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310" r:id="rId4"/>
    <p:sldId id="260" r:id="rId5"/>
    <p:sldId id="262" r:id="rId6"/>
    <p:sldId id="263" r:id="rId7"/>
    <p:sldId id="268" r:id="rId8"/>
    <p:sldId id="269" r:id="rId9"/>
    <p:sldId id="270" r:id="rId10"/>
    <p:sldId id="271" r:id="rId11"/>
    <p:sldId id="304" r:id="rId12"/>
    <p:sldId id="311" r:id="rId13"/>
    <p:sldId id="312" r:id="rId14"/>
    <p:sldId id="313" r:id="rId15"/>
    <p:sldId id="314" r:id="rId16"/>
    <p:sldId id="315" r:id="rId17"/>
    <p:sldId id="316" r:id="rId18"/>
    <p:sldId id="317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501EADC8-674E-4A34-BBC3-069309AFA1A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6F9140E5-39FC-4DB2-9A2B-3589FBCD85C3}" type="slidenum">
              <a:rPr lang="de-DE"/>
              <a:pPr/>
              <a:t>1</a:t>
            </a:fld>
            <a:endParaRPr lang="de-DE"/>
          </a:p>
        </p:txBody>
      </p:sp>
      <p:sp>
        <p:nvSpPr>
          <p:cNvPr id="15362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15363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E960DBCC-67B9-4DEF-AF7C-5A89C37311FF}" type="slidenum">
              <a:rPr lang="de-DE" sz="1000"/>
              <a:pPr algn="r" eaLnBrk="0" hangingPunct="0"/>
              <a:t>1</a:t>
            </a:fld>
            <a:endParaRPr lang="de-DE" sz="1000"/>
          </a:p>
        </p:txBody>
      </p:sp>
      <p:sp>
        <p:nvSpPr>
          <p:cNvPr id="15364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75776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/>
            <a:endParaRPr lang="de-CH" smtClean="0">
              <a:latin typeface="Arial" pitchFamily="34" charset="0"/>
              <a:ea typeface="ＭＳ Ｐゴシック" charset="-128"/>
            </a:endParaRPr>
          </a:p>
          <a:p>
            <a:pPr marL="176213" indent="-176213" eaLnBrk="1" hangingPunct="1"/>
            <a:endParaRPr lang="de-CH" smtClean="0">
              <a:latin typeface="Arial" pitchFamily="34" charset="0"/>
              <a:ea typeface="ＭＳ Ｐゴシック" charset="-128"/>
            </a:endParaRPr>
          </a:p>
          <a:p>
            <a:pPr marL="176213" indent="-176213" eaLnBrk="1" hangingPunct="1"/>
            <a:r>
              <a:rPr lang="de-CH" smtClean="0">
                <a:latin typeface="Arial" pitchFamily="34" charset="0"/>
                <a:ea typeface="ＭＳ Ｐゴシック" charset="-128"/>
              </a:rPr>
              <a:t>Sinnvollerweise werden zu dieser Präsentation die folgenden Dokumente hinzugezogen</a:t>
            </a:r>
          </a:p>
          <a:p>
            <a:pPr marL="176213" indent="-176213" eaLnBrk="1" hangingPunct="1"/>
            <a:r>
              <a:rPr lang="de-CH" smtClean="0">
                <a:latin typeface="Arial" pitchFamily="34" charset="0"/>
                <a:ea typeface="ＭＳ Ｐゴシック" charset="-128"/>
              </a:rPr>
              <a:t>(herunterladbar über </a:t>
            </a:r>
            <a:r>
              <a:rPr lang="de-DE" smtClean="0">
                <a:latin typeface="Arial" pitchFamily="34" charset="0"/>
                <a:ea typeface="ＭＳ Ｐゴシック" charset="-128"/>
              </a:rPr>
              <a:t>http://www.sav-pes.ch/content-n25-sD.html</a:t>
            </a:r>
          </a:p>
          <a:p>
            <a:pPr marL="176213" indent="-176213" eaLnBrk="1" hangingPunct="1"/>
            <a:r>
              <a:rPr lang="de-DE" smtClean="0">
                <a:latin typeface="Arial" pitchFamily="34" charset="0"/>
                <a:ea typeface="ＭＳ Ｐゴシック" charset="-128"/>
              </a:rPr>
              <a:t>oder über http://peterlienhard.ch):</a:t>
            </a:r>
            <a:endParaRPr lang="de-CH" smtClean="0">
              <a:latin typeface="Arial" pitchFamily="34" charset="0"/>
              <a:ea typeface="ＭＳ Ｐゴシック" charset="-128"/>
            </a:endParaRPr>
          </a:p>
          <a:p>
            <a:pPr marL="176213" indent="-176213" eaLnBrk="1" hangingPunct="1">
              <a:buFontTx/>
              <a:buChar char="•"/>
            </a:pPr>
            <a:r>
              <a:rPr lang="de-CH" smtClean="0">
                <a:latin typeface="Arial" pitchFamily="34" charset="0"/>
                <a:ea typeface="ＭＳ Ｐゴシック" charset="-128"/>
              </a:rPr>
              <a:t>Handbuch zum Standardisierten Abklärungsverfahren</a:t>
            </a:r>
          </a:p>
          <a:p>
            <a:pPr marL="176213" indent="-176213" eaLnBrk="1" hangingPunct="1">
              <a:buFontTx/>
              <a:buChar char="•"/>
            </a:pPr>
            <a:r>
              <a:rPr lang="de-CH" smtClean="0">
                <a:latin typeface="Arial" pitchFamily="34" charset="0"/>
                <a:ea typeface="ＭＳ Ｐゴシック" charset="-128"/>
              </a:rPr>
              <a:t>Elemente des Standardisierten Abklärungsverfahrens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6CC1E07C-FD93-44E4-B01C-48E23A454E47}" type="slidenum">
              <a:rPr lang="de-DE"/>
              <a:pPr/>
              <a:t>10</a:t>
            </a:fld>
            <a:endParaRPr lang="de-DE"/>
          </a:p>
        </p:txBody>
      </p:sp>
      <p:sp>
        <p:nvSpPr>
          <p:cNvPr id="121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33796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AB63A35A-4BA5-43E3-AEC5-49D2B47CDE44}" type="slidenum">
              <a:rPr lang="de-DE" sz="1000"/>
              <a:pPr algn="r" eaLnBrk="0" hangingPunct="0"/>
              <a:t>10</a:t>
            </a:fld>
            <a:endParaRPr lang="de-DE" sz="1000"/>
          </a:p>
        </p:txBody>
      </p:sp>
      <p:sp>
        <p:nvSpPr>
          <p:cNvPr id="33797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5A838C5A-A79C-440C-86B2-99E742A8866E}" type="slidenum">
              <a:rPr lang="de-DE"/>
              <a:pPr/>
              <a:t>11</a:t>
            </a:fld>
            <a:endParaRPr lang="de-DE"/>
          </a:p>
        </p:txBody>
      </p:sp>
      <p:sp>
        <p:nvSpPr>
          <p:cNvPr id="9697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3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35844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773FB475-C936-4EC7-A1B6-61C2EFDD0A43}" type="slidenum">
              <a:rPr lang="de-DE" sz="1000"/>
              <a:pPr algn="r" eaLnBrk="0" hangingPunct="0"/>
              <a:t>11</a:t>
            </a:fld>
            <a:endParaRPr lang="de-DE" sz="1000"/>
          </a:p>
        </p:txBody>
      </p:sp>
      <p:sp>
        <p:nvSpPr>
          <p:cNvPr id="35845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10240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01FC7FCB-2C90-47C8-A2C7-19DE8841CFAD}" type="slidenum">
              <a:rPr lang="de-DE"/>
              <a:pPr/>
              <a:t>12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1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37892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62C2AD03-D813-4644-B5A0-C821B92D82B7}" type="slidenum">
              <a:rPr lang="de-DE" sz="1000"/>
              <a:pPr algn="r" eaLnBrk="0" hangingPunct="0"/>
              <a:t>12</a:t>
            </a:fld>
            <a:endParaRPr lang="de-DE" sz="1000"/>
          </a:p>
        </p:txBody>
      </p:sp>
      <p:sp>
        <p:nvSpPr>
          <p:cNvPr id="37893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22214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892A337E-7D7A-40F9-AA9E-3B7B85D02525}" type="slidenum">
              <a:rPr lang="de-DE"/>
              <a:pPr/>
              <a:t>13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9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39940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D987DFF3-7C7D-45C4-B7A9-B6D826DF01A0}" type="slidenum">
              <a:rPr lang="de-DE" sz="1000"/>
              <a:pPr algn="r" eaLnBrk="0" hangingPunct="0"/>
              <a:t>13</a:t>
            </a:fld>
            <a:endParaRPr lang="de-DE" sz="1000"/>
          </a:p>
        </p:txBody>
      </p:sp>
      <p:sp>
        <p:nvSpPr>
          <p:cNvPr id="39941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24262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1F447120-6A6C-405F-B698-EBF9A6A86DA2}" type="slidenum">
              <a:rPr lang="de-DE"/>
              <a:pPr/>
              <a:t>14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41988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463E0B7F-B6A2-44BE-B3C8-52A8D4D0933A}" type="slidenum">
              <a:rPr lang="de-DE" sz="1000"/>
              <a:pPr algn="r" eaLnBrk="0" hangingPunct="0"/>
              <a:t>14</a:t>
            </a:fld>
            <a:endParaRPr lang="de-DE" sz="1000"/>
          </a:p>
        </p:txBody>
      </p:sp>
      <p:sp>
        <p:nvSpPr>
          <p:cNvPr id="41989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26310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FCE8E125-710C-455B-8E4F-89B9BEB7FED8}" type="slidenum">
              <a:rPr lang="de-DE"/>
              <a:pPr/>
              <a:t>15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5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44036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3C070718-8C26-4E1A-B674-246047F505C1}" type="slidenum">
              <a:rPr lang="de-DE" sz="1000"/>
              <a:pPr algn="r" eaLnBrk="0" hangingPunct="0"/>
              <a:t>15</a:t>
            </a:fld>
            <a:endParaRPr lang="de-DE" sz="1000"/>
          </a:p>
        </p:txBody>
      </p:sp>
      <p:sp>
        <p:nvSpPr>
          <p:cNvPr id="44037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28358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EB39EAE5-E5D6-4301-B8C7-7EEEFFD8DAA9}" type="slidenum">
              <a:rPr lang="de-DE"/>
              <a:pPr/>
              <a:t>16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46084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154564FE-6837-4427-95AA-E87E9E4719BB}" type="slidenum">
              <a:rPr lang="de-DE" sz="1000"/>
              <a:pPr algn="r" eaLnBrk="0" hangingPunct="0"/>
              <a:t>16</a:t>
            </a:fld>
            <a:endParaRPr lang="de-DE" sz="1000"/>
          </a:p>
        </p:txBody>
      </p:sp>
      <p:sp>
        <p:nvSpPr>
          <p:cNvPr id="46085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3040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BD93229E-E6FE-4DF5-B422-4C3583E10DD2}" type="slidenum">
              <a:rPr lang="de-DE"/>
              <a:pPr/>
              <a:t>17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48132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B549028D-6EF6-48E4-A7CF-EAABCA64E992}" type="slidenum">
              <a:rPr lang="de-DE" sz="1000"/>
              <a:pPr algn="r" eaLnBrk="0" hangingPunct="0"/>
              <a:t>17</a:t>
            </a:fld>
            <a:endParaRPr lang="de-DE" sz="1000"/>
          </a:p>
        </p:txBody>
      </p:sp>
      <p:sp>
        <p:nvSpPr>
          <p:cNvPr id="48133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32454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168D56E5-5E17-4B4A-A228-A375A7B618BA}" type="slidenum">
              <a:rPr lang="de-DE"/>
              <a:pPr/>
              <a:t>18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50180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1595E9F4-32A4-4C5C-A35D-7D920582A2CE}" type="slidenum">
              <a:rPr lang="de-DE" sz="1000"/>
              <a:pPr algn="r" eaLnBrk="0" hangingPunct="0"/>
              <a:t>18</a:t>
            </a:fld>
            <a:endParaRPr lang="de-DE" sz="1000"/>
          </a:p>
        </p:txBody>
      </p:sp>
      <p:sp>
        <p:nvSpPr>
          <p:cNvPr id="50181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34502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AFEEA267-F09C-4FF9-93DD-2A7A5FF521F1}" type="slidenum">
              <a:rPr lang="de-DE"/>
              <a:pPr/>
              <a:t>2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17412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0B0A42F2-47BD-441A-BA0C-ECB66B6EB861}" type="slidenum">
              <a:rPr lang="de-DE" sz="1000"/>
              <a:pPr algn="r" eaLnBrk="0" hangingPunct="0"/>
              <a:t>2</a:t>
            </a:fld>
            <a:endParaRPr lang="de-DE" sz="1000"/>
          </a:p>
        </p:txBody>
      </p:sp>
      <p:sp>
        <p:nvSpPr>
          <p:cNvPr id="17413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7ED5130F-A684-47C3-B104-2B7C81926F02}" type="slidenum">
              <a:rPr lang="de-DE"/>
              <a:pPr/>
              <a:t>3</a:t>
            </a:fld>
            <a:endParaRPr lang="de-DE"/>
          </a:p>
        </p:txBody>
      </p:sp>
      <p:sp>
        <p:nvSpPr>
          <p:cNvPr id="1284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19460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6DDA4D05-9DA4-4EFE-9569-876589CA98FF}" type="slidenum">
              <a:rPr lang="de-DE" sz="1000"/>
              <a:pPr algn="r" eaLnBrk="0" hangingPunct="0"/>
              <a:t>3</a:t>
            </a:fld>
            <a:endParaRPr lang="de-DE" sz="1000"/>
          </a:p>
        </p:txBody>
      </p:sp>
      <p:sp>
        <p:nvSpPr>
          <p:cNvPr id="19461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2016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buFont typeface="Calibri" charset="0"/>
              <a:buAutoNum type="arabicPeriod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E91BB486-4EDF-4852-9597-88851811A6D6}" type="slidenum">
              <a:rPr lang="de-DE"/>
              <a:pPr/>
              <a:t>4</a:t>
            </a:fld>
            <a:endParaRPr lang="de-DE"/>
          </a:p>
        </p:txBody>
      </p:sp>
      <p:sp>
        <p:nvSpPr>
          <p:cNvPr id="115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09600"/>
            <a:ext cx="4405313" cy="3303588"/>
          </a:xfrm>
          <a:solidFill>
            <a:srgbClr val="FFFFFF"/>
          </a:solidFill>
          <a:ln/>
        </p:spPr>
      </p:sp>
      <p:sp>
        <p:nvSpPr>
          <p:cNvPr id="21507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21508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C830911B-7AC0-4CE7-B2E1-F6EFD7801C2A}" type="slidenum">
              <a:rPr lang="de-DE" sz="1000"/>
              <a:pPr algn="r" eaLnBrk="0" hangingPunct="0"/>
              <a:t>4</a:t>
            </a:fld>
            <a:endParaRPr lang="de-DE" sz="1000"/>
          </a:p>
        </p:txBody>
      </p:sp>
      <p:sp>
        <p:nvSpPr>
          <p:cNvPr id="21509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8DF5E6F5-EDA7-487E-BC56-A182BD74785C}" type="slidenum">
              <a:rPr lang="de-DE"/>
              <a:pPr/>
              <a:t>5</a:t>
            </a:fld>
            <a:endParaRPr lang="de-DE"/>
          </a:p>
        </p:txBody>
      </p:sp>
      <p:sp>
        <p:nvSpPr>
          <p:cNvPr id="104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23556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B351EF5A-1A6C-46DD-ADEC-50FF92F4E35E}" type="slidenum">
              <a:rPr lang="de-DE" sz="1000"/>
              <a:pPr algn="r" eaLnBrk="0" hangingPunct="0"/>
              <a:t>5</a:t>
            </a:fld>
            <a:endParaRPr lang="de-DE" sz="1000"/>
          </a:p>
        </p:txBody>
      </p:sp>
      <p:sp>
        <p:nvSpPr>
          <p:cNvPr id="23557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A9826FEA-CC3C-4F2D-A6A4-A143FC5A9DA9}" type="slidenum">
              <a:rPr lang="de-DE"/>
              <a:pPr/>
              <a:t>6</a:t>
            </a:fld>
            <a:endParaRPr lang="de-DE"/>
          </a:p>
        </p:txBody>
      </p:sp>
      <p:sp>
        <p:nvSpPr>
          <p:cNvPr id="104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25604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2E8EDA40-8DEC-407A-8609-B36E1379CE82}" type="slidenum">
              <a:rPr lang="de-DE" sz="1000"/>
              <a:pPr algn="r" eaLnBrk="0" hangingPunct="0"/>
              <a:t>6</a:t>
            </a:fld>
            <a:endParaRPr lang="de-DE" sz="1000"/>
          </a:p>
        </p:txBody>
      </p:sp>
      <p:sp>
        <p:nvSpPr>
          <p:cNvPr id="25605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55657631-64F0-41A1-936D-84A2397914DD}" type="slidenum">
              <a:rPr lang="de-DE"/>
              <a:pPr/>
              <a:t>7</a:t>
            </a:fld>
            <a:endParaRPr lang="de-DE"/>
          </a:p>
        </p:txBody>
      </p:sp>
      <p:sp>
        <p:nvSpPr>
          <p:cNvPr id="116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27652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217FC2B5-91B6-4799-BFED-8E0600213330}" type="slidenum">
              <a:rPr lang="de-DE" sz="1000"/>
              <a:pPr algn="r" eaLnBrk="0" hangingPunct="0"/>
              <a:t>7</a:t>
            </a:fld>
            <a:endParaRPr lang="de-DE" sz="1000"/>
          </a:p>
        </p:txBody>
      </p:sp>
      <p:sp>
        <p:nvSpPr>
          <p:cNvPr id="27653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4E7E7F62-34A7-4A63-BEC8-09F62413839C}" type="slidenum">
              <a:rPr lang="de-DE"/>
              <a:pPr/>
              <a:t>8</a:t>
            </a:fld>
            <a:endParaRPr lang="de-DE"/>
          </a:p>
        </p:txBody>
      </p:sp>
      <p:sp>
        <p:nvSpPr>
          <p:cNvPr id="117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4263" y="608013"/>
            <a:ext cx="4438650" cy="3328987"/>
          </a:xfrm>
          <a:solidFill>
            <a:srgbClr val="FFFFFF"/>
          </a:solidFill>
          <a:ln/>
        </p:spPr>
      </p:sp>
      <p:sp>
        <p:nvSpPr>
          <p:cNvPr id="29699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29700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A61C82DF-678D-4700-BE7F-87148DE16B24}" type="slidenum">
              <a:rPr lang="de-DE" sz="1000"/>
              <a:pPr algn="r" eaLnBrk="0" hangingPunct="0"/>
              <a:t>8</a:t>
            </a:fld>
            <a:endParaRPr lang="de-DE" sz="1000"/>
          </a:p>
        </p:txBody>
      </p:sp>
      <p:sp>
        <p:nvSpPr>
          <p:cNvPr id="29701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F5180EB0-FCA4-4648-9443-6A7F38E9DDC0}" type="slidenum">
              <a:rPr lang="de-DE"/>
              <a:pPr/>
              <a:t>9</a:t>
            </a:fld>
            <a:endParaRPr lang="de-DE"/>
          </a:p>
        </p:txBody>
      </p:sp>
      <p:sp>
        <p:nvSpPr>
          <p:cNvPr id="11724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7" name="Rectangle 2"/>
          <p:cNvSpPr txBox="1">
            <a:spLocks noGrp="1" noChangeArrowheads="1"/>
          </p:cNvSpPr>
          <p:nvPr/>
        </p:nvSpPr>
        <p:spPr bwMode="auto">
          <a:xfrm>
            <a:off x="763588" y="153988"/>
            <a:ext cx="50974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Konzeption und konkrete Umsetzung des Standardisierten Abklärugsverfahrens</a:t>
            </a:r>
            <a:endParaRPr lang="de-DE" sz="1200">
              <a:latin typeface="Times" charset="0"/>
            </a:endParaRPr>
          </a:p>
        </p:txBody>
      </p:sp>
      <p:sp>
        <p:nvSpPr>
          <p:cNvPr id="31748" name="Rectangle 3"/>
          <p:cNvSpPr txBox="1">
            <a:spLocks noGrp="1" noChangeArrowheads="1"/>
          </p:cNvSpPr>
          <p:nvPr/>
        </p:nvSpPr>
        <p:spPr bwMode="auto">
          <a:xfrm>
            <a:off x="3517900" y="153988"/>
            <a:ext cx="2970213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de-DE" sz="1000"/>
              <a:t>Folie </a:t>
            </a:r>
            <a:fld id="{94206865-7CB4-477F-8B2D-52FD986CFE31}" type="slidenum">
              <a:rPr lang="de-DE" sz="1000"/>
              <a:pPr algn="r" eaLnBrk="0" hangingPunct="0"/>
              <a:t>9</a:t>
            </a:fld>
            <a:endParaRPr lang="de-DE" sz="1000"/>
          </a:p>
        </p:txBody>
      </p:sp>
      <p:sp>
        <p:nvSpPr>
          <p:cNvPr id="31749" name="Rectangle 6"/>
          <p:cNvSpPr txBox="1">
            <a:spLocks noGrp="1" noChangeArrowheads="1"/>
          </p:cNvSpPr>
          <p:nvPr/>
        </p:nvSpPr>
        <p:spPr bwMode="auto">
          <a:xfrm>
            <a:off x="765175" y="8839200"/>
            <a:ext cx="51038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de-DE" sz="1000"/>
              <a:t>Peter Lienhard  |  HfH  |  Dezember 2009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41375" y="4081463"/>
            <a:ext cx="5568950" cy="4632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6213" indent="-176213" eaLnBrk="1" hangingPunct="1">
              <a:buFontTx/>
              <a:buChar char="•"/>
              <a:defRPr/>
            </a:pPr>
            <a:endParaRPr lang="de-C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1AE40-3E05-467A-A2B7-83CDB7AD508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442B6-CF14-4A7F-9120-37A4C96CD8E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4B8F0-F704-4187-82C6-C4E3BB4C092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F23E7-0133-44A0-9F95-97413E10DA1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221A2-5C30-49F7-951D-2003C2FEFC4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EE70E-D782-4264-BA30-4DFF5D4763A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EEE6-7758-4763-9F55-0800968A357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FBFF6-BAE1-4023-8082-4DB739F0875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8561D-7508-488F-A394-A312B227C1C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C38FB-6835-4FC2-958B-9CB4E73C6ED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AEECF-BE4C-447D-8146-1413654F85D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2D378F-7A1E-4636-8014-1A7FE588E5E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hteck 3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381000"/>
            <a:ext cx="8305800" cy="6172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3600" b="1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2400" b="1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de-DE" b="1" smtClean="0">
                <a:latin typeface="Verdana" pitchFamily="34" charset="0"/>
              </a:rPr>
              <a:t/>
            </a:r>
            <a:br>
              <a:rPr lang="de-DE" b="1" smtClean="0">
                <a:latin typeface="Verdana" pitchFamily="34" charset="0"/>
              </a:rPr>
            </a:br>
            <a:r>
              <a:rPr lang="de-DE" sz="3600" b="1" smtClean="0">
                <a:solidFill>
                  <a:srgbClr val="800000"/>
                </a:solidFill>
                <a:latin typeface="Verdana" pitchFamily="34" charset="0"/>
              </a:rPr>
              <a:t>Standardisiertes Abklärungsverfahrens SAV – Einführung der elektronischen Datenerfassung</a:t>
            </a:r>
            <a:endParaRPr lang="de-DE" b="1" smtClean="0">
              <a:solidFill>
                <a:srgbClr val="800000"/>
              </a:solidFill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2400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de-CH" sz="1600" smtClean="0">
                <a:latin typeface="Verdana" pitchFamily="34" charset="0"/>
              </a:rPr>
              <a:t>Raphael Gschwend / Dominique Dümmler / Olten / 7.4.2011 </a:t>
            </a:r>
            <a:endParaRPr lang="de-DE" sz="1600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2400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2400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de-DE" sz="2400" smtClean="0">
                <a:latin typeface="Verdana" pitchFamily="34" charset="0"/>
              </a:rPr>
              <a:t/>
            </a:r>
            <a:br>
              <a:rPr lang="de-DE" sz="2400" smtClean="0">
                <a:latin typeface="Verdana" pitchFamily="34" charset="0"/>
              </a:rPr>
            </a:br>
            <a:endParaRPr lang="de-DE" sz="2400" smtClean="0">
              <a:latin typeface="Verdana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de-DE" sz="2400" smtClean="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novomat_maschine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3962400" cy="317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0" name="Group 3"/>
          <p:cNvGrpSpPr>
            <a:grpSpLocks/>
          </p:cNvGrpSpPr>
          <p:nvPr/>
        </p:nvGrpSpPr>
        <p:grpSpPr bwMode="auto">
          <a:xfrm>
            <a:off x="1676400" y="4495800"/>
            <a:ext cx="1676400" cy="1585913"/>
            <a:chOff x="1056" y="2832"/>
            <a:chExt cx="1056" cy="999"/>
          </a:xfrm>
        </p:grpSpPr>
        <p:sp>
          <p:nvSpPr>
            <p:cNvPr id="32777" name="AutoShape 4"/>
            <p:cNvSpPr>
              <a:spLocks noChangeArrowheads="1"/>
            </p:cNvSpPr>
            <p:nvPr/>
          </p:nvSpPr>
          <p:spPr bwMode="auto">
            <a:xfrm>
              <a:off x="1392" y="2832"/>
              <a:ext cx="288" cy="231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800000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de-DE" sz="2400" i="1">
                <a:latin typeface="Times" charset="0"/>
              </a:endParaRPr>
            </a:p>
          </p:txBody>
        </p:sp>
        <p:sp>
          <p:nvSpPr>
            <p:cNvPr id="32778" name="Text Box 5"/>
            <p:cNvSpPr txBox="1">
              <a:spLocks noChangeArrowheads="1"/>
            </p:cNvSpPr>
            <p:nvPr/>
          </p:nvSpPr>
          <p:spPr bwMode="auto">
            <a:xfrm>
              <a:off x="1152" y="3072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de-DE">
                  <a:latin typeface="Verdana" pitchFamily="34" charset="0"/>
                </a:rPr>
                <a:t>Diagnose</a:t>
              </a:r>
              <a:endParaRPr lang="de-DE" altLang="ja-JP">
                <a:latin typeface="Verdana" pitchFamily="34" charset="0"/>
              </a:endParaRPr>
            </a:p>
          </p:txBody>
        </p:sp>
        <p:sp>
          <p:nvSpPr>
            <p:cNvPr id="32779" name="AutoShape 6"/>
            <p:cNvSpPr>
              <a:spLocks noChangeArrowheads="1"/>
            </p:cNvSpPr>
            <p:nvPr/>
          </p:nvSpPr>
          <p:spPr bwMode="auto">
            <a:xfrm>
              <a:off x="1392" y="3360"/>
              <a:ext cx="288" cy="231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800000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de-DE" sz="2400" i="1">
                <a:latin typeface="Times" charset="0"/>
              </a:endParaRPr>
            </a:p>
          </p:txBody>
        </p:sp>
        <p:sp>
          <p:nvSpPr>
            <p:cNvPr id="32780" name="Text Box 7"/>
            <p:cNvSpPr txBox="1">
              <a:spLocks noChangeArrowheads="1"/>
            </p:cNvSpPr>
            <p:nvPr/>
          </p:nvSpPr>
          <p:spPr bwMode="auto">
            <a:xfrm>
              <a:off x="1056" y="3600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de-DE">
                  <a:latin typeface="Verdana" pitchFamily="34" charset="0"/>
                </a:rPr>
                <a:t>Massnahme</a:t>
              </a:r>
              <a:endParaRPr lang="de-DE" altLang="ja-JP">
                <a:latin typeface="Verdana" pitchFamily="34" charset="0"/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065213" y="698500"/>
            <a:ext cx="7850187" cy="5651500"/>
            <a:chOff x="671" y="440"/>
            <a:chExt cx="4945" cy="3560"/>
          </a:xfrm>
        </p:grpSpPr>
        <p:grpSp>
          <p:nvGrpSpPr>
            <p:cNvPr id="32772" name="Group 8"/>
            <p:cNvGrpSpPr>
              <a:grpSpLocks/>
            </p:cNvGrpSpPr>
            <p:nvPr/>
          </p:nvGrpSpPr>
          <p:grpSpPr bwMode="auto">
            <a:xfrm>
              <a:off x="3168" y="624"/>
              <a:ext cx="2448" cy="3246"/>
              <a:chOff x="3168" y="624"/>
              <a:chExt cx="2448" cy="3246"/>
            </a:xfrm>
          </p:grpSpPr>
          <p:pic>
            <p:nvPicPr>
              <p:cNvPr id="32774" name="Picture 9" descr="kommunikation_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168" y="624"/>
                <a:ext cx="2028" cy="20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775" name="Text Box 10"/>
              <p:cNvSpPr txBox="1">
                <a:spLocks noChangeArrowheads="1"/>
              </p:cNvSpPr>
              <p:nvPr/>
            </p:nvSpPr>
            <p:spPr bwMode="auto">
              <a:xfrm>
                <a:off x="3168" y="3120"/>
                <a:ext cx="2448" cy="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de-DE">
                    <a:latin typeface="Verdana" pitchFamily="34" charset="0"/>
                  </a:rPr>
                  <a:t>Informationen zur Einschätzung des individuellen Bedarfs</a:t>
                </a:r>
              </a:p>
              <a:p>
                <a:pPr eaLnBrk="0" hangingPunct="0"/>
                <a:r>
                  <a:rPr lang="de-DE">
                    <a:latin typeface="Verdana" pitchFamily="34" charset="0"/>
                  </a:rPr>
                  <a:t>– systematisch erarbeitet</a:t>
                </a:r>
                <a:br>
                  <a:rPr lang="de-DE">
                    <a:latin typeface="Verdana" pitchFamily="34" charset="0"/>
                  </a:rPr>
                </a:br>
                <a:r>
                  <a:rPr lang="de-DE">
                    <a:latin typeface="Verdana" pitchFamily="34" charset="0"/>
                  </a:rPr>
                  <a:t>– nachvollziehbar dargelegt</a:t>
                </a:r>
              </a:p>
            </p:txBody>
          </p:sp>
          <p:sp>
            <p:nvSpPr>
              <p:cNvPr id="32776" name="AutoShape 11"/>
              <p:cNvSpPr>
                <a:spLocks/>
              </p:cNvSpPr>
              <p:nvPr/>
            </p:nvSpPr>
            <p:spPr bwMode="auto">
              <a:xfrm rot="5400000">
                <a:off x="4176" y="1872"/>
                <a:ext cx="144" cy="1968"/>
              </a:xfrm>
              <a:prstGeom prst="rightBrace">
                <a:avLst>
                  <a:gd name="adj1" fmla="val 113889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de-DE" sz="2400" i="1">
                  <a:latin typeface="Times" charset="0"/>
                </a:endParaRPr>
              </a:p>
            </p:txBody>
          </p:sp>
        </p:grpSp>
        <p:sp>
          <p:nvSpPr>
            <p:cNvPr id="32773" name="Freeform 12"/>
            <p:cNvSpPr>
              <a:spLocks/>
            </p:cNvSpPr>
            <p:nvPr/>
          </p:nvSpPr>
          <p:spPr bwMode="auto">
            <a:xfrm>
              <a:off x="671" y="440"/>
              <a:ext cx="1713" cy="3560"/>
            </a:xfrm>
            <a:custGeom>
              <a:avLst/>
              <a:gdLst>
                <a:gd name="T0" fmla="*/ 137 w 1713"/>
                <a:gd name="T1" fmla="*/ 0 h 3560"/>
                <a:gd name="T2" fmla="*/ 369 w 1713"/>
                <a:gd name="T3" fmla="*/ 72 h 3560"/>
                <a:gd name="T4" fmla="*/ 873 w 1713"/>
                <a:gd name="T5" fmla="*/ 168 h 3560"/>
                <a:gd name="T6" fmla="*/ 1457 w 1713"/>
                <a:gd name="T7" fmla="*/ 176 h 3560"/>
                <a:gd name="T8" fmla="*/ 1169 w 1713"/>
                <a:gd name="T9" fmla="*/ 352 h 3560"/>
                <a:gd name="T10" fmla="*/ 137 w 1713"/>
                <a:gd name="T11" fmla="*/ 488 h 3560"/>
                <a:gd name="T12" fmla="*/ 89 w 1713"/>
                <a:gd name="T13" fmla="*/ 496 h 3560"/>
                <a:gd name="T14" fmla="*/ 185 w 1713"/>
                <a:gd name="T15" fmla="*/ 528 h 3560"/>
                <a:gd name="T16" fmla="*/ 657 w 1713"/>
                <a:gd name="T17" fmla="*/ 640 h 3560"/>
                <a:gd name="T18" fmla="*/ 897 w 1713"/>
                <a:gd name="T19" fmla="*/ 792 h 3560"/>
                <a:gd name="T20" fmla="*/ 1113 w 1713"/>
                <a:gd name="T21" fmla="*/ 880 h 3560"/>
                <a:gd name="T22" fmla="*/ 1145 w 1713"/>
                <a:gd name="T23" fmla="*/ 904 h 3560"/>
                <a:gd name="T24" fmla="*/ 1289 w 1713"/>
                <a:gd name="T25" fmla="*/ 960 h 3560"/>
                <a:gd name="T26" fmla="*/ 1393 w 1713"/>
                <a:gd name="T27" fmla="*/ 984 h 3560"/>
                <a:gd name="T28" fmla="*/ 1489 w 1713"/>
                <a:gd name="T29" fmla="*/ 1016 h 3560"/>
                <a:gd name="T30" fmla="*/ 1609 w 1713"/>
                <a:gd name="T31" fmla="*/ 1080 h 3560"/>
                <a:gd name="T32" fmla="*/ 1497 w 1713"/>
                <a:gd name="T33" fmla="*/ 1088 h 3560"/>
                <a:gd name="T34" fmla="*/ 1161 w 1713"/>
                <a:gd name="T35" fmla="*/ 1136 h 3560"/>
                <a:gd name="T36" fmla="*/ 641 w 1713"/>
                <a:gd name="T37" fmla="*/ 1248 h 3560"/>
                <a:gd name="T38" fmla="*/ 377 w 1713"/>
                <a:gd name="T39" fmla="*/ 1336 h 3560"/>
                <a:gd name="T40" fmla="*/ 249 w 1713"/>
                <a:gd name="T41" fmla="*/ 1400 h 3560"/>
                <a:gd name="T42" fmla="*/ 41 w 1713"/>
                <a:gd name="T43" fmla="*/ 1488 h 3560"/>
                <a:gd name="T44" fmla="*/ 25 w 1713"/>
                <a:gd name="T45" fmla="*/ 1512 h 3560"/>
                <a:gd name="T46" fmla="*/ 1 w 1713"/>
                <a:gd name="T47" fmla="*/ 1520 h 3560"/>
                <a:gd name="T48" fmla="*/ 193 w 1713"/>
                <a:gd name="T49" fmla="*/ 1640 h 3560"/>
                <a:gd name="T50" fmla="*/ 865 w 1713"/>
                <a:gd name="T51" fmla="*/ 1776 h 3560"/>
                <a:gd name="T52" fmla="*/ 1009 w 1713"/>
                <a:gd name="T53" fmla="*/ 1784 h 3560"/>
                <a:gd name="T54" fmla="*/ 1153 w 1713"/>
                <a:gd name="T55" fmla="*/ 1800 h 3560"/>
                <a:gd name="T56" fmla="*/ 1489 w 1713"/>
                <a:gd name="T57" fmla="*/ 1872 h 3560"/>
                <a:gd name="T58" fmla="*/ 1313 w 1713"/>
                <a:gd name="T59" fmla="*/ 1920 h 3560"/>
                <a:gd name="T60" fmla="*/ 1113 w 1713"/>
                <a:gd name="T61" fmla="*/ 1976 h 3560"/>
                <a:gd name="T62" fmla="*/ 961 w 1713"/>
                <a:gd name="T63" fmla="*/ 2008 h 3560"/>
                <a:gd name="T64" fmla="*/ 729 w 1713"/>
                <a:gd name="T65" fmla="*/ 2080 h 3560"/>
                <a:gd name="T66" fmla="*/ 473 w 1713"/>
                <a:gd name="T67" fmla="*/ 2152 h 3560"/>
                <a:gd name="T68" fmla="*/ 169 w 1713"/>
                <a:gd name="T69" fmla="*/ 2264 h 3560"/>
                <a:gd name="T70" fmla="*/ 497 w 1713"/>
                <a:gd name="T71" fmla="*/ 2336 h 3560"/>
                <a:gd name="T72" fmla="*/ 617 w 1713"/>
                <a:gd name="T73" fmla="*/ 2376 h 3560"/>
                <a:gd name="T74" fmla="*/ 697 w 1713"/>
                <a:gd name="T75" fmla="*/ 2416 h 3560"/>
                <a:gd name="T76" fmla="*/ 929 w 1713"/>
                <a:gd name="T77" fmla="*/ 2528 h 3560"/>
                <a:gd name="T78" fmla="*/ 1145 w 1713"/>
                <a:gd name="T79" fmla="*/ 2552 h 3560"/>
                <a:gd name="T80" fmla="*/ 1273 w 1713"/>
                <a:gd name="T81" fmla="*/ 2608 h 3560"/>
                <a:gd name="T82" fmla="*/ 1297 w 1713"/>
                <a:gd name="T83" fmla="*/ 2624 h 3560"/>
                <a:gd name="T84" fmla="*/ 1249 w 1713"/>
                <a:gd name="T85" fmla="*/ 2656 h 3560"/>
                <a:gd name="T86" fmla="*/ 913 w 1713"/>
                <a:gd name="T87" fmla="*/ 2792 h 3560"/>
                <a:gd name="T88" fmla="*/ 753 w 1713"/>
                <a:gd name="T89" fmla="*/ 2832 h 3560"/>
                <a:gd name="T90" fmla="*/ 665 w 1713"/>
                <a:gd name="T91" fmla="*/ 2856 h 3560"/>
                <a:gd name="T92" fmla="*/ 641 w 1713"/>
                <a:gd name="T93" fmla="*/ 2872 h 3560"/>
                <a:gd name="T94" fmla="*/ 553 w 1713"/>
                <a:gd name="T95" fmla="*/ 2912 h 3560"/>
                <a:gd name="T96" fmla="*/ 313 w 1713"/>
                <a:gd name="T97" fmla="*/ 3064 h 3560"/>
                <a:gd name="T98" fmla="*/ 409 w 1713"/>
                <a:gd name="T99" fmla="*/ 3088 h 3560"/>
                <a:gd name="T100" fmla="*/ 473 w 1713"/>
                <a:gd name="T101" fmla="*/ 3120 h 3560"/>
                <a:gd name="T102" fmla="*/ 601 w 1713"/>
                <a:gd name="T103" fmla="*/ 3152 h 3560"/>
                <a:gd name="T104" fmla="*/ 1049 w 1713"/>
                <a:gd name="T105" fmla="*/ 3272 h 3560"/>
                <a:gd name="T106" fmla="*/ 1217 w 1713"/>
                <a:gd name="T107" fmla="*/ 3368 h 3560"/>
                <a:gd name="T108" fmla="*/ 1377 w 1713"/>
                <a:gd name="T109" fmla="*/ 3400 h 3560"/>
                <a:gd name="T110" fmla="*/ 961 w 1713"/>
                <a:gd name="T111" fmla="*/ 3480 h 3560"/>
                <a:gd name="T112" fmla="*/ 801 w 1713"/>
                <a:gd name="T113" fmla="*/ 3560 h 35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13"/>
                <a:gd name="T172" fmla="*/ 0 h 3560"/>
                <a:gd name="T173" fmla="*/ 1713 w 1713"/>
                <a:gd name="T174" fmla="*/ 3560 h 35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13" h="3560">
                  <a:moveTo>
                    <a:pt x="137" y="0"/>
                  </a:moveTo>
                  <a:cubicBezTo>
                    <a:pt x="212" y="25"/>
                    <a:pt x="291" y="59"/>
                    <a:pt x="369" y="72"/>
                  </a:cubicBezTo>
                  <a:cubicBezTo>
                    <a:pt x="510" y="142"/>
                    <a:pt x="718" y="164"/>
                    <a:pt x="873" y="168"/>
                  </a:cubicBezTo>
                  <a:cubicBezTo>
                    <a:pt x="1067" y="172"/>
                    <a:pt x="1262" y="173"/>
                    <a:pt x="1457" y="176"/>
                  </a:cubicBezTo>
                  <a:cubicBezTo>
                    <a:pt x="1436" y="238"/>
                    <a:pt x="1232" y="330"/>
                    <a:pt x="1169" y="352"/>
                  </a:cubicBezTo>
                  <a:cubicBezTo>
                    <a:pt x="831" y="464"/>
                    <a:pt x="491" y="477"/>
                    <a:pt x="137" y="488"/>
                  </a:cubicBezTo>
                  <a:cubicBezTo>
                    <a:pt x="121" y="490"/>
                    <a:pt x="85" y="480"/>
                    <a:pt x="89" y="496"/>
                  </a:cubicBezTo>
                  <a:cubicBezTo>
                    <a:pt x="93" y="512"/>
                    <a:pt x="168" y="524"/>
                    <a:pt x="185" y="528"/>
                  </a:cubicBezTo>
                  <a:cubicBezTo>
                    <a:pt x="330" y="600"/>
                    <a:pt x="499" y="608"/>
                    <a:pt x="657" y="640"/>
                  </a:cubicBezTo>
                  <a:cubicBezTo>
                    <a:pt x="740" y="685"/>
                    <a:pt x="812" y="749"/>
                    <a:pt x="897" y="792"/>
                  </a:cubicBezTo>
                  <a:cubicBezTo>
                    <a:pt x="967" y="827"/>
                    <a:pt x="1043" y="845"/>
                    <a:pt x="1113" y="880"/>
                  </a:cubicBezTo>
                  <a:cubicBezTo>
                    <a:pt x="1124" y="885"/>
                    <a:pt x="1132" y="898"/>
                    <a:pt x="1145" y="904"/>
                  </a:cubicBezTo>
                  <a:cubicBezTo>
                    <a:pt x="1192" y="924"/>
                    <a:pt x="1241" y="940"/>
                    <a:pt x="1289" y="960"/>
                  </a:cubicBezTo>
                  <a:cubicBezTo>
                    <a:pt x="1321" y="973"/>
                    <a:pt x="1359" y="971"/>
                    <a:pt x="1393" y="984"/>
                  </a:cubicBezTo>
                  <a:cubicBezTo>
                    <a:pt x="1488" y="1018"/>
                    <a:pt x="1410" y="1000"/>
                    <a:pt x="1489" y="1016"/>
                  </a:cubicBezTo>
                  <a:cubicBezTo>
                    <a:pt x="1525" y="1052"/>
                    <a:pt x="1559" y="1067"/>
                    <a:pt x="1609" y="1080"/>
                  </a:cubicBezTo>
                  <a:cubicBezTo>
                    <a:pt x="1713" y="1053"/>
                    <a:pt x="1533" y="1081"/>
                    <a:pt x="1497" y="1088"/>
                  </a:cubicBezTo>
                  <a:cubicBezTo>
                    <a:pt x="1385" y="1108"/>
                    <a:pt x="1274" y="1123"/>
                    <a:pt x="1161" y="1136"/>
                  </a:cubicBezTo>
                  <a:cubicBezTo>
                    <a:pt x="991" y="1178"/>
                    <a:pt x="814" y="1230"/>
                    <a:pt x="641" y="1248"/>
                  </a:cubicBezTo>
                  <a:cubicBezTo>
                    <a:pt x="556" y="1296"/>
                    <a:pt x="466" y="1302"/>
                    <a:pt x="377" y="1336"/>
                  </a:cubicBezTo>
                  <a:cubicBezTo>
                    <a:pt x="331" y="1353"/>
                    <a:pt x="293" y="1383"/>
                    <a:pt x="249" y="1400"/>
                  </a:cubicBezTo>
                  <a:cubicBezTo>
                    <a:pt x="178" y="1426"/>
                    <a:pt x="111" y="1459"/>
                    <a:pt x="41" y="1488"/>
                  </a:cubicBezTo>
                  <a:cubicBezTo>
                    <a:pt x="35" y="1496"/>
                    <a:pt x="32" y="1505"/>
                    <a:pt x="25" y="1512"/>
                  </a:cubicBezTo>
                  <a:cubicBezTo>
                    <a:pt x="18" y="1517"/>
                    <a:pt x="0" y="1511"/>
                    <a:pt x="1" y="1520"/>
                  </a:cubicBezTo>
                  <a:cubicBezTo>
                    <a:pt x="9" y="1597"/>
                    <a:pt x="128" y="1621"/>
                    <a:pt x="193" y="1640"/>
                  </a:cubicBezTo>
                  <a:cubicBezTo>
                    <a:pt x="411" y="1702"/>
                    <a:pt x="638" y="1761"/>
                    <a:pt x="865" y="1776"/>
                  </a:cubicBezTo>
                  <a:cubicBezTo>
                    <a:pt x="912" y="1778"/>
                    <a:pt x="961" y="1780"/>
                    <a:pt x="1009" y="1784"/>
                  </a:cubicBezTo>
                  <a:cubicBezTo>
                    <a:pt x="1057" y="1788"/>
                    <a:pt x="1153" y="1800"/>
                    <a:pt x="1153" y="1800"/>
                  </a:cubicBezTo>
                  <a:cubicBezTo>
                    <a:pt x="1264" y="1827"/>
                    <a:pt x="1374" y="1852"/>
                    <a:pt x="1489" y="1872"/>
                  </a:cubicBezTo>
                  <a:cubicBezTo>
                    <a:pt x="1428" y="1887"/>
                    <a:pt x="1374" y="1911"/>
                    <a:pt x="1313" y="1920"/>
                  </a:cubicBezTo>
                  <a:cubicBezTo>
                    <a:pt x="1227" y="1948"/>
                    <a:pt x="1216" y="1954"/>
                    <a:pt x="1113" y="1976"/>
                  </a:cubicBezTo>
                  <a:cubicBezTo>
                    <a:pt x="1062" y="1986"/>
                    <a:pt x="1009" y="1989"/>
                    <a:pt x="961" y="2008"/>
                  </a:cubicBezTo>
                  <a:cubicBezTo>
                    <a:pt x="885" y="2036"/>
                    <a:pt x="808" y="2068"/>
                    <a:pt x="729" y="2080"/>
                  </a:cubicBezTo>
                  <a:cubicBezTo>
                    <a:pt x="647" y="2110"/>
                    <a:pt x="558" y="2137"/>
                    <a:pt x="473" y="2152"/>
                  </a:cubicBezTo>
                  <a:cubicBezTo>
                    <a:pt x="371" y="2192"/>
                    <a:pt x="272" y="2229"/>
                    <a:pt x="169" y="2264"/>
                  </a:cubicBezTo>
                  <a:cubicBezTo>
                    <a:pt x="270" y="2297"/>
                    <a:pt x="391" y="2318"/>
                    <a:pt x="497" y="2336"/>
                  </a:cubicBezTo>
                  <a:cubicBezTo>
                    <a:pt x="536" y="2351"/>
                    <a:pt x="575" y="2365"/>
                    <a:pt x="617" y="2376"/>
                  </a:cubicBezTo>
                  <a:cubicBezTo>
                    <a:pt x="642" y="2393"/>
                    <a:pt x="667" y="2406"/>
                    <a:pt x="697" y="2416"/>
                  </a:cubicBezTo>
                  <a:cubicBezTo>
                    <a:pt x="761" y="2464"/>
                    <a:pt x="848" y="2517"/>
                    <a:pt x="929" y="2528"/>
                  </a:cubicBezTo>
                  <a:cubicBezTo>
                    <a:pt x="1000" y="2537"/>
                    <a:pt x="1145" y="2552"/>
                    <a:pt x="1145" y="2552"/>
                  </a:cubicBezTo>
                  <a:cubicBezTo>
                    <a:pt x="1188" y="2569"/>
                    <a:pt x="1227" y="2596"/>
                    <a:pt x="1273" y="2608"/>
                  </a:cubicBezTo>
                  <a:cubicBezTo>
                    <a:pt x="1281" y="2613"/>
                    <a:pt x="1295" y="2614"/>
                    <a:pt x="1297" y="2624"/>
                  </a:cubicBezTo>
                  <a:cubicBezTo>
                    <a:pt x="1302" y="2650"/>
                    <a:pt x="1259" y="2653"/>
                    <a:pt x="1249" y="2656"/>
                  </a:cubicBezTo>
                  <a:cubicBezTo>
                    <a:pt x="1147" y="2723"/>
                    <a:pt x="1033" y="2774"/>
                    <a:pt x="913" y="2792"/>
                  </a:cubicBezTo>
                  <a:cubicBezTo>
                    <a:pt x="861" y="2812"/>
                    <a:pt x="807" y="2821"/>
                    <a:pt x="753" y="2832"/>
                  </a:cubicBezTo>
                  <a:cubicBezTo>
                    <a:pt x="670" y="2873"/>
                    <a:pt x="786" y="2819"/>
                    <a:pt x="665" y="2856"/>
                  </a:cubicBezTo>
                  <a:cubicBezTo>
                    <a:pt x="655" y="2858"/>
                    <a:pt x="649" y="2867"/>
                    <a:pt x="641" y="2872"/>
                  </a:cubicBezTo>
                  <a:cubicBezTo>
                    <a:pt x="573" y="2905"/>
                    <a:pt x="684" y="2824"/>
                    <a:pt x="553" y="2912"/>
                  </a:cubicBezTo>
                  <a:cubicBezTo>
                    <a:pt x="473" y="2964"/>
                    <a:pt x="394" y="3014"/>
                    <a:pt x="313" y="3064"/>
                  </a:cubicBezTo>
                  <a:cubicBezTo>
                    <a:pt x="373" y="3104"/>
                    <a:pt x="287" y="3052"/>
                    <a:pt x="409" y="3088"/>
                  </a:cubicBezTo>
                  <a:cubicBezTo>
                    <a:pt x="431" y="3094"/>
                    <a:pt x="449" y="3115"/>
                    <a:pt x="473" y="3120"/>
                  </a:cubicBezTo>
                  <a:cubicBezTo>
                    <a:pt x="516" y="3128"/>
                    <a:pt x="557" y="3143"/>
                    <a:pt x="601" y="3152"/>
                  </a:cubicBezTo>
                  <a:cubicBezTo>
                    <a:pt x="730" y="3216"/>
                    <a:pt x="906" y="3231"/>
                    <a:pt x="1049" y="3272"/>
                  </a:cubicBezTo>
                  <a:cubicBezTo>
                    <a:pt x="1112" y="3290"/>
                    <a:pt x="1157" y="3342"/>
                    <a:pt x="1217" y="3368"/>
                  </a:cubicBezTo>
                  <a:cubicBezTo>
                    <a:pt x="1266" y="3389"/>
                    <a:pt x="1324" y="3389"/>
                    <a:pt x="1377" y="3400"/>
                  </a:cubicBezTo>
                  <a:cubicBezTo>
                    <a:pt x="1284" y="3492"/>
                    <a:pt x="1074" y="3471"/>
                    <a:pt x="961" y="3480"/>
                  </a:cubicBezTo>
                  <a:cubicBezTo>
                    <a:pt x="907" y="3515"/>
                    <a:pt x="869" y="3560"/>
                    <a:pt x="801" y="3560"/>
                  </a:cubicBezTo>
                </a:path>
              </a:pathLst>
            </a:custGeom>
            <a:noFill/>
            <a:ln w="76200">
              <a:solidFill>
                <a:srgbClr val="800000">
                  <a:alpha val="72940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CH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9"/>
          <p:cNvSpPr>
            <a:spLocks noChangeArrowheads="1"/>
          </p:cNvSpPr>
          <p:nvPr/>
        </p:nvSpPr>
        <p:spPr bwMode="auto">
          <a:xfrm>
            <a:off x="762000" y="4495800"/>
            <a:ext cx="7391400" cy="1371600"/>
          </a:xfrm>
          <a:prstGeom prst="rect">
            <a:avLst/>
          </a:prstGeom>
          <a:solidFill>
            <a:srgbClr val="D0E88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34818" name="Rectangle 8"/>
          <p:cNvSpPr>
            <a:spLocks noChangeArrowheads="1"/>
          </p:cNvSpPr>
          <p:nvPr/>
        </p:nvSpPr>
        <p:spPr bwMode="auto">
          <a:xfrm>
            <a:off x="762000" y="2590800"/>
            <a:ext cx="7391400" cy="1924050"/>
          </a:xfrm>
          <a:prstGeom prst="rect">
            <a:avLst/>
          </a:prstGeom>
          <a:solidFill>
            <a:srgbClr val="B8B8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762000" y="1676400"/>
            <a:ext cx="7391400" cy="914400"/>
          </a:xfrm>
          <a:prstGeom prst="rect">
            <a:avLst/>
          </a:prstGeom>
          <a:solidFill>
            <a:srgbClr val="CCCCCC">
              <a:alpha val="4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76200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Persönliche Angaben des Kindes / des Jugendlichen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Anmeldung und Fragestellung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Professioneller Kontext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Familiärer Kontext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Erfassung der Funktionsfähigkeit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Kategoriale Erfassung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Einschätzung der Entwicklungs- und Bildungsziele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Bedarfseinschätzung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lain"/>
            </a:pPr>
            <a:r>
              <a:rPr lang="de-DE" altLang="ja-JP" sz="2000">
                <a:latin typeface="Verdana" pitchFamily="34" charset="0"/>
              </a:rPr>
              <a:t>Empfehlung Hauptförderort und Massnahmen</a:t>
            </a:r>
          </a:p>
        </p:txBody>
      </p:sp>
      <p:sp>
        <p:nvSpPr>
          <p:cNvPr id="34821" name="Text Box 10"/>
          <p:cNvSpPr txBox="1">
            <a:spLocks noChangeArrowheads="1"/>
          </p:cNvSpPr>
          <p:nvPr/>
        </p:nvSpPr>
        <p:spPr bwMode="auto">
          <a:xfrm>
            <a:off x="762000" y="838200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altLang="ja-JP" sz="2000" b="1">
                <a:latin typeface="Verdana" pitchFamily="34" charset="0"/>
              </a:rPr>
              <a:t>Vorschlag einer Berichtsstruktur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des SAV - Kurzübersicht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 b="1">
                <a:latin typeface="Verdana" pitchFamily="34" charset="0"/>
              </a:rPr>
              <a:t>Kennen lernen der elektronischen Datenerfassung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der technischen Aspekte 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CH" altLang="ja-JP" sz="2000">
                <a:latin typeface="Verdana" pitchFamily="34" charset="0"/>
              </a:rPr>
              <a:t>Implementierung (technische und organisationale) diskutieren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Austausch</a:t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endParaRPr lang="de-DE" altLang="ja-JP" sz="1600">
              <a:latin typeface="Verdana" pitchFamily="34" charset="0"/>
            </a:endParaRPr>
          </a:p>
        </p:txBody>
      </p:sp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Ziele und Inhalte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Char char="•"/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Programmierung der elektronischen Datenerfassung gemäss Vorgaben des EDK-verabschiedeten Instrumentes mit folgenden Funktionen:</a:t>
            </a:r>
            <a:br>
              <a:rPr lang="de-DE" altLang="ja-JP" sz="2000">
                <a:latin typeface="Verdana" pitchFamily="34" charset="0"/>
              </a:rPr>
            </a:br>
            <a:endParaRPr lang="de-DE" altLang="ja-JP" sz="1600">
              <a:latin typeface="Verdana" pitchFamily="34" charset="0"/>
            </a:endParaRPr>
          </a:p>
        </p:txBody>
      </p:sp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Auftrag an Pulsmesser &amp; rainbat solutions</a:t>
            </a:r>
            <a:endParaRPr lang="de-DE" altLang="ja-JP" sz="2000" b="1">
              <a:latin typeface="Verdana" pitchFamily="34" charset="0"/>
            </a:endParaRP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539750" y="3573463"/>
            <a:ext cx="8458200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b="1">
                <a:latin typeface="Verdana" pitchFamily="34" charset="0"/>
              </a:rPr>
              <a:t>Multiperspektivität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b="1">
                <a:latin typeface="Verdana" pitchFamily="34" charset="0"/>
              </a:rPr>
              <a:t>Mehrsprachigkeit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b="1">
                <a:latin typeface="Verdana" pitchFamily="34" charset="0"/>
              </a:rPr>
              <a:t>Anbindung an Standardisierungsinhalten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b="1">
                <a:latin typeface="Verdana" pitchFamily="34" charset="0"/>
              </a:rPr>
              <a:t>Kontexthilfefunktionen</a:t>
            </a:r>
            <a:endParaRPr lang="de-DE" altLang="ja-JP">
              <a:latin typeface="Verdana" pitchFamily="34" charset="0"/>
            </a:endParaRP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395288" y="514985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Workshop in Olten (heute) und technischer 2nd-level-Support (Installation) bis 2012 (telefonisch)</a:t>
            </a:r>
            <a:endParaRPr lang="de-DE" altLang="ja-JP" sz="160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Das webbasierte Instrument</a:t>
            </a:r>
            <a:endParaRPr lang="de-DE" altLang="ja-JP" sz="2000" b="1">
              <a:latin typeface="Verdana" pitchFamily="34" charset="0"/>
            </a:endParaRP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50000"/>
              </a:spcBef>
              <a:buFont typeface="Arial" pitchFamily="34" charset="0"/>
              <a:buNone/>
            </a:pPr>
            <a:r>
              <a:rPr lang="de-CH" altLang="ja-JP">
                <a:latin typeface="Verdana" pitchFamily="34" charset="0"/>
              </a:rPr>
              <a:t>www.pulsmesser.ch/sav</a:t>
            </a:r>
            <a:endParaRPr lang="de-DE" altLang="ja-JP">
              <a:latin typeface="Verdana" pitchFamily="34" charset="0"/>
            </a:endParaRPr>
          </a:p>
        </p:txBody>
      </p:sp>
      <p:pic>
        <p:nvPicPr>
          <p:cNvPr id="2252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1628775"/>
            <a:ext cx="7993063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Char char="•"/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Berichtsfunktionen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Ausbau und Konfiguration bezüglich Benutzerverwaltung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Sicherheit: Authentifizierung und Autorisierung 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Quantifizierung der Daten?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Kantonales Monitoring – Hinweise für die Versorgungsplanung?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Bereitstellung der Daten für das Bundesamt für Statistik</a:t>
            </a:r>
            <a:endParaRPr lang="de-DE" altLang="ja-JP" sz="1600">
              <a:latin typeface="Verdana" pitchFamily="34" charset="0"/>
            </a:endParaRPr>
          </a:p>
        </p:txBody>
      </p:sp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Ausstehende Arbeiten am Tool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Char char="•"/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Anpassung der Formularfelder – Ergänzungen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Berichtsfunktion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evtl. Quantifizierung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evtl. Monitoring-Berichtsfunktion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endParaRPr lang="de-DE" altLang="ja-JP" sz="1600">
              <a:latin typeface="Verdana" pitchFamily="34" charset="0"/>
            </a:endParaRPr>
          </a:p>
        </p:txBody>
      </p:sp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Entwicklungen am Beispiel des Kanton Zürichs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381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Char char="•"/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Hinweise zur Programmier- und der Serverumgebung (siehe technical notes)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Installation – ein Beispiel auf www.pulsmesser.ch/sav/demo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Speicherung / Versionisierung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Multiperspektivität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Mehrsprachigkeit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Change-Management via subversion (svn)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endParaRPr lang="de-DE" altLang="ja-JP" sz="1600">
              <a:latin typeface="Verdana" pitchFamily="34" charset="0"/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Technische Aspekte des Tools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2"/>
          <p:cNvSpPr txBox="1">
            <a:spLocks noChangeArrowheads="1"/>
          </p:cNvSpPr>
          <p:nvPr/>
        </p:nvSpPr>
        <p:spPr bwMode="auto">
          <a:xfrm>
            <a:off x="468313" y="1522413"/>
            <a:ext cx="8458200" cy="533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Char char="•"/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Sind die technischen Voraussetzung an die kantonale Serverumgebung vorhanden?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DE" altLang="ja-JP" sz="2000">
                <a:latin typeface="Verdana" pitchFamily="34" charset="0"/>
              </a:rPr>
              <a:t>Sind die personellen Voraussetzung für den IT-Support geplant bzw. vorhanden?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Sind die Voraussetzungen für die User-Verwaltung und Autorisierung gegeben?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Wie werden die Weiterentwicklungsbedürfnisse an das Tool kantonal erhoben und umgesetzt?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Wie wird das Change-Management dokumentiert?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de-CH" altLang="ja-JP" sz="2000">
                <a:latin typeface="Verdana" pitchFamily="34" charset="0"/>
              </a:rPr>
              <a:t>Nächste Schritte im Kanton? (Datenschutz/Speicherung-Backup/Support-Organisation/Authentifizierung/Autorisierung)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endParaRPr lang="de-DE" altLang="ja-JP" sz="1600">
              <a:latin typeface="Verdana" pitchFamily="34" charset="0"/>
            </a:endParaRPr>
          </a:p>
        </p:txBody>
      </p:sp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Fragen an die kantonalen IT-Verantwortlichen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des SAV - Kurzübersicht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der elektronischen Datenerfassung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der technischen Aspekte 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CH" altLang="ja-JP" sz="2000">
                <a:latin typeface="Verdana" pitchFamily="34" charset="0"/>
              </a:rPr>
              <a:t>Implementierung (technische und organisationale) diskutieren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Austausch</a:t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endParaRPr lang="de-DE" altLang="ja-JP" sz="1600">
              <a:latin typeface="Verdana" pitchFamily="34" charset="0"/>
            </a:endParaRPr>
          </a:p>
        </p:txBody>
      </p:sp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Ziele und Inhalte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457200" y="1628775"/>
            <a:ext cx="8458200" cy="384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endParaRPr lang="de-DE" altLang="ja-JP" sz="2000" b="1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 b="1">
                <a:latin typeface="Verdana" pitchFamily="34" charset="0"/>
              </a:rPr>
              <a:t>Kennen lernen des SAV - Kurzübersicht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der elektronischen Datenerfassung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Kennen lernen der technischen Aspekte 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CH" altLang="ja-JP" sz="2000">
                <a:latin typeface="Verdana" pitchFamily="34" charset="0"/>
              </a:rPr>
              <a:t>Implementierung (technische und organisationale) diskutieren</a:t>
            </a:r>
            <a:endParaRPr lang="de-DE" altLang="ja-JP" sz="2000">
              <a:latin typeface="Verdana" pitchFamily="34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AutoNum type="arabicPeriod"/>
            </a:pPr>
            <a:r>
              <a:rPr lang="de-DE" altLang="ja-JP" sz="2000">
                <a:latin typeface="Verdana" pitchFamily="34" charset="0"/>
              </a:rPr>
              <a:t>Austausch</a:t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r>
              <a:rPr lang="de-DE" altLang="ja-JP" sz="2000">
                <a:latin typeface="Verdana" pitchFamily="34" charset="0"/>
              </a:rPr>
              <a:t/>
            </a:r>
            <a:br>
              <a:rPr lang="de-DE" altLang="ja-JP" sz="2000">
                <a:latin typeface="Verdana" pitchFamily="34" charset="0"/>
              </a:rPr>
            </a:br>
            <a:endParaRPr lang="de-DE" altLang="ja-JP" sz="1600">
              <a:latin typeface="Verdana" pitchFamily="34" charset="0"/>
            </a:endParaRP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sz="2000" b="1">
                <a:solidFill>
                  <a:srgbClr val="800000"/>
                </a:solidFill>
                <a:latin typeface="Verdana" pitchFamily="34" charset="0"/>
              </a:rPr>
              <a:t>Ziele und Inhalte</a:t>
            </a:r>
            <a:endParaRPr lang="de-DE" altLang="ja-JP" sz="2000" b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381000" y="91440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de-DE" sz="2000">
                <a:latin typeface="Verdana" pitchFamily="34" charset="0"/>
              </a:rPr>
              <a:t>Informationen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de-DE" sz="2400">
              <a:latin typeface="Verdana" pitchFamily="34" charset="0"/>
            </a:endParaRPr>
          </a:p>
        </p:txBody>
      </p:sp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6858000" y="1425575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90000"/>
              </a:lnSpc>
              <a:spcAft>
                <a:spcPct val="40000"/>
              </a:spcAft>
            </a:pPr>
            <a:r>
              <a:rPr lang="de-DE" sz="2000">
                <a:latin typeface="Verdana" pitchFamily="34" charset="0"/>
              </a:rPr>
              <a:t>Massnahmen-</a:t>
            </a:r>
            <a:br>
              <a:rPr lang="de-DE" sz="2000">
                <a:latin typeface="Verdana" pitchFamily="34" charset="0"/>
              </a:rPr>
            </a:br>
            <a:r>
              <a:rPr lang="de-DE" sz="2000">
                <a:latin typeface="Verdana" pitchFamily="34" charset="0"/>
              </a:rPr>
              <a:t>vorschlag</a:t>
            </a:r>
          </a:p>
        </p:txBody>
      </p:sp>
      <p:sp>
        <p:nvSpPr>
          <p:cNvPr id="20483" name="Text Box 32"/>
          <p:cNvSpPr txBox="1">
            <a:spLocks noChangeArrowheads="1"/>
          </p:cNvSpPr>
          <p:nvPr/>
        </p:nvSpPr>
        <p:spPr bwMode="auto">
          <a:xfrm>
            <a:off x="3505200" y="304800"/>
            <a:ext cx="27003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de-DE" sz="2000">
                <a:latin typeface="Verdana" pitchFamily="34" charset="0"/>
              </a:rPr>
              <a:t>Verdichtung der</a:t>
            </a:r>
            <a:br>
              <a:rPr lang="de-DE" sz="2000">
                <a:latin typeface="Verdana" pitchFamily="34" charset="0"/>
              </a:rPr>
            </a:br>
            <a:r>
              <a:rPr lang="de-DE" sz="2000">
                <a:latin typeface="Verdana" pitchFamily="34" charset="0"/>
              </a:rPr>
              <a:t>Informationen</a:t>
            </a:r>
            <a:br>
              <a:rPr lang="de-DE" sz="2000">
                <a:latin typeface="Verdana" pitchFamily="34" charset="0"/>
              </a:rPr>
            </a:br>
            <a:r>
              <a:rPr lang="de-DE" sz="2000">
                <a:latin typeface="Verdana" pitchFamily="34" charset="0"/>
              </a:rPr>
              <a:t>zu einer „Diagnose</a:t>
            </a:r>
            <a:r>
              <a:rPr lang="ja-JP" altLang="de-DE" sz="2000">
                <a:latin typeface="Verdana" pitchFamily="34" charset="0"/>
              </a:rPr>
              <a:t>“</a:t>
            </a:r>
            <a:endParaRPr lang="de-DE" sz="2000">
              <a:latin typeface="Verdana" pitchFamily="34" charset="0"/>
            </a:endParaRPr>
          </a:p>
        </p:txBody>
      </p:sp>
      <p:grpSp>
        <p:nvGrpSpPr>
          <p:cNvPr id="2" name="Gruppierung 39"/>
          <p:cNvGrpSpPr>
            <a:grpSpLocks/>
          </p:cNvGrpSpPr>
          <p:nvPr/>
        </p:nvGrpSpPr>
        <p:grpSpPr bwMode="auto">
          <a:xfrm>
            <a:off x="1371600" y="1882775"/>
            <a:ext cx="6477000" cy="4213225"/>
            <a:chOff x="1371600" y="1882775"/>
            <a:chExt cx="6477000" cy="4213225"/>
          </a:xfrm>
        </p:grpSpPr>
        <p:pic>
          <p:nvPicPr>
            <p:cNvPr id="20497" name="Bild 42" descr="wolke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14600" y="1905000"/>
              <a:ext cx="4397375" cy="419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1600200" y="2212975"/>
              <a:ext cx="6172200" cy="546100"/>
            </a:xfrm>
            <a:custGeom>
              <a:avLst/>
              <a:gdLst>
                <a:gd name="T0" fmla="*/ 0 w 3888"/>
                <a:gd name="T1" fmla="*/ 2147483647 h 344"/>
                <a:gd name="T2" fmla="*/ 2147483647 w 3888"/>
                <a:gd name="T3" fmla="*/ 2147483647 h 344"/>
                <a:gd name="T4" fmla="*/ 2147483647 w 3888"/>
                <a:gd name="T5" fmla="*/ 2147483647 h 344"/>
                <a:gd name="T6" fmla="*/ 2147483647 w 3888"/>
                <a:gd name="T7" fmla="*/ 2147483647 h 344"/>
                <a:gd name="T8" fmla="*/ 2147483647 w 3888"/>
                <a:gd name="T9" fmla="*/ 2147483647 h 344"/>
                <a:gd name="T10" fmla="*/ 2147483647 w 3888"/>
                <a:gd name="T11" fmla="*/ 2147483647 h 344"/>
                <a:gd name="T12" fmla="*/ 2147483647 w 3888"/>
                <a:gd name="T13" fmla="*/ 2147483647 h 344"/>
                <a:gd name="T14" fmla="*/ 2147483647 w 3888"/>
                <a:gd name="T15" fmla="*/ 2147483647 h 344"/>
                <a:gd name="T16" fmla="*/ 2147483647 w 3888"/>
                <a:gd name="T17" fmla="*/ 2147483647 h 34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888"/>
                <a:gd name="T28" fmla="*/ 0 h 344"/>
                <a:gd name="T29" fmla="*/ 3888 w 3888"/>
                <a:gd name="T30" fmla="*/ 344 h 34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888" h="344">
                  <a:moveTo>
                    <a:pt x="0" y="128"/>
                  </a:moveTo>
                  <a:cubicBezTo>
                    <a:pt x="68" y="184"/>
                    <a:pt x="136" y="240"/>
                    <a:pt x="240" y="224"/>
                  </a:cubicBezTo>
                  <a:cubicBezTo>
                    <a:pt x="344" y="208"/>
                    <a:pt x="528" y="64"/>
                    <a:pt x="624" y="32"/>
                  </a:cubicBezTo>
                  <a:cubicBezTo>
                    <a:pt x="720" y="0"/>
                    <a:pt x="680" y="16"/>
                    <a:pt x="816" y="32"/>
                  </a:cubicBezTo>
                  <a:cubicBezTo>
                    <a:pt x="952" y="48"/>
                    <a:pt x="1264" y="120"/>
                    <a:pt x="1440" y="128"/>
                  </a:cubicBezTo>
                  <a:cubicBezTo>
                    <a:pt x="1616" y="136"/>
                    <a:pt x="1680" y="72"/>
                    <a:pt x="1872" y="80"/>
                  </a:cubicBezTo>
                  <a:cubicBezTo>
                    <a:pt x="2064" y="88"/>
                    <a:pt x="2376" y="136"/>
                    <a:pt x="2592" y="176"/>
                  </a:cubicBezTo>
                  <a:cubicBezTo>
                    <a:pt x="2808" y="216"/>
                    <a:pt x="2952" y="296"/>
                    <a:pt x="3168" y="320"/>
                  </a:cubicBezTo>
                  <a:cubicBezTo>
                    <a:pt x="3384" y="344"/>
                    <a:pt x="3768" y="320"/>
                    <a:pt x="3888" y="320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2" name="Freeform 7"/>
            <p:cNvSpPr>
              <a:spLocks/>
            </p:cNvSpPr>
            <p:nvPr/>
          </p:nvSpPr>
          <p:spPr bwMode="auto">
            <a:xfrm>
              <a:off x="1676400" y="3101975"/>
              <a:ext cx="6172200" cy="1470025"/>
            </a:xfrm>
            <a:custGeom>
              <a:avLst/>
              <a:gdLst>
                <a:gd name="T0" fmla="*/ 0 w 3888"/>
                <a:gd name="T1" fmla="*/ 0 h 632"/>
                <a:gd name="T2" fmla="*/ 2147483647 w 3888"/>
                <a:gd name="T3" fmla="*/ 2147483647 h 632"/>
                <a:gd name="T4" fmla="*/ 2147483647 w 3888"/>
                <a:gd name="T5" fmla="*/ 2147483647 h 632"/>
                <a:gd name="T6" fmla="*/ 2147483647 w 3888"/>
                <a:gd name="T7" fmla="*/ 2147483647 h 632"/>
                <a:gd name="T8" fmla="*/ 2147483647 w 3888"/>
                <a:gd name="T9" fmla="*/ 2147483647 h 632"/>
                <a:gd name="T10" fmla="*/ 2147483647 w 3888"/>
                <a:gd name="T11" fmla="*/ 2147483647 h 632"/>
                <a:gd name="T12" fmla="*/ 2147483647 w 3888"/>
                <a:gd name="T13" fmla="*/ 2147483647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88"/>
                <a:gd name="T22" fmla="*/ 0 h 632"/>
                <a:gd name="T23" fmla="*/ 3888 w 3888"/>
                <a:gd name="T24" fmla="*/ 632 h 6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88" h="632">
                  <a:moveTo>
                    <a:pt x="0" y="0"/>
                  </a:moveTo>
                  <a:cubicBezTo>
                    <a:pt x="136" y="124"/>
                    <a:pt x="272" y="248"/>
                    <a:pt x="480" y="288"/>
                  </a:cubicBezTo>
                  <a:cubicBezTo>
                    <a:pt x="688" y="328"/>
                    <a:pt x="1008" y="216"/>
                    <a:pt x="1248" y="240"/>
                  </a:cubicBezTo>
                  <a:cubicBezTo>
                    <a:pt x="1488" y="264"/>
                    <a:pt x="1696" y="368"/>
                    <a:pt x="1920" y="432"/>
                  </a:cubicBezTo>
                  <a:cubicBezTo>
                    <a:pt x="2144" y="496"/>
                    <a:pt x="2400" y="616"/>
                    <a:pt x="2592" y="624"/>
                  </a:cubicBezTo>
                  <a:cubicBezTo>
                    <a:pt x="2784" y="632"/>
                    <a:pt x="2856" y="520"/>
                    <a:pt x="3072" y="480"/>
                  </a:cubicBezTo>
                  <a:cubicBezTo>
                    <a:pt x="3288" y="440"/>
                    <a:pt x="3752" y="400"/>
                    <a:pt x="3888" y="384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3" name="Freeform 8"/>
            <p:cNvSpPr>
              <a:spLocks/>
            </p:cNvSpPr>
            <p:nvPr/>
          </p:nvSpPr>
          <p:spPr bwMode="auto">
            <a:xfrm>
              <a:off x="1371600" y="2797175"/>
              <a:ext cx="6400800" cy="1371600"/>
            </a:xfrm>
            <a:custGeom>
              <a:avLst/>
              <a:gdLst>
                <a:gd name="T0" fmla="*/ 0 w 4032"/>
                <a:gd name="T1" fmla="*/ 2147483647 h 864"/>
                <a:gd name="T2" fmla="*/ 2147483647 w 4032"/>
                <a:gd name="T3" fmla="*/ 2147483647 h 864"/>
                <a:gd name="T4" fmla="*/ 2147483647 w 4032"/>
                <a:gd name="T5" fmla="*/ 2147483647 h 864"/>
                <a:gd name="T6" fmla="*/ 2147483647 w 4032"/>
                <a:gd name="T7" fmla="*/ 2147483647 h 864"/>
                <a:gd name="T8" fmla="*/ 2147483647 w 4032"/>
                <a:gd name="T9" fmla="*/ 2147483647 h 864"/>
                <a:gd name="T10" fmla="*/ 2147483647 w 4032"/>
                <a:gd name="T11" fmla="*/ 0 h 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32"/>
                <a:gd name="T19" fmla="*/ 0 h 864"/>
                <a:gd name="T20" fmla="*/ 4032 w 4032"/>
                <a:gd name="T21" fmla="*/ 864 h 86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32" h="864">
                  <a:moveTo>
                    <a:pt x="0" y="624"/>
                  </a:moveTo>
                  <a:cubicBezTo>
                    <a:pt x="312" y="680"/>
                    <a:pt x="624" y="736"/>
                    <a:pt x="864" y="768"/>
                  </a:cubicBezTo>
                  <a:cubicBezTo>
                    <a:pt x="1104" y="800"/>
                    <a:pt x="1208" y="864"/>
                    <a:pt x="1440" y="816"/>
                  </a:cubicBezTo>
                  <a:cubicBezTo>
                    <a:pt x="1672" y="768"/>
                    <a:pt x="1976" y="536"/>
                    <a:pt x="2256" y="480"/>
                  </a:cubicBezTo>
                  <a:cubicBezTo>
                    <a:pt x="2536" y="424"/>
                    <a:pt x="2824" y="560"/>
                    <a:pt x="3120" y="480"/>
                  </a:cubicBezTo>
                  <a:cubicBezTo>
                    <a:pt x="3416" y="400"/>
                    <a:pt x="3724" y="200"/>
                    <a:pt x="4032" y="0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4" name="Freeform 9"/>
            <p:cNvSpPr>
              <a:spLocks/>
            </p:cNvSpPr>
            <p:nvPr/>
          </p:nvSpPr>
          <p:spPr bwMode="auto">
            <a:xfrm>
              <a:off x="1905000" y="3863975"/>
              <a:ext cx="3657600" cy="762000"/>
            </a:xfrm>
            <a:custGeom>
              <a:avLst/>
              <a:gdLst>
                <a:gd name="T0" fmla="*/ 0 w 2304"/>
                <a:gd name="T1" fmla="*/ 2147483647 h 480"/>
                <a:gd name="T2" fmla="*/ 2147483647 w 2304"/>
                <a:gd name="T3" fmla="*/ 2147483647 h 480"/>
                <a:gd name="T4" fmla="*/ 2147483647 w 2304"/>
                <a:gd name="T5" fmla="*/ 2147483647 h 480"/>
                <a:gd name="T6" fmla="*/ 2147483647 w 2304"/>
                <a:gd name="T7" fmla="*/ 2147483647 h 480"/>
                <a:gd name="T8" fmla="*/ 2147483647 w 2304"/>
                <a:gd name="T9" fmla="*/ 0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04"/>
                <a:gd name="T16" fmla="*/ 0 h 480"/>
                <a:gd name="T17" fmla="*/ 2304 w 2304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04" h="480">
                  <a:moveTo>
                    <a:pt x="0" y="336"/>
                  </a:moveTo>
                  <a:cubicBezTo>
                    <a:pt x="180" y="408"/>
                    <a:pt x="360" y="480"/>
                    <a:pt x="576" y="480"/>
                  </a:cubicBezTo>
                  <a:cubicBezTo>
                    <a:pt x="792" y="480"/>
                    <a:pt x="1072" y="360"/>
                    <a:pt x="1296" y="336"/>
                  </a:cubicBezTo>
                  <a:cubicBezTo>
                    <a:pt x="1520" y="312"/>
                    <a:pt x="1752" y="392"/>
                    <a:pt x="1920" y="336"/>
                  </a:cubicBezTo>
                  <a:cubicBezTo>
                    <a:pt x="2088" y="280"/>
                    <a:pt x="2196" y="140"/>
                    <a:pt x="2304" y="0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5" name="Freeform 10"/>
            <p:cNvSpPr>
              <a:spLocks/>
            </p:cNvSpPr>
            <p:nvPr/>
          </p:nvSpPr>
          <p:spPr bwMode="auto">
            <a:xfrm>
              <a:off x="1447800" y="2390775"/>
              <a:ext cx="6248400" cy="2705100"/>
            </a:xfrm>
            <a:custGeom>
              <a:avLst/>
              <a:gdLst>
                <a:gd name="T0" fmla="*/ 0 w 3936"/>
                <a:gd name="T1" fmla="*/ 2147483647 h 1704"/>
                <a:gd name="T2" fmla="*/ 2147483647 w 3936"/>
                <a:gd name="T3" fmla="*/ 2147483647 h 1704"/>
                <a:gd name="T4" fmla="*/ 2147483647 w 3936"/>
                <a:gd name="T5" fmla="*/ 2147483647 h 1704"/>
                <a:gd name="T6" fmla="*/ 2147483647 w 3936"/>
                <a:gd name="T7" fmla="*/ 2147483647 h 1704"/>
                <a:gd name="T8" fmla="*/ 2147483647 w 3936"/>
                <a:gd name="T9" fmla="*/ 2147483647 h 1704"/>
                <a:gd name="T10" fmla="*/ 2147483647 w 3936"/>
                <a:gd name="T11" fmla="*/ 2147483647 h 1704"/>
                <a:gd name="T12" fmla="*/ 2147483647 w 3936"/>
                <a:gd name="T13" fmla="*/ 2147483647 h 1704"/>
                <a:gd name="T14" fmla="*/ 2147483647 w 3936"/>
                <a:gd name="T15" fmla="*/ 2147483647 h 17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36"/>
                <a:gd name="T25" fmla="*/ 0 h 1704"/>
                <a:gd name="T26" fmla="*/ 3936 w 3936"/>
                <a:gd name="T27" fmla="*/ 1704 h 17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36" h="1704">
                  <a:moveTo>
                    <a:pt x="0" y="1648"/>
                  </a:moveTo>
                  <a:cubicBezTo>
                    <a:pt x="420" y="1676"/>
                    <a:pt x="840" y="1704"/>
                    <a:pt x="1008" y="1552"/>
                  </a:cubicBezTo>
                  <a:cubicBezTo>
                    <a:pt x="1176" y="1400"/>
                    <a:pt x="936" y="976"/>
                    <a:pt x="1008" y="736"/>
                  </a:cubicBezTo>
                  <a:cubicBezTo>
                    <a:pt x="1080" y="496"/>
                    <a:pt x="1280" y="224"/>
                    <a:pt x="1440" y="112"/>
                  </a:cubicBezTo>
                  <a:cubicBezTo>
                    <a:pt x="1600" y="0"/>
                    <a:pt x="1768" y="48"/>
                    <a:pt x="1968" y="64"/>
                  </a:cubicBezTo>
                  <a:cubicBezTo>
                    <a:pt x="2168" y="80"/>
                    <a:pt x="2384" y="168"/>
                    <a:pt x="2640" y="208"/>
                  </a:cubicBezTo>
                  <a:cubicBezTo>
                    <a:pt x="2896" y="248"/>
                    <a:pt x="3288" y="304"/>
                    <a:pt x="3504" y="304"/>
                  </a:cubicBezTo>
                  <a:cubicBezTo>
                    <a:pt x="3720" y="304"/>
                    <a:pt x="3828" y="256"/>
                    <a:pt x="3936" y="208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6" name="Freeform 11"/>
            <p:cNvSpPr>
              <a:spLocks/>
            </p:cNvSpPr>
            <p:nvPr/>
          </p:nvSpPr>
          <p:spPr bwMode="auto">
            <a:xfrm>
              <a:off x="1905000" y="4346575"/>
              <a:ext cx="4191000" cy="1231900"/>
            </a:xfrm>
            <a:custGeom>
              <a:avLst/>
              <a:gdLst>
                <a:gd name="T0" fmla="*/ 0 w 2640"/>
                <a:gd name="T1" fmla="*/ 2147483647 h 776"/>
                <a:gd name="T2" fmla="*/ 2147483647 w 2640"/>
                <a:gd name="T3" fmla="*/ 2147483647 h 776"/>
                <a:gd name="T4" fmla="*/ 2147483647 w 2640"/>
                <a:gd name="T5" fmla="*/ 2147483647 h 776"/>
                <a:gd name="T6" fmla="*/ 2147483647 w 2640"/>
                <a:gd name="T7" fmla="*/ 2147483647 h 776"/>
                <a:gd name="T8" fmla="*/ 2147483647 w 2640"/>
                <a:gd name="T9" fmla="*/ 2147483647 h 7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0"/>
                <a:gd name="T16" fmla="*/ 0 h 776"/>
                <a:gd name="T17" fmla="*/ 2640 w 2640"/>
                <a:gd name="T18" fmla="*/ 776 h 7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0" h="776">
                  <a:moveTo>
                    <a:pt x="0" y="752"/>
                  </a:moveTo>
                  <a:cubicBezTo>
                    <a:pt x="364" y="764"/>
                    <a:pt x="728" y="776"/>
                    <a:pt x="1056" y="704"/>
                  </a:cubicBezTo>
                  <a:cubicBezTo>
                    <a:pt x="1384" y="632"/>
                    <a:pt x="1744" y="432"/>
                    <a:pt x="1968" y="320"/>
                  </a:cubicBezTo>
                  <a:cubicBezTo>
                    <a:pt x="2192" y="208"/>
                    <a:pt x="2288" y="64"/>
                    <a:pt x="2400" y="32"/>
                  </a:cubicBezTo>
                  <a:cubicBezTo>
                    <a:pt x="2512" y="0"/>
                    <a:pt x="2600" y="112"/>
                    <a:pt x="2640" y="128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  <p:sp>
          <p:nvSpPr>
            <p:cNvPr id="24589" name="Freeform 14"/>
            <p:cNvSpPr>
              <a:spLocks/>
            </p:cNvSpPr>
            <p:nvPr/>
          </p:nvSpPr>
          <p:spPr bwMode="auto">
            <a:xfrm>
              <a:off x="1981200" y="1882775"/>
              <a:ext cx="3743325" cy="1651000"/>
            </a:xfrm>
            <a:custGeom>
              <a:avLst/>
              <a:gdLst>
                <a:gd name="T0" fmla="*/ 0 w 2448"/>
                <a:gd name="T1" fmla="*/ 0 h 968"/>
                <a:gd name="T2" fmla="*/ 2147483647 w 2448"/>
                <a:gd name="T3" fmla="*/ 2147483647 h 968"/>
                <a:gd name="T4" fmla="*/ 2147483647 w 2448"/>
                <a:gd name="T5" fmla="*/ 2147483647 h 968"/>
                <a:gd name="T6" fmla="*/ 2147483647 w 2448"/>
                <a:gd name="T7" fmla="*/ 2147483647 h 968"/>
                <a:gd name="T8" fmla="*/ 2147483647 w 2448"/>
                <a:gd name="T9" fmla="*/ 2147483647 h 968"/>
                <a:gd name="T10" fmla="*/ 2147483647 w 2448"/>
                <a:gd name="T11" fmla="*/ 2147483647 h 968"/>
                <a:gd name="T12" fmla="*/ 2147483647 w 2448"/>
                <a:gd name="T13" fmla="*/ 2147483647 h 9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48"/>
                <a:gd name="T22" fmla="*/ 0 h 968"/>
                <a:gd name="T23" fmla="*/ 2448 w 2448"/>
                <a:gd name="T24" fmla="*/ 968 h 9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48" h="968">
                  <a:moveTo>
                    <a:pt x="0" y="0"/>
                  </a:moveTo>
                  <a:cubicBezTo>
                    <a:pt x="116" y="60"/>
                    <a:pt x="232" y="120"/>
                    <a:pt x="288" y="240"/>
                  </a:cubicBezTo>
                  <a:cubicBezTo>
                    <a:pt x="344" y="360"/>
                    <a:pt x="232" y="600"/>
                    <a:pt x="336" y="720"/>
                  </a:cubicBezTo>
                  <a:cubicBezTo>
                    <a:pt x="440" y="840"/>
                    <a:pt x="688" y="952"/>
                    <a:pt x="912" y="960"/>
                  </a:cubicBezTo>
                  <a:cubicBezTo>
                    <a:pt x="1136" y="968"/>
                    <a:pt x="1464" y="816"/>
                    <a:pt x="1680" y="768"/>
                  </a:cubicBezTo>
                  <a:cubicBezTo>
                    <a:pt x="1896" y="720"/>
                    <a:pt x="2080" y="664"/>
                    <a:pt x="2208" y="672"/>
                  </a:cubicBezTo>
                  <a:cubicBezTo>
                    <a:pt x="2336" y="680"/>
                    <a:pt x="2408" y="792"/>
                    <a:pt x="2448" y="816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 i="1">
                <a:latin typeface="Times" charset="0"/>
                <a:ea typeface="+mn-ea"/>
              </a:endParaRPr>
            </a:p>
          </p:txBody>
        </p:sp>
      </p:grpSp>
      <p:grpSp>
        <p:nvGrpSpPr>
          <p:cNvPr id="3" name="Gruppierung 39"/>
          <p:cNvGrpSpPr>
            <a:grpSpLocks/>
          </p:cNvGrpSpPr>
          <p:nvPr/>
        </p:nvGrpSpPr>
        <p:grpSpPr bwMode="auto">
          <a:xfrm>
            <a:off x="7086600" y="2133600"/>
            <a:ext cx="2057400" cy="2768600"/>
            <a:chOff x="7086321" y="2133600"/>
            <a:chExt cx="2057679" cy="2768600"/>
          </a:xfrm>
        </p:grpSpPr>
        <p:pic>
          <p:nvPicPr>
            <p:cNvPr id="20495" name="Bild 37" descr="foerderschule.badaibling10.jp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086321" y="2133600"/>
              <a:ext cx="2057679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96" name="Bild 38" descr="physio_1.jp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586133" y="3733800"/>
              <a:ext cx="1557867" cy="1168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20486" name="Gerade Verbindung mit Pfeil 27"/>
          <p:cNvCxnSpPr>
            <a:cxnSpLocks noChangeShapeType="1"/>
          </p:cNvCxnSpPr>
          <p:nvPr/>
        </p:nvCxnSpPr>
        <p:spPr bwMode="auto">
          <a:xfrm flipV="1">
            <a:off x="2514600" y="762000"/>
            <a:ext cx="7620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0487" name="Gerade Verbindung mit Pfeil 28"/>
          <p:cNvCxnSpPr>
            <a:cxnSpLocks noChangeShapeType="1"/>
          </p:cNvCxnSpPr>
          <p:nvPr/>
        </p:nvCxnSpPr>
        <p:spPr bwMode="auto">
          <a:xfrm>
            <a:off x="6248400" y="1143000"/>
            <a:ext cx="6858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0488" name="Oval 3"/>
          <p:cNvSpPr>
            <a:spLocks noChangeArrowheads="1"/>
          </p:cNvSpPr>
          <p:nvPr/>
        </p:nvSpPr>
        <p:spPr bwMode="auto">
          <a:xfrm>
            <a:off x="628650" y="1565275"/>
            <a:ext cx="1352550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Anamnese</a:t>
            </a:r>
          </a:p>
        </p:txBody>
      </p:sp>
      <p:sp>
        <p:nvSpPr>
          <p:cNvPr id="20489" name="Oval 15"/>
          <p:cNvSpPr>
            <a:spLocks noChangeArrowheads="1"/>
          </p:cNvSpPr>
          <p:nvPr/>
        </p:nvSpPr>
        <p:spPr bwMode="auto">
          <a:xfrm>
            <a:off x="250825" y="2238375"/>
            <a:ext cx="1944688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Beobachtungen</a:t>
            </a:r>
          </a:p>
        </p:txBody>
      </p:sp>
      <p:sp>
        <p:nvSpPr>
          <p:cNvPr id="20490" name="Oval 16"/>
          <p:cNvSpPr>
            <a:spLocks noChangeArrowheads="1"/>
          </p:cNvSpPr>
          <p:nvPr/>
        </p:nvSpPr>
        <p:spPr bwMode="auto">
          <a:xfrm>
            <a:off x="107950" y="4757738"/>
            <a:ext cx="1944688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Testergebnisse</a:t>
            </a:r>
          </a:p>
        </p:txBody>
      </p:sp>
      <p:sp>
        <p:nvSpPr>
          <p:cNvPr id="20491" name="Oval 17"/>
          <p:cNvSpPr>
            <a:spLocks noChangeArrowheads="1"/>
          </p:cNvSpPr>
          <p:nvPr/>
        </p:nvSpPr>
        <p:spPr bwMode="auto">
          <a:xfrm>
            <a:off x="457200" y="3581400"/>
            <a:ext cx="1443038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Gespräche</a:t>
            </a:r>
          </a:p>
        </p:txBody>
      </p:sp>
      <p:sp>
        <p:nvSpPr>
          <p:cNvPr id="20492" name="Oval 18"/>
          <p:cNvSpPr>
            <a:spLocks noChangeArrowheads="1"/>
          </p:cNvSpPr>
          <p:nvPr/>
        </p:nvSpPr>
        <p:spPr bwMode="auto">
          <a:xfrm>
            <a:off x="79375" y="2886075"/>
            <a:ext cx="2160588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Lernexperimente</a:t>
            </a:r>
          </a:p>
        </p:txBody>
      </p:sp>
      <p:sp>
        <p:nvSpPr>
          <p:cNvPr id="20493" name="Oval 19"/>
          <p:cNvSpPr>
            <a:spLocks noChangeArrowheads="1"/>
          </p:cNvSpPr>
          <p:nvPr/>
        </p:nvSpPr>
        <p:spPr bwMode="auto">
          <a:xfrm>
            <a:off x="685800" y="4114800"/>
            <a:ext cx="1192213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Berichte</a:t>
            </a:r>
          </a:p>
        </p:txBody>
      </p:sp>
      <p:sp>
        <p:nvSpPr>
          <p:cNvPr id="20494" name="Oval 20"/>
          <p:cNvSpPr>
            <a:spLocks noChangeArrowheads="1"/>
          </p:cNvSpPr>
          <p:nvPr/>
        </p:nvSpPr>
        <p:spPr bwMode="auto">
          <a:xfrm>
            <a:off x="179388" y="5308600"/>
            <a:ext cx="1944687" cy="4572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CH">
                <a:solidFill>
                  <a:srgbClr val="817DA8"/>
                </a:solidFill>
                <a:latin typeface="Verdana" pitchFamily="34" charset="0"/>
              </a:rPr>
              <a:t>Schulleistungen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h-kantone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914400"/>
            <a:ext cx="7188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schweiz_auseinan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533400"/>
            <a:ext cx="775017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6" descr="Bild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52400"/>
            <a:ext cx="3886200" cy="21082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</p:pic>
      <p:pic>
        <p:nvPicPr>
          <p:cNvPr id="24578" name="Picture 7" descr="Bild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514600"/>
            <a:ext cx="851852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</a:pPr>
            <a:r>
              <a:rPr lang="de-DE" altLang="ja-JP" b="1">
                <a:latin typeface="Verdana" pitchFamily="34" charset="0"/>
              </a:rPr>
              <a:t>Unterschiedliche Informationstypen im Verfahren</a:t>
            </a:r>
            <a:endParaRPr lang="de-DE" altLang="ja-JP">
              <a:latin typeface="Verdana" pitchFamily="34" charset="0"/>
            </a:endParaRPr>
          </a:p>
        </p:txBody>
      </p:sp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042988" y="2841625"/>
            <a:ext cx="20161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042988" y="3489325"/>
            <a:ext cx="39608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042988" y="4137025"/>
            <a:ext cx="619283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954963" y="2697163"/>
            <a:ext cx="649287" cy="2087562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30" name="Line 7"/>
          <p:cNvSpPr>
            <a:spLocks noChangeShapeType="1"/>
          </p:cNvSpPr>
          <p:nvPr/>
        </p:nvSpPr>
        <p:spPr bwMode="auto">
          <a:xfrm flipV="1">
            <a:off x="1042988" y="1976438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 flipV="1">
            <a:off x="3059113" y="1976438"/>
            <a:ext cx="0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 flipH="1" flipV="1">
            <a:off x="5003800" y="1976438"/>
            <a:ext cx="0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1042988" y="1905000"/>
            <a:ext cx="201612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1200" b="1"/>
              <a:t>Prozess Typ I:</a:t>
            </a:r>
          </a:p>
          <a:p>
            <a:pPr eaLnBrk="0" hangingPunct="0"/>
            <a:r>
              <a:rPr lang="de-CH" sz="1200"/>
              <a:t>Informationen werden direkt aufgenommen</a:t>
            </a:r>
          </a:p>
        </p:txBody>
      </p:sp>
      <p:sp>
        <p:nvSpPr>
          <p:cNvPr id="26634" name="Text Box 11"/>
          <p:cNvSpPr txBox="1">
            <a:spLocks noChangeArrowheads="1"/>
          </p:cNvSpPr>
          <p:nvPr/>
        </p:nvSpPr>
        <p:spPr bwMode="auto">
          <a:xfrm>
            <a:off x="3059113" y="1905000"/>
            <a:ext cx="2016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1200" b="1"/>
              <a:t>Prozess Typ II:</a:t>
            </a:r>
          </a:p>
          <a:p>
            <a:pPr eaLnBrk="0" hangingPunct="0"/>
            <a:r>
              <a:rPr lang="de-CH" sz="1200"/>
              <a:t>Informationen entstehen aus der Kombination mehrerer Quellen</a:t>
            </a:r>
          </a:p>
        </p:txBody>
      </p:sp>
      <p:sp>
        <p:nvSpPr>
          <p:cNvPr id="26635" name="Text Box 12"/>
          <p:cNvSpPr txBox="1">
            <a:spLocks noChangeArrowheads="1"/>
          </p:cNvSpPr>
          <p:nvPr/>
        </p:nvSpPr>
        <p:spPr bwMode="auto">
          <a:xfrm>
            <a:off x="5003800" y="1905000"/>
            <a:ext cx="2016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1200" b="1"/>
              <a:t>Prozess Typ III:</a:t>
            </a:r>
          </a:p>
          <a:p>
            <a:pPr eaLnBrk="0" hangingPunct="0"/>
            <a:r>
              <a:rPr lang="de-CH" sz="1200"/>
              <a:t>Informationen entstehen durch Austausch und gemeinsame Vereinbarung</a:t>
            </a:r>
          </a:p>
        </p:txBody>
      </p:sp>
      <p:sp>
        <p:nvSpPr>
          <p:cNvPr id="26636" name="Oval 13"/>
          <p:cNvSpPr>
            <a:spLocks noChangeArrowheads="1"/>
          </p:cNvSpPr>
          <p:nvPr/>
        </p:nvSpPr>
        <p:spPr bwMode="auto">
          <a:xfrm>
            <a:off x="1331913" y="2913063"/>
            <a:ext cx="360362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>
            <a:off x="1763713" y="3128963"/>
            <a:ext cx="6337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38" name="Oval 15"/>
          <p:cNvSpPr>
            <a:spLocks noChangeArrowheads="1"/>
          </p:cNvSpPr>
          <p:nvPr/>
        </p:nvSpPr>
        <p:spPr bwMode="auto">
          <a:xfrm>
            <a:off x="8101013" y="2913063"/>
            <a:ext cx="360362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39" name="Oval 16" descr="Diagonal dunkel nach unten"/>
          <p:cNvSpPr>
            <a:spLocks noChangeArrowheads="1"/>
          </p:cNvSpPr>
          <p:nvPr/>
        </p:nvSpPr>
        <p:spPr bwMode="auto">
          <a:xfrm>
            <a:off x="3779838" y="3705225"/>
            <a:ext cx="360362" cy="360363"/>
          </a:xfrm>
          <a:prstGeom prst="ellipse">
            <a:avLst/>
          </a:prstGeom>
          <a:pattFill prst="dkDn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0" name="Oval 17"/>
          <p:cNvSpPr>
            <a:spLocks noChangeArrowheads="1"/>
          </p:cNvSpPr>
          <p:nvPr/>
        </p:nvSpPr>
        <p:spPr bwMode="auto">
          <a:xfrm>
            <a:off x="2051050" y="3560763"/>
            <a:ext cx="360363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1" name="Oval 18"/>
          <p:cNvSpPr>
            <a:spLocks noChangeArrowheads="1"/>
          </p:cNvSpPr>
          <p:nvPr/>
        </p:nvSpPr>
        <p:spPr bwMode="auto">
          <a:xfrm>
            <a:off x="1331913" y="3705225"/>
            <a:ext cx="360362" cy="3603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2" name="Line 19"/>
          <p:cNvSpPr>
            <a:spLocks noChangeShapeType="1"/>
          </p:cNvSpPr>
          <p:nvPr/>
        </p:nvSpPr>
        <p:spPr bwMode="auto">
          <a:xfrm>
            <a:off x="2411413" y="3705225"/>
            <a:ext cx="13684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43" name="Line 20"/>
          <p:cNvSpPr>
            <a:spLocks noChangeShapeType="1"/>
          </p:cNvSpPr>
          <p:nvPr/>
        </p:nvSpPr>
        <p:spPr bwMode="auto">
          <a:xfrm>
            <a:off x="1692275" y="3992563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44" name="Oval 21"/>
          <p:cNvSpPr>
            <a:spLocks noChangeArrowheads="1"/>
          </p:cNvSpPr>
          <p:nvPr/>
        </p:nvSpPr>
        <p:spPr bwMode="auto">
          <a:xfrm>
            <a:off x="2411413" y="4352925"/>
            <a:ext cx="360362" cy="3603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5" name="Oval 22"/>
          <p:cNvSpPr>
            <a:spLocks noChangeArrowheads="1"/>
          </p:cNvSpPr>
          <p:nvPr/>
        </p:nvSpPr>
        <p:spPr bwMode="auto">
          <a:xfrm>
            <a:off x="1763713" y="4210050"/>
            <a:ext cx="360362" cy="3603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6" name="Oval 23" descr="Diagonal dunkel nach unten"/>
          <p:cNvSpPr>
            <a:spLocks noChangeArrowheads="1"/>
          </p:cNvSpPr>
          <p:nvPr/>
        </p:nvSpPr>
        <p:spPr bwMode="auto">
          <a:xfrm>
            <a:off x="3492500" y="4210050"/>
            <a:ext cx="360363" cy="360363"/>
          </a:xfrm>
          <a:prstGeom prst="ellipse">
            <a:avLst/>
          </a:prstGeom>
          <a:pattFill prst="dkDn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7" name="Oval 24" descr="Diagonal dunkel nach unten"/>
          <p:cNvSpPr>
            <a:spLocks noChangeArrowheads="1"/>
          </p:cNvSpPr>
          <p:nvPr/>
        </p:nvSpPr>
        <p:spPr bwMode="auto">
          <a:xfrm>
            <a:off x="8101013" y="3633788"/>
            <a:ext cx="360362" cy="360362"/>
          </a:xfrm>
          <a:prstGeom prst="ellipse">
            <a:avLst/>
          </a:prstGeom>
          <a:pattFill prst="dkDn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8" name="Oval 25"/>
          <p:cNvSpPr>
            <a:spLocks noChangeArrowheads="1"/>
          </p:cNvSpPr>
          <p:nvPr/>
        </p:nvSpPr>
        <p:spPr bwMode="auto">
          <a:xfrm>
            <a:off x="1258888" y="4352925"/>
            <a:ext cx="360362" cy="3603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49" name="AutoShape 26"/>
          <p:cNvSpPr>
            <a:spLocks noChangeArrowheads="1"/>
          </p:cNvSpPr>
          <p:nvPr/>
        </p:nvSpPr>
        <p:spPr bwMode="auto">
          <a:xfrm>
            <a:off x="5508625" y="4210050"/>
            <a:ext cx="647700" cy="2889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CH"/>
          </a:p>
        </p:txBody>
      </p:sp>
      <p:sp>
        <p:nvSpPr>
          <p:cNvPr id="26650" name="AutoShape 27"/>
          <p:cNvSpPr>
            <a:spLocks noChangeArrowheads="1"/>
          </p:cNvSpPr>
          <p:nvPr/>
        </p:nvSpPr>
        <p:spPr bwMode="auto">
          <a:xfrm rot="10800000">
            <a:off x="5508625" y="4425950"/>
            <a:ext cx="647700" cy="2889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CH"/>
          </a:p>
        </p:txBody>
      </p:sp>
      <p:sp>
        <p:nvSpPr>
          <p:cNvPr id="26651" name="Oval 28"/>
          <p:cNvSpPr>
            <a:spLocks noChangeArrowheads="1"/>
          </p:cNvSpPr>
          <p:nvPr/>
        </p:nvSpPr>
        <p:spPr bwMode="auto">
          <a:xfrm>
            <a:off x="5699125" y="4314825"/>
            <a:ext cx="287338" cy="288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52" name="Oval 29"/>
          <p:cNvSpPr>
            <a:spLocks noChangeArrowheads="1"/>
          </p:cNvSpPr>
          <p:nvPr/>
        </p:nvSpPr>
        <p:spPr bwMode="auto">
          <a:xfrm>
            <a:off x="8105775" y="4251325"/>
            <a:ext cx="360363" cy="3714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6653" name="Line 30"/>
          <p:cNvSpPr>
            <a:spLocks noChangeShapeType="1"/>
          </p:cNvSpPr>
          <p:nvPr/>
        </p:nvSpPr>
        <p:spPr bwMode="auto">
          <a:xfrm flipV="1">
            <a:off x="4156075" y="3886200"/>
            <a:ext cx="3892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4" name="Line 31"/>
          <p:cNvSpPr>
            <a:spLocks noChangeShapeType="1"/>
          </p:cNvSpPr>
          <p:nvPr/>
        </p:nvSpPr>
        <p:spPr bwMode="auto">
          <a:xfrm>
            <a:off x="2117725" y="4314825"/>
            <a:ext cx="135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5" name="Line 32"/>
          <p:cNvSpPr>
            <a:spLocks noChangeShapeType="1"/>
          </p:cNvSpPr>
          <p:nvPr/>
        </p:nvSpPr>
        <p:spPr bwMode="auto">
          <a:xfrm>
            <a:off x="1601788" y="4613275"/>
            <a:ext cx="3559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6" name="Line 33"/>
          <p:cNvSpPr>
            <a:spLocks noChangeShapeType="1"/>
          </p:cNvSpPr>
          <p:nvPr/>
        </p:nvSpPr>
        <p:spPr bwMode="auto">
          <a:xfrm flipV="1">
            <a:off x="2752725" y="4459288"/>
            <a:ext cx="687388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7" name="Line 34"/>
          <p:cNvSpPr>
            <a:spLocks noChangeShapeType="1"/>
          </p:cNvSpPr>
          <p:nvPr/>
        </p:nvSpPr>
        <p:spPr bwMode="auto">
          <a:xfrm>
            <a:off x="3856038" y="4321175"/>
            <a:ext cx="132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8" name="Line 35"/>
          <p:cNvSpPr>
            <a:spLocks noChangeShapeType="1"/>
          </p:cNvSpPr>
          <p:nvPr/>
        </p:nvSpPr>
        <p:spPr bwMode="auto">
          <a:xfrm>
            <a:off x="5975350" y="4467225"/>
            <a:ext cx="2073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CH"/>
          </a:p>
        </p:txBody>
      </p:sp>
      <p:sp>
        <p:nvSpPr>
          <p:cNvPr id="26659" name="Text Box 36"/>
          <p:cNvSpPr txBox="1">
            <a:spLocks noChangeArrowheads="1"/>
          </p:cNvSpPr>
          <p:nvPr/>
        </p:nvSpPr>
        <p:spPr bwMode="auto">
          <a:xfrm>
            <a:off x="415925" y="2946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/>
              <a:t>I</a:t>
            </a:r>
          </a:p>
        </p:txBody>
      </p:sp>
      <p:sp>
        <p:nvSpPr>
          <p:cNvPr id="26660" name="Text Box 37"/>
          <p:cNvSpPr txBox="1">
            <a:spLocks noChangeArrowheads="1"/>
          </p:cNvSpPr>
          <p:nvPr/>
        </p:nvSpPr>
        <p:spPr bwMode="auto">
          <a:xfrm>
            <a:off x="423863" y="3632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/>
              <a:t>II</a:t>
            </a:r>
          </a:p>
        </p:txBody>
      </p:sp>
      <p:sp>
        <p:nvSpPr>
          <p:cNvPr id="26661" name="Text Box 38"/>
          <p:cNvSpPr txBox="1">
            <a:spLocks noChangeArrowheads="1"/>
          </p:cNvSpPr>
          <p:nvPr/>
        </p:nvSpPr>
        <p:spPr bwMode="auto">
          <a:xfrm>
            <a:off x="414338" y="4310063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/>
              <a:t>III</a:t>
            </a:r>
          </a:p>
        </p:txBody>
      </p:sp>
      <p:sp>
        <p:nvSpPr>
          <p:cNvPr id="26662" name="Text Box 39"/>
          <p:cNvSpPr txBox="1">
            <a:spLocks noChangeArrowheads="1"/>
          </p:cNvSpPr>
          <p:nvPr/>
        </p:nvSpPr>
        <p:spPr bwMode="auto">
          <a:xfrm>
            <a:off x="442913" y="5156200"/>
            <a:ext cx="81851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1400" b="1"/>
              <a:t>Beispiele Typ I:</a:t>
            </a:r>
            <a:r>
              <a:rPr lang="de-CH" sz="1400"/>
              <a:t> Kategoriale Diagnostik, Körperfunktionen</a:t>
            </a:r>
          </a:p>
          <a:p>
            <a:pPr eaLnBrk="0" hangingPunct="0"/>
            <a:r>
              <a:rPr lang="de-CH" b="1">
                <a:solidFill>
                  <a:srgbClr val="FF3300"/>
                </a:solidFill>
              </a:rPr>
              <a:t>Beispiele Typ II: Aktivitäten und Partizipation</a:t>
            </a:r>
          </a:p>
          <a:p>
            <a:pPr eaLnBrk="0" hangingPunct="0"/>
            <a:r>
              <a:rPr lang="de-CH" sz="1400" b="1"/>
              <a:t>Beispiele Typ III:</a:t>
            </a:r>
            <a:r>
              <a:rPr lang="de-CH" sz="1400"/>
              <a:t> Bildungsziele, Hauptförderort, Bedarf, Massnahmen</a:t>
            </a:r>
          </a:p>
        </p:txBody>
      </p:sp>
      <p:sp>
        <p:nvSpPr>
          <p:cNvPr id="26663" name="Text Box 40"/>
          <p:cNvSpPr txBox="1">
            <a:spLocks noChangeArrowheads="1"/>
          </p:cNvSpPr>
          <p:nvPr/>
        </p:nvSpPr>
        <p:spPr bwMode="auto">
          <a:xfrm>
            <a:off x="7847013" y="1876425"/>
            <a:ext cx="10144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1400"/>
              <a:t>Elemente im Ver-</a:t>
            </a:r>
            <a:br>
              <a:rPr lang="de-CH" sz="1400"/>
            </a:br>
            <a:r>
              <a:rPr lang="de-CH" sz="1400"/>
              <a:t>fahren</a:t>
            </a:r>
          </a:p>
        </p:txBody>
      </p:sp>
      <p:sp>
        <p:nvSpPr>
          <p:cNvPr id="27689" name="AutoShape 41"/>
          <p:cNvSpPr>
            <a:spLocks noChangeArrowheads="1"/>
          </p:cNvSpPr>
          <p:nvPr/>
        </p:nvSpPr>
        <p:spPr bwMode="auto">
          <a:xfrm rot="6693592">
            <a:off x="5975351" y="2889250"/>
            <a:ext cx="792162" cy="4319587"/>
          </a:xfrm>
          <a:prstGeom prst="downArrow">
            <a:avLst>
              <a:gd name="adj1" fmla="val 50000"/>
              <a:gd name="adj2" fmla="val 13632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de-DE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95"/>
          <p:cNvGrpSpPr>
            <a:grpSpLocks/>
          </p:cNvGrpSpPr>
          <p:nvPr/>
        </p:nvGrpSpPr>
        <p:grpSpPr bwMode="auto">
          <a:xfrm>
            <a:off x="795338" y="4106863"/>
            <a:ext cx="2811462" cy="2036762"/>
            <a:chOff x="795337" y="4107066"/>
            <a:chExt cx="2811463" cy="2036559"/>
          </a:xfrm>
        </p:grpSpPr>
        <p:sp>
          <p:nvSpPr>
            <p:cNvPr id="28705" name="Freihandform 75"/>
            <p:cNvSpPr>
              <a:spLocks noChangeArrowheads="1"/>
            </p:cNvSpPr>
            <p:nvPr/>
          </p:nvSpPr>
          <p:spPr bwMode="auto">
            <a:xfrm>
              <a:off x="1431795" y="4107066"/>
              <a:ext cx="1628905" cy="452234"/>
            </a:xfrm>
            <a:custGeom>
              <a:avLst/>
              <a:gdLst>
                <a:gd name="T0" fmla="*/ 752605 w 1628905"/>
                <a:gd name="T1" fmla="*/ 388734 h 452234"/>
                <a:gd name="T2" fmla="*/ 320805 w 1628905"/>
                <a:gd name="T3" fmla="*/ 414134 h 452234"/>
                <a:gd name="T4" fmla="*/ 270005 w 1628905"/>
                <a:gd name="T5" fmla="*/ 426834 h 452234"/>
                <a:gd name="T6" fmla="*/ 143005 w 1628905"/>
                <a:gd name="T7" fmla="*/ 414134 h 452234"/>
                <a:gd name="T8" fmla="*/ 104905 w 1628905"/>
                <a:gd name="T9" fmla="*/ 388734 h 452234"/>
                <a:gd name="T10" fmla="*/ 66805 w 1628905"/>
                <a:gd name="T11" fmla="*/ 376034 h 452234"/>
                <a:gd name="T12" fmla="*/ 3305 w 1628905"/>
                <a:gd name="T13" fmla="*/ 325234 h 452234"/>
                <a:gd name="T14" fmla="*/ 54105 w 1628905"/>
                <a:gd name="T15" fmla="*/ 96634 h 452234"/>
                <a:gd name="T16" fmla="*/ 79505 w 1628905"/>
                <a:gd name="T17" fmla="*/ 58534 h 452234"/>
                <a:gd name="T18" fmla="*/ 130305 w 1628905"/>
                <a:gd name="T19" fmla="*/ 33134 h 452234"/>
                <a:gd name="T20" fmla="*/ 447805 w 1628905"/>
                <a:gd name="T21" fmla="*/ 45834 h 452234"/>
                <a:gd name="T22" fmla="*/ 600205 w 1628905"/>
                <a:gd name="T23" fmla="*/ 71234 h 452234"/>
                <a:gd name="T24" fmla="*/ 879605 w 1628905"/>
                <a:gd name="T25" fmla="*/ 58534 h 452234"/>
                <a:gd name="T26" fmla="*/ 1336805 w 1628905"/>
                <a:gd name="T27" fmla="*/ 20434 h 452234"/>
                <a:gd name="T28" fmla="*/ 1565405 w 1628905"/>
                <a:gd name="T29" fmla="*/ 58534 h 452234"/>
                <a:gd name="T30" fmla="*/ 1590805 w 1628905"/>
                <a:gd name="T31" fmla="*/ 96634 h 452234"/>
                <a:gd name="T32" fmla="*/ 1616205 w 1628905"/>
                <a:gd name="T33" fmla="*/ 198234 h 452234"/>
                <a:gd name="T34" fmla="*/ 1628905 w 1628905"/>
                <a:gd name="T35" fmla="*/ 249034 h 452234"/>
                <a:gd name="T36" fmla="*/ 1616205 w 1628905"/>
                <a:gd name="T37" fmla="*/ 337934 h 452234"/>
                <a:gd name="T38" fmla="*/ 1501905 w 1628905"/>
                <a:gd name="T39" fmla="*/ 388734 h 452234"/>
                <a:gd name="T40" fmla="*/ 1222505 w 1628905"/>
                <a:gd name="T41" fmla="*/ 439534 h 452234"/>
                <a:gd name="T42" fmla="*/ 1184405 w 1628905"/>
                <a:gd name="T43" fmla="*/ 452234 h 452234"/>
                <a:gd name="T44" fmla="*/ 1006605 w 1628905"/>
                <a:gd name="T45" fmla="*/ 426834 h 452234"/>
                <a:gd name="T46" fmla="*/ 930405 w 1628905"/>
                <a:gd name="T47" fmla="*/ 401434 h 452234"/>
                <a:gd name="T48" fmla="*/ 892305 w 1628905"/>
                <a:gd name="T49" fmla="*/ 376034 h 452234"/>
                <a:gd name="T50" fmla="*/ 752605 w 1628905"/>
                <a:gd name="T51" fmla="*/ 388734 h 45223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28905"/>
                <a:gd name="T79" fmla="*/ 0 h 452234"/>
                <a:gd name="T80" fmla="*/ 1628905 w 1628905"/>
                <a:gd name="T81" fmla="*/ 452234 h 45223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28905" h="452234">
                  <a:moveTo>
                    <a:pt x="752605" y="388734"/>
                  </a:moveTo>
                  <a:cubicBezTo>
                    <a:pt x="657355" y="395084"/>
                    <a:pt x="464540" y="402787"/>
                    <a:pt x="320805" y="414134"/>
                  </a:cubicBezTo>
                  <a:cubicBezTo>
                    <a:pt x="303405" y="415508"/>
                    <a:pt x="287459" y="426834"/>
                    <a:pt x="270005" y="426834"/>
                  </a:cubicBezTo>
                  <a:cubicBezTo>
                    <a:pt x="227461" y="426834"/>
                    <a:pt x="185338" y="418367"/>
                    <a:pt x="143005" y="414134"/>
                  </a:cubicBezTo>
                  <a:cubicBezTo>
                    <a:pt x="130305" y="405667"/>
                    <a:pt x="118557" y="395560"/>
                    <a:pt x="104905" y="388734"/>
                  </a:cubicBezTo>
                  <a:cubicBezTo>
                    <a:pt x="92931" y="382747"/>
                    <a:pt x="76271" y="385500"/>
                    <a:pt x="66805" y="376034"/>
                  </a:cubicBezTo>
                  <a:cubicBezTo>
                    <a:pt x="0" y="309229"/>
                    <a:pt x="130440" y="357018"/>
                    <a:pt x="3305" y="325234"/>
                  </a:cubicBezTo>
                  <a:cubicBezTo>
                    <a:pt x="6378" y="306793"/>
                    <a:pt x="26314" y="138320"/>
                    <a:pt x="54105" y="96634"/>
                  </a:cubicBezTo>
                  <a:cubicBezTo>
                    <a:pt x="62572" y="83934"/>
                    <a:pt x="67779" y="68305"/>
                    <a:pt x="79505" y="58534"/>
                  </a:cubicBezTo>
                  <a:cubicBezTo>
                    <a:pt x="94049" y="46414"/>
                    <a:pt x="113372" y="41601"/>
                    <a:pt x="130305" y="33134"/>
                  </a:cubicBezTo>
                  <a:lnTo>
                    <a:pt x="447805" y="45834"/>
                  </a:lnTo>
                  <a:cubicBezTo>
                    <a:pt x="551104" y="51910"/>
                    <a:pt x="534226" y="49241"/>
                    <a:pt x="600205" y="71234"/>
                  </a:cubicBezTo>
                  <a:lnTo>
                    <a:pt x="879605" y="58534"/>
                  </a:lnTo>
                  <a:cubicBezTo>
                    <a:pt x="1162565" y="41210"/>
                    <a:pt x="1141428" y="42143"/>
                    <a:pt x="1336805" y="20434"/>
                  </a:cubicBezTo>
                  <a:cubicBezTo>
                    <a:pt x="1406948" y="25110"/>
                    <a:pt x="1506871" y="0"/>
                    <a:pt x="1565405" y="58534"/>
                  </a:cubicBezTo>
                  <a:cubicBezTo>
                    <a:pt x="1576198" y="69327"/>
                    <a:pt x="1582338" y="83934"/>
                    <a:pt x="1590805" y="96634"/>
                  </a:cubicBezTo>
                  <a:lnTo>
                    <a:pt x="1616205" y="198234"/>
                  </a:lnTo>
                  <a:lnTo>
                    <a:pt x="1628905" y="249034"/>
                  </a:lnTo>
                  <a:cubicBezTo>
                    <a:pt x="1624672" y="278667"/>
                    <a:pt x="1628362" y="310580"/>
                    <a:pt x="1616205" y="337934"/>
                  </a:cubicBezTo>
                  <a:cubicBezTo>
                    <a:pt x="1605860" y="361209"/>
                    <a:pt x="1504822" y="388285"/>
                    <a:pt x="1501905" y="388734"/>
                  </a:cubicBezTo>
                  <a:cubicBezTo>
                    <a:pt x="1409095" y="403012"/>
                    <a:pt x="1313389" y="413567"/>
                    <a:pt x="1222505" y="439534"/>
                  </a:cubicBezTo>
                  <a:cubicBezTo>
                    <a:pt x="1209633" y="443212"/>
                    <a:pt x="1197105" y="448001"/>
                    <a:pt x="1184405" y="452234"/>
                  </a:cubicBezTo>
                  <a:cubicBezTo>
                    <a:pt x="1125138" y="443767"/>
                    <a:pt x="1065311" y="438575"/>
                    <a:pt x="1006605" y="426834"/>
                  </a:cubicBezTo>
                  <a:cubicBezTo>
                    <a:pt x="980351" y="421583"/>
                    <a:pt x="952682" y="416286"/>
                    <a:pt x="930405" y="401434"/>
                  </a:cubicBezTo>
                  <a:cubicBezTo>
                    <a:pt x="917705" y="392967"/>
                    <a:pt x="907451" y="377927"/>
                    <a:pt x="892305" y="376034"/>
                  </a:cubicBezTo>
                  <a:cubicBezTo>
                    <a:pt x="837697" y="369208"/>
                    <a:pt x="847855" y="382384"/>
                    <a:pt x="752605" y="388734"/>
                  </a:cubicBezTo>
                  <a:close/>
                </a:path>
              </a:pathLst>
            </a:custGeom>
            <a:solidFill>
              <a:srgbClr val="A5E3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CH"/>
            </a:p>
          </p:txBody>
        </p:sp>
        <p:grpSp>
          <p:nvGrpSpPr>
            <p:cNvPr id="28706" name="Gruppierung 90"/>
            <p:cNvGrpSpPr>
              <a:grpSpLocks/>
            </p:cNvGrpSpPr>
            <p:nvPr/>
          </p:nvGrpSpPr>
          <p:grpSpPr bwMode="auto">
            <a:xfrm>
              <a:off x="795337" y="4648994"/>
              <a:ext cx="2811463" cy="1494631"/>
              <a:chOff x="795337" y="4648994"/>
              <a:chExt cx="2811463" cy="1494631"/>
            </a:xfrm>
          </p:grpSpPr>
          <p:sp>
            <p:nvSpPr>
              <p:cNvPr id="28707" name="Text Box 5"/>
              <p:cNvSpPr txBox="1">
                <a:spLocks noChangeArrowheads="1"/>
              </p:cNvSpPr>
              <p:nvPr/>
            </p:nvSpPr>
            <p:spPr bwMode="auto">
              <a:xfrm>
                <a:off x="795337" y="5562600"/>
                <a:ext cx="2811463" cy="581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GB" sz="1600">
                    <a:solidFill>
                      <a:srgbClr val="000090"/>
                    </a:solidFill>
                    <a:latin typeface="Verdana" pitchFamily="34" charset="0"/>
                  </a:rPr>
                  <a:t>professionelle</a:t>
                </a:r>
              </a:p>
              <a:p>
                <a:pPr algn="ctr" eaLnBrk="0" hangingPunct="0"/>
                <a:r>
                  <a:rPr lang="en-GB" sz="1600">
                    <a:solidFill>
                      <a:srgbClr val="000090"/>
                    </a:solidFill>
                    <a:latin typeface="Verdana" pitchFamily="34" charset="0"/>
                  </a:rPr>
                  <a:t>Umwelt und Massnahmen</a:t>
                </a:r>
              </a:p>
            </p:txBody>
          </p:sp>
          <p:cxnSp>
            <p:nvCxnSpPr>
              <p:cNvPr id="28708" name="Gerade Verbindung mit Pfeil 82"/>
              <p:cNvCxnSpPr>
                <a:cxnSpLocks noChangeShapeType="1"/>
              </p:cNvCxnSpPr>
              <p:nvPr/>
            </p:nvCxnSpPr>
            <p:spPr bwMode="auto">
              <a:xfrm rot="5400000">
                <a:off x="1866900" y="4991100"/>
                <a:ext cx="685800" cy="1588"/>
              </a:xfrm>
              <a:prstGeom prst="straightConnector1">
                <a:avLst/>
              </a:prstGeom>
              <a:noFill/>
              <a:ln w="9525">
                <a:solidFill>
                  <a:srgbClr val="000090"/>
                </a:solidFill>
                <a:round/>
                <a:headEnd type="arrow" w="med" len="med"/>
                <a:tailEnd type="arrow" w="med" len="med"/>
              </a:ln>
            </p:spPr>
          </p:cxnSp>
        </p:grpSp>
      </p:grpSp>
      <p:sp>
        <p:nvSpPr>
          <p:cNvPr id="74" name="Freihandform 73"/>
          <p:cNvSpPr>
            <a:spLocks noChangeArrowheads="1"/>
          </p:cNvSpPr>
          <p:nvPr/>
        </p:nvSpPr>
        <p:spPr bwMode="auto">
          <a:xfrm>
            <a:off x="4732338" y="2792413"/>
            <a:ext cx="1271587" cy="420687"/>
          </a:xfrm>
          <a:custGeom>
            <a:avLst/>
            <a:gdLst>
              <a:gd name="T0" fmla="*/ 679028 w 1270756"/>
              <a:gd name="T1" fmla="*/ 406960 h 420929"/>
              <a:gd name="T2" fmla="*/ 335231 w 1270756"/>
              <a:gd name="T3" fmla="*/ 394289 h 420929"/>
              <a:gd name="T4" fmla="*/ 297031 w 1270756"/>
              <a:gd name="T5" fmla="*/ 381617 h 420929"/>
              <a:gd name="T6" fmla="*/ 258831 w 1270756"/>
              <a:gd name="T7" fmla="*/ 356277 h 420929"/>
              <a:gd name="T8" fmla="*/ 220631 w 1270756"/>
              <a:gd name="T9" fmla="*/ 394289 h 420929"/>
              <a:gd name="T10" fmla="*/ 42367 w 1270756"/>
              <a:gd name="T11" fmla="*/ 394289 h 420929"/>
              <a:gd name="T12" fmla="*/ 16899 w 1270756"/>
              <a:gd name="T13" fmla="*/ 318265 h 420929"/>
              <a:gd name="T14" fmla="*/ 4167 w 1270756"/>
              <a:gd name="T15" fmla="*/ 280253 h 420929"/>
              <a:gd name="T16" fmla="*/ 29631 w 1270756"/>
              <a:gd name="T17" fmla="*/ 153545 h 420929"/>
              <a:gd name="T18" fmla="*/ 42367 w 1270756"/>
              <a:gd name="T19" fmla="*/ 90189 h 420929"/>
              <a:gd name="T20" fmla="*/ 80567 w 1270756"/>
              <a:gd name="T21" fmla="*/ 77517 h 420929"/>
              <a:gd name="T22" fmla="*/ 156965 w 1270756"/>
              <a:gd name="T23" fmla="*/ 14165 h 420929"/>
              <a:gd name="T24" fmla="*/ 195164 w 1270756"/>
              <a:gd name="T25" fmla="*/ 1493 h 420929"/>
              <a:gd name="T26" fmla="*/ 271563 w 1270756"/>
              <a:gd name="T27" fmla="*/ 14165 h 420929"/>
              <a:gd name="T28" fmla="*/ 347963 w 1270756"/>
              <a:gd name="T29" fmla="*/ 39505 h 420929"/>
              <a:gd name="T30" fmla="*/ 679028 w 1270756"/>
              <a:gd name="T31" fmla="*/ 26837 h 420929"/>
              <a:gd name="T32" fmla="*/ 793628 w 1270756"/>
              <a:gd name="T33" fmla="*/ 1493 h 420929"/>
              <a:gd name="T34" fmla="*/ 1086493 w 1270756"/>
              <a:gd name="T35" fmla="*/ 26837 h 420929"/>
              <a:gd name="T36" fmla="*/ 1111959 w 1270756"/>
              <a:gd name="T37" fmla="*/ 64849 h 420929"/>
              <a:gd name="T38" fmla="*/ 1213825 w 1270756"/>
              <a:gd name="T39" fmla="*/ 90189 h 420929"/>
              <a:gd name="T40" fmla="*/ 1252025 w 1270756"/>
              <a:gd name="T41" fmla="*/ 115531 h 420929"/>
              <a:gd name="T42" fmla="*/ 1264758 w 1270756"/>
              <a:gd name="T43" fmla="*/ 153545 h 420929"/>
              <a:gd name="T44" fmla="*/ 1252025 w 1270756"/>
              <a:gd name="T45" fmla="*/ 343605 h 420929"/>
              <a:gd name="T46" fmla="*/ 1175625 w 1270756"/>
              <a:gd name="T47" fmla="*/ 394289 h 420929"/>
              <a:gd name="T48" fmla="*/ 1099225 w 1270756"/>
              <a:gd name="T49" fmla="*/ 419630 h 420929"/>
              <a:gd name="T50" fmla="*/ 920960 w 1270756"/>
              <a:gd name="T51" fmla="*/ 406960 h 420929"/>
              <a:gd name="T52" fmla="*/ 857294 w 1270756"/>
              <a:gd name="T53" fmla="*/ 394289 h 420929"/>
              <a:gd name="T54" fmla="*/ 679028 w 1270756"/>
              <a:gd name="T55" fmla="*/ 406960 h 42092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270756"/>
              <a:gd name="T85" fmla="*/ 0 h 420929"/>
              <a:gd name="T86" fmla="*/ 1270756 w 1270756"/>
              <a:gd name="T87" fmla="*/ 420929 h 42092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270756" h="420929">
                <a:moveTo>
                  <a:pt x="677255" y="407897"/>
                </a:moveTo>
                <a:cubicBezTo>
                  <a:pt x="590472" y="407897"/>
                  <a:pt x="448480" y="402805"/>
                  <a:pt x="334355" y="395197"/>
                </a:cubicBezTo>
                <a:cubicBezTo>
                  <a:pt x="320998" y="394307"/>
                  <a:pt x="308229" y="388484"/>
                  <a:pt x="296255" y="382497"/>
                </a:cubicBezTo>
                <a:cubicBezTo>
                  <a:pt x="282603" y="375671"/>
                  <a:pt x="270855" y="365564"/>
                  <a:pt x="258155" y="357097"/>
                </a:cubicBezTo>
                <a:cubicBezTo>
                  <a:pt x="245455" y="369797"/>
                  <a:pt x="236119" y="387165"/>
                  <a:pt x="220055" y="395197"/>
                </a:cubicBezTo>
                <a:cubicBezTo>
                  <a:pt x="168591" y="420929"/>
                  <a:pt x="89878" y="400488"/>
                  <a:pt x="42255" y="395197"/>
                </a:cubicBezTo>
                <a:lnTo>
                  <a:pt x="16855" y="318997"/>
                </a:lnTo>
                <a:lnTo>
                  <a:pt x="4155" y="280897"/>
                </a:lnTo>
                <a:cubicBezTo>
                  <a:pt x="35270" y="63094"/>
                  <a:pt x="0" y="272116"/>
                  <a:pt x="29555" y="153897"/>
                </a:cubicBezTo>
                <a:cubicBezTo>
                  <a:pt x="34790" y="132956"/>
                  <a:pt x="30281" y="108358"/>
                  <a:pt x="42255" y="90397"/>
                </a:cubicBezTo>
                <a:cubicBezTo>
                  <a:pt x="49681" y="79258"/>
                  <a:pt x="67655" y="81930"/>
                  <a:pt x="80355" y="77697"/>
                </a:cubicBezTo>
                <a:cubicBezTo>
                  <a:pt x="108442" y="49610"/>
                  <a:pt x="121192" y="31878"/>
                  <a:pt x="156555" y="14197"/>
                </a:cubicBezTo>
                <a:cubicBezTo>
                  <a:pt x="168529" y="8210"/>
                  <a:pt x="181955" y="5730"/>
                  <a:pt x="194655" y="1497"/>
                </a:cubicBezTo>
                <a:cubicBezTo>
                  <a:pt x="220055" y="5730"/>
                  <a:pt x="245873" y="7952"/>
                  <a:pt x="270855" y="14197"/>
                </a:cubicBezTo>
                <a:cubicBezTo>
                  <a:pt x="296830" y="20691"/>
                  <a:pt x="347055" y="39597"/>
                  <a:pt x="347055" y="39597"/>
                </a:cubicBezTo>
                <a:cubicBezTo>
                  <a:pt x="457122" y="35364"/>
                  <a:pt x="567509" y="36304"/>
                  <a:pt x="677255" y="26897"/>
                </a:cubicBezTo>
                <a:cubicBezTo>
                  <a:pt x="716142" y="23564"/>
                  <a:pt x="752566" y="3269"/>
                  <a:pt x="791555" y="1497"/>
                </a:cubicBezTo>
                <a:cubicBezTo>
                  <a:pt x="824479" y="0"/>
                  <a:pt x="1036309" y="22162"/>
                  <a:pt x="1083655" y="26897"/>
                </a:cubicBezTo>
                <a:cubicBezTo>
                  <a:pt x="1092122" y="39597"/>
                  <a:pt x="1097136" y="55462"/>
                  <a:pt x="1109055" y="64997"/>
                </a:cubicBezTo>
                <a:cubicBezTo>
                  <a:pt x="1122072" y="75411"/>
                  <a:pt x="1207493" y="89765"/>
                  <a:pt x="1210655" y="90397"/>
                </a:cubicBezTo>
                <a:cubicBezTo>
                  <a:pt x="1223355" y="98864"/>
                  <a:pt x="1239220" y="103878"/>
                  <a:pt x="1248755" y="115797"/>
                </a:cubicBezTo>
                <a:cubicBezTo>
                  <a:pt x="1257118" y="126250"/>
                  <a:pt x="1261455" y="140510"/>
                  <a:pt x="1261455" y="153897"/>
                </a:cubicBezTo>
                <a:cubicBezTo>
                  <a:pt x="1261455" y="217538"/>
                  <a:pt x="1270756" y="284680"/>
                  <a:pt x="1248755" y="344397"/>
                </a:cubicBezTo>
                <a:cubicBezTo>
                  <a:pt x="1238202" y="373042"/>
                  <a:pt x="1201515" y="385544"/>
                  <a:pt x="1172555" y="395197"/>
                </a:cubicBezTo>
                <a:lnTo>
                  <a:pt x="1096355" y="420597"/>
                </a:lnTo>
                <a:cubicBezTo>
                  <a:pt x="1037088" y="416364"/>
                  <a:pt x="977646" y="414117"/>
                  <a:pt x="918555" y="407897"/>
                </a:cubicBezTo>
                <a:cubicBezTo>
                  <a:pt x="897088" y="405637"/>
                  <a:pt x="876619" y="396177"/>
                  <a:pt x="855055" y="395197"/>
                </a:cubicBezTo>
                <a:cubicBezTo>
                  <a:pt x="783163" y="391929"/>
                  <a:pt x="764038" y="407897"/>
                  <a:pt x="677255" y="407897"/>
                </a:cubicBezTo>
                <a:close/>
              </a:path>
            </a:pathLst>
          </a:custGeom>
          <a:solidFill>
            <a:srgbClr val="A5E37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CH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043238" y="5927725"/>
            <a:ext cx="29448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8180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e-CH" sz="2000" b="1">
                <a:latin typeface="Verdana" pitchFamily="34" charset="0"/>
              </a:rPr>
              <a:t>Erweitertes Modell des Abklärungsverfahrens …</a:t>
            </a:r>
            <a:endParaRPr lang="de-CH" sz="2400">
              <a:latin typeface="Times" charset="0"/>
            </a:endParaRPr>
          </a:p>
        </p:txBody>
      </p:sp>
      <p:sp>
        <p:nvSpPr>
          <p:cNvPr id="28677" name="Textfeld 11"/>
          <p:cNvSpPr txBox="1">
            <a:spLocks noChangeArrowheads="1"/>
          </p:cNvSpPr>
          <p:nvPr/>
        </p:nvSpPr>
        <p:spPr bwMode="auto">
          <a:xfrm>
            <a:off x="2678113" y="2857500"/>
            <a:ext cx="1149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400">
                <a:latin typeface="Verdana" pitchFamily="34" charset="0"/>
              </a:rPr>
              <a:t>Aktivitäten</a:t>
            </a:r>
          </a:p>
        </p:txBody>
      </p:sp>
      <p:sp>
        <p:nvSpPr>
          <p:cNvPr id="28678" name="Textfeld 12"/>
          <p:cNvSpPr txBox="1">
            <a:spLocks noChangeArrowheads="1"/>
          </p:cNvSpPr>
          <p:nvPr/>
        </p:nvSpPr>
        <p:spPr bwMode="auto">
          <a:xfrm>
            <a:off x="6350" y="2743200"/>
            <a:ext cx="17367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400">
                <a:latin typeface="Verdana" pitchFamily="34" charset="0"/>
              </a:rPr>
              <a:t>Körperfunktionen</a:t>
            </a:r>
            <a:br>
              <a:rPr lang="de-DE" sz="1400">
                <a:latin typeface="Verdana" pitchFamily="34" charset="0"/>
              </a:rPr>
            </a:br>
            <a:r>
              <a:rPr lang="de-DE" sz="1400">
                <a:latin typeface="Verdana" pitchFamily="34" charset="0"/>
              </a:rPr>
              <a:t>und -strukturen</a:t>
            </a:r>
          </a:p>
        </p:txBody>
      </p:sp>
      <p:sp>
        <p:nvSpPr>
          <p:cNvPr id="28679" name="Textfeld 14"/>
          <p:cNvSpPr txBox="1">
            <a:spLocks noChangeArrowheads="1"/>
          </p:cNvSpPr>
          <p:nvPr/>
        </p:nvSpPr>
        <p:spPr bwMode="auto">
          <a:xfrm>
            <a:off x="2293938" y="1749425"/>
            <a:ext cx="1985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400">
                <a:latin typeface="Verdana" pitchFamily="34" charset="0"/>
              </a:rPr>
              <a:t>Gesundheitszustand</a:t>
            </a:r>
          </a:p>
        </p:txBody>
      </p:sp>
      <p:sp>
        <p:nvSpPr>
          <p:cNvPr id="28680" name="Textfeld 15"/>
          <p:cNvSpPr txBox="1">
            <a:spLocks noChangeArrowheads="1"/>
          </p:cNvSpPr>
          <p:nvPr/>
        </p:nvSpPr>
        <p:spPr bwMode="auto">
          <a:xfrm>
            <a:off x="3435350" y="4162425"/>
            <a:ext cx="18653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400">
                <a:latin typeface="Verdana" pitchFamily="34" charset="0"/>
              </a:rPr>
              <a:t>personenbezogene</a:t>
            </a:r>
            <a:br>
              <a:rPr lang="de-DE" sz="1400">
                <a:latin typeface="Verdana" pitchFamily="34" charset="0"/>
              </a:rPr>
            </a:br>
            <a:r>
              <a:rPr lang="de-DE" sz="1400">
                <a:latin typeface="Verdana" pitchFamily="34" charset="0"/>
              </a:rPr>
              <a:t>Faktoren</a:t>
            </a:r>
          </a:p>
        </p:txBody>
      </p:sp>
      <p:cxnSp>
        <p:nvCxnSpPr>
          <p:cNvPr id="28681" name="Gerade Verbindung mit Pfeil 18"/>
          <p:cNvCxnSpPr>
            <a:cxnSpLocks noChangeShapeType="1"/>
            <a:stCxn id="28678" idx="3"/>
            <a:endCxn id="28677" idx="1"/>
          </p:cNvCxnSpPr>
          <p:nvPr/>
        </p:nvCxnSpPr>
        <p:spPr bwMode="auto">
          <a:xfrm>
            <a:off x="1743075" y="3001963"/>
            <a:ext cx="935038" cy="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28682" name="Textfeld 24"/>
          <p:cNvSpPr txBox="1">
            <a:spLocks noChangeArrowheads="1"/>
          </p:cNvSpPr>
          <p:nvPr/>
        </p:nvSpPr>
        <p:spPr bwMode="auto">
          <a:xfrm>
            <a:off x="4721225" y="2857500"/>
            <a:ext cx="1293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de-DE" sz="1400">
                <a:latin typeface="Verdana" pitchFamily="34" charset="0"/>
              </a:rPr>
              <a:t>Partizipation</a:t>
            </a:r>
          </a:p>
        </p:txBody>
      </p:sp>
      <p:cxnSp>
        <p:nvCxnSpPr>
          <p:cNvPr id="28683" name="Gerade Verbindung mit Pfeil 26"/>
          <p:cNvCxnSpPr>
            <a:cxnSpLocks noChangeShapeType="1"/>
            <a:stCxn id="28677" idx="3"/>
            <a:endCxn id="28682" idx="1"/>
          </p:cNvCxnSpPr>
          <p:nvPr/>
        </p:nvCxnSpPr>
        <p:spPr bwMode="auto">
          <a:xfrm>
            <a:off x="3827463" y="3009900"/>
            <a:ext cx="8937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28684" name="Gruppierung 71"/>
          <p:cNvGrpSpPr>
            <a:grpSpLocks/>
          </p:cNvGrpSpPr>
          <p:nvPr/>
        </p:nvGrpSpPr>
        <p:grpSpPr bwMode="auto">
          <a:xfrm>
            <a:off x="1295400" y="3276600"/>
            <a:ext cx="4040188" cy="838200"/>
            <a:chOff x="912812" y="2133600"/>
            <a:chExt cx="4040188" cy="838200"/>
          </a:xfrm>
        </p:grpSpPr>
        <p:cxnSp>
          <p:nvCxnSpPr>
            <p:cNvPr id="28698" name="Gerade Verbindung mit Pfeil 44"/>
            <p:cNvCxnSpPr>
              <a:cxnSpLocks noChangeShapeType="1"/>
            </p:cNvCxnSpPr>
            <p:nvPr/>
          </p:nvCxnSpPr>
          <p:spPr bwMode="auto">
            <a:xfrm rot="5400000" flipH="1" flipV="1">
              <a:off x="761206" y="2286000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699" name="Gerade Verbindung 47"/>
            <p:cNvCxnSpPr>
              <a:cxnSpLocks noChangeShapeType="1"/>
            </p:cNvCxnSpPr>
            <p:nvPr/>
          </p:nvCxnSpPr>
          <p:spPr bwMode="auto">
            <a:xfrm>
              <a:off x="914400" y="2438400"/>
              <a:ext cx="40386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00" name="Gerade Verbindung mit Pfeil 50"/>
            <p:cNvCxnSpPr>
              <a:cxnSpLocks noChangeShapeType="1"/>
            </p:cNvCxnSpPr>
            <p:nvPr/>
          </p:nvCxnSpPr>
          <p:spPr bwMode="auto">
            <a:xfrm rot="5400000" flipH="1" flipV="1">
              <a:off x="4799806" y="2285206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701" name="Gerade Verbindung mit Pfeil 51"/>
            <p:cNvCxnSpPr>
              <a:cxnSpLocks noChangeShapeType="1"/>
            </p:cNvCxnSpPr>
            <p:nvPr/>
          </p:nvCxnSpPr>
          <p:spPr bwMode="auto">
            <a:xfrm rot="5400000" flipH="1" flipV="1">
              <a:off x="2630488" y="2399506"/>
              <a:ext cx="533400" cy="1588"/>
            </a:xfrm>
            <a:prstGeom prst="straightConnector1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702" name="Gerade Verbindung mit Pfeil 53"/>
            <p:cNvCxnSpPr>
              <a:cxnSpLocks noChangeShapeType="1"/>
            </p:cNvCxnSpPr>
            <p:nvPr/>
          </p:nvCxnSpPr>
          <p:spPr bwMode="auto">
            <a:xfrm rot="5400000">
              <a:off x="1677194" y="2818606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703" name="Gerade Verbindung mit Pfeil 54"/>
            <p:cNvCxnSpPr>
              <a:cxnSpLocks noChangeShapeType="1"/>
            </p:cNvCxnSpPr>
            <p:nvPr/>
          </p:nvCxnSpPr>
          <p:spPr bwMode="auto">
            <a:xfrm rot="5400000">
              <a:off x="3735388" y="2818606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704" name="Gerade Verbindung 57"/>
            <p:cNvCxnSpPr>
              <a:cxnSpLocks noChangeShapeType="1"/>
            </p:cNvCxnSpPr>
            <p:nvPr/>
          </p:nvCxnSpPr>
          <p:spPr bwMode="auto">
            <a:xfrm>
              <a:off x="1829594" y="2667000"/>
              <a:ext cx="2057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28685" name="Gruppierung 70"/>
          <p:cNvGrpSpPr>
            <a:grpSpLocks/>
          </p:cNvGrpSpPr>
          <p:nvPr/>
        </p:nvGrpSpPr>
        <p:grpSpPr bwMode="auto">
          <a:xfrm>
            <a:off x="1295400" y="2133600"/>
            <a:ext cx="4041775" cy="609600"/>
            <a:chOff x="913606" y="1296194"/>
            <a:chExt cx="4040982" cy="609600"/>
          </a:xfrm>
        </p:grpSpPr>
        <p:cxnSp>
          <p:nvCxnSpPr>
            <p:cNvPr id="28694" name="Gerade Verbindung 61"/>
            <p:cNvCxnSpPr>
              <a:cxnSpLocks noChangeShapeType="1"/>
            </p:cNvCxnSpPr>
            <p:nvPr/>
          </p:nvCxnSpPr>
          <p:spPr bwMode="auto">
            <a:xfrm>
              <a:off x="914400" y="1600200"/>
              <a:ext cx="40386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695" name="Gerade Verbindung mit Pfeil 66"/>
            <p:cNvCxnSpPr>
              <a:cxnSpLocks noChangeShapeType="1"/>
            </p:cNvCxnSpPr>
            <p:nvPr/>
          </p:nvCxnSpPr>
          <p:spPr bwMode="auto">
            <a:xfrm rot="5400000">
              <a:off x="2590800" y="1600200"/>
              <a:ext cx="609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  <p:cxnSp>
          <p:nvCxnSpPr>
            <p:cNvPr id="28696" name="Gerade Verbindung mit Pfeil 68"/>
            <p:cNvCxnSpPr>
              <a:cxnSpLocks noChangeShapeType="1"/>
            </p:cNvCxnSpPr>
            <p:nvPr/>
          </p:nvCxnSpPr>
          <p:spPr bwMode="auto">
            <a:xfrm rot="5400000">
              <a:off x="762000" y="1752600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697" name="Gerade Verbindung mit Pfeil 69"/>
            <p:cNvCxnSpPr>
              <a:cxnSpLocks noChangeShapeType="1"/>
            </p:cNvCxnSpPr>
            <p:nvPr/>
          </p:nvCxnSpPr>
          <p:spPr bwMode="auto">
            <a:xfrm rot="5400000">
              <a:off x="4801394" y="1751806"/>
              <a:ext cx="3048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" name="Gruppierung 89"/>
          <p:cNvGrpSpPr>
            <a:grpSpLocks/>
          </p:cNvGrpSpPr>
          <p:nvPr/>
        </p:nvGrpSpPr>
        <p:grpSpPr bwMode="auto">
          <a:xfrm>
            <a:off x="6172200" y="2743200"/>
            <a:ext cx="2813050" cy="581025"/>
            <a:chOff x="6172200" y="2743200"/>
            <a:chExt cx="2813050" cy="581025"/>
          </a:xfrm>
        </p:grpSpPr>
        <p:sp>
          <p:nvSpPr>
            <p:cNvPr id="28692" name="Text Box 6"/>
            <p:cNvSpPr txBox="1">
              <a:spLocks noChangeArrowheads="1"/>
            </p:cNvSpPr>
            <p:nvPr/>
          </p:nvSpPr>
          <p:spPr bwMode="auto">
            <a:xfrm>
              <a:off x="7010400" y="2743200"/>
              <a:ext cx="1974850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>
                  <a:solidFill>
                    <a:srgbClr val="000090"/>
                  </a:solidFill>
                  <a:latin typeface="Verdana" pitchFamily="34" charset="0"/>
                </a:rPr>
                <a:t>Bildungs- und</a:t>
              </a:r>
            </a:p>
            <a:p>
              <a:pPr algn="ctr" eaLnBrk="0" hangingPunct="0"/>
              <a:r>
                <a:rPr lang="en-GB" sz="1600">
                  <a:solidFill>
                    <a:srgbClr val="000090"/>
                  </a:solidFill>
                  <a:latin typeface="Verdana" pitchFamily="34" charset="0"/>
                </a:rPr>
                <a:t>Entwicklungsziele</a:t>
              </a:r>
            </a:p>
          </p:txBody>
        </p:sp>
        <p:cxnSp>
          <p:nvCxnSpPr>
            <p:cNvPr id="28693" name="Gerade Verbindung mit Pfeil 80"/>
            <p:cNvCxnSpPr>
              <a:cxnSpLocks noChangeShapeType="1"/>
            </p:cNvCxnSpPr>
            <p:nvPr/>
          </p:nvCxnSpPr>
          <p:spPr bwMode="auto">
            <a:xfrm>
              <a:off x="6172200" y="3048000"/>
              <a:ext cx="685800" cy="1588"/>
            </a:xfrm>
            <a:prstGeom prst="straightConnector1">
              <a:avLst/>
            </a:prstGeom>
            <a:noFill/>
            <a:ln w="9525">
              <a:solidFill>
                <a:srgbClr val="000090"/>
              </a:solidFill>
              <a:round/>
              <a:headEnd type="arrow" w="med" len="med"/>
              <a:tailEnd type="arrow" w="med" len="med"/>
            </a:ln>
          </p:spPr>
        </p:cxnSp>
      </p:grpSp>
      <p:sp>
        <p:nvSpPr>
          <p:cNvPr id="28687" name="Textfeld 16"/>
          <p:cNvSpPr txBox="1">
            <a:spLocks noChangeArrowheads="1"/>
          </p:cNvSpPr>
          <p:nvPr/>
        </p:nvSpPr>
        <p:spPr bwMode="auto">
          <a:xfrm>
            <a:off x="1447800" y="4162425"/>
            <a:ext cx="1604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1400">
                <a:latin typeface="Verdana" pitchFamily="34" charset="0"/>
              </a:rPr>
              <a:t>Umweltfaktoren</a:t>
            </a:r>
          </a:p>
        </p:txBody>
      </p:sp>
      <p:grpSp>
        <p:nvGrpSpPr>
          <p:cNvPr id="7" name="Gruppierung 92"/>
          <p:cNvGrpSpPr>
            <a:grpSpLocks/>
          </p:cNvGrpSpPr>
          <p:nvPr/>
        </p:nvGrpSpPr>
        <p:grpSpPr bwMode="auto">
          <a:xfrm>
            <a:off x="3733800" y="3430588"/>
            <a:ext cx="5092700" cy="3125787"/>
            <a:chOff x="3733800" y="3429794"/>
            <a:chExt cx="5092700" cy="3126581"/>
          </a:xfrm>
        </p:grpSpPr>
        <p:sp>
          <p:nvSpPr>
            <p:cNvPr id="28689" name="Text Box 7"/>
            <p:cNvSpPr txBox="1">
              <a:spLocks noChangeArrowheads="1"/>
            </p:cNvSpPr>
            <p:nvPr/>
          </p:nvSpPr>
          <p:spPr bwMode="auto">
            <a:xfrm>
              <a:off x="6934200" y="5486400"/>
              <a:ext cx="1892300" cy="1069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>
                  <a:solidFill>
                    <a:srgbClr val="000090"/>
                  </a:solidFill>
                  <a:latin typeface="Verdana" pitchFamily="34" charset="0"/>
                </a:rPr>
                <a:t>Schaffen von</a:t>
              </a:r>
            </a:p>
            <a:p>
              <a:pPr algn="ctr" eaLnBrk="0" hangingPunct="0"/>
              <a:r>
                <a:rPr lang="en-GB" sz="1600">
                  <a:solidFill>
                    <a:srgbClr val="000090"/>
                  </a:solidFill>
                  <a:latin typeface="Verdana" pitchFamily="34" charset="0"/>
                </a:rPr>
                <a:t>Bildungschancen</a:t>
              </a:r>
            </a:p>
            <a:p>
              <a:pPr algn="ctr" eaLnBrk="0" hangingPunct="0"/>
              <a:r>
                <a:rPr lang="en-GB" altLang="de-DE" sz="1600">
                  <a:solidFill>
                    <a:srgbClr val="000090"/>
                  </a:solidFill>
                  <a:latin typeface="Verdana" pitchFamily="34" charset="0"/>
                </a:rPr>
                <a:t>“</a:t>
              </a:r>
              <a:r>
                <a:rPr lang="en-GB" sz="1600">
                  <a:solidFill>
                    <a:srgbClr val="000090"/>
                  </a:solidFill>
                  <a:latin typeface="Verdana" pitchFamily="34" charset="0"/>
                </a:rPr>
                <a:t>Bedarf</a:t>
              </a:r>
              <a:r>
                <a:rPr lang="en-GB" altLang="de-DE" sz="1600">
                  <a:solidFill>
                    <a:srgbClr val="000090"/>
                  </a:solidFill>
                  <a:latin typeface="Verdana" pitchFamily="34" charset="0"/>
                </a:rPr>
                <a:t>”</a:t>
              </a:r>
              <a:endParaRPr lang="en-GB" sz="1600">
                <a:solidFill>
                  <a:srgbClr val="000090"/>
                </a:solidFill>
                <a:latin typeface="Verdana" pitchFamily="34" charset="0"/>
              </a:endParaRPr>
            </a:p>
            <a:p>
              <a:pPr algn="ctr" eaLnBrk="0" hangingPunct="0"/>
              <a:endParaRPr lang="en-GB" sz="1600">
                <a:solidFill>
                  <a:schemeClr val="accent2"/>
                </a:solidFill>
                <a:latin typeface="Verdana" pitchFamily="34" charset="0"/>
              </a:endParaRPr>
            </a:p>
          </p:txBody>
        </p:sp>
        <p:cxnSp>
          <p:nvCxnSpPr>
            <p:cNvPr id="28690" name="Gerade Verbindung mit Pfeil 84"/>
            <p:cNvCxnSpPr>
              <a:cxnSpLocks noChangeShapeType="1"/>
            </p:cNvCxnSpPr>
            <p:nvPr/>
          </p:nvCxnSpPr>
          <p:spPr bwMode="auto">
            <a:xfrm>
              <a:off x="3733800" y="5943600"/>
              <a:ext cx="2895600" cy="1588"/>
            </a:xfrm>
            <a:prstGeom prst="straightConnector1">
              <a:avLst/>
            </a:prstGeom>
            <a:noFill/>
            <a:ln w="9525">
              <a:solidFill>
                <a:srgbClr val="000090"/>
              </a:solidFill>
              <a:round/>
              <a:headEnd/>
              <a:tailEnd type="arrow" w="med" len="med"/>
            </a:ln>
          </p:spPr>
        </p:cxnSp>
        <p:cxnSp>
          <p:nvCxnSpPr>
            <p:cNvPr id="28691" name="Gerade Verbindung mit Pfeil 86"/>
            <p:cNvCxnSpPr>
              <a:cxnSpLocks noChangeShapeType="1"/>
            </p:cNvCxnSpPr>
            <p:nvPr/>
          </p:nvCxnSpPr>
          <p:spPr bwMode="auto">
            <a:xfrm rot="5400000">
              <a:off x="6934200" y="4419600"/>
              <a:ext cx="1981200" cy="1588"/>
            </a:xfrm>
            <a:prstGeom prst="straightConnector1">
              <a:avLst/>
            </a:prstGeom>
            <a:noFill/>
            <a:ln w="9525">
              <a:solidFill>
                <a:srgbClr val="000090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9"/>
          <p:cNvSpPr>
            <a:spLocks noChangeArrowheads="1"/>
          </p:cNvSpPr>
          <p:nvPr/>
        </p:nvSpPr>
        <p:spPr bwMode="auto">
          <a:xfrm>
            <a:off x="0" y="6400800"/>
            <a:ext cx="7772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30722" name="Oval 37"/>
          <p:cNvSpPr>
            <a:spLocks noChangeArrowheads="1"/>
          </p:cNvSpPr>
          <p:nvPr/>
        </p:nvSpPr>
        <p:spPr bwMode="auto">
          <a:xfrm>
            <a:off x="0" y="1295400"/>
            <a:ext cx="9144000" cy="5562600"/>
          </a:xfrm>
          <a:prstGeom prst="ellipse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de-DE" sz="2400" i="1">
              <a:latin typeface="Times" charset="0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81000" y="6858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altLang="ja-JP" sz="2000" b="1">
                <a:latin typeface="Verdana" pitchFamily="34" charset="0"/>
              </a:rPr>
              <a:t>… umgesetzt in die Bereiche des Abklärungsverfahrens</a:t>
            </a:r>
          </a:p>
        </p:txBody>
      </p:sp>
      <p:grpSp>
        <p:nvGrpSpPr>
          <p:cNvPr id="2" name="Gruppierung 22"/>
          <p:cNvGrpSpPr>
            <a:grpSpLocks/>
          </p:cNvGrpSpPr>
          <p:nvPr/>
        </p:nvGrpSpPr>
        <p:grpSpPr bwMode="auto">
          <a:xfrm>
            <a:off x="1371600" y="3962400"/>
            <a:ext cx="6705600" cy="2209800"/>
            <a:chOff x="1371600" y="3962400"/>
            <a:chExt cx="6705600" cy="2209800"/>
          </a:xfrm>
        </p:grpSpPr>
        <p:sp>
          <p:nvSpPr>
            <p:cNvPr id="30737" name="Oval 24"/>
            <p:cNvSpPr>
              <a:spLocks noChangeArrowheads="1"/>
            </p:cNvSpPr>
            <p:nvPr/>
          </p:nvSpPr>
          <p:spPr bwMode="auto">
            <a:xfrm>
              <a:off x="1371600" y="4419600"/>
              <a:ext cx="1447800" cy="1447800"/>
            </a:xfrm>
            <a:prstGeom prst="ellipse">
              <a:avLst/>
            </a:prstGeom>
            <a:solidFill>
              <a:schemeClr val="accent1">
                <a:alpha val="59999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persönliche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Angaben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38" name="Oval 26"/>
            <p:cNvSpPr>
              <a:spLocks noChangeArrowheads="1"/>
            </p:cNvSpPr>
            <p:nvPr/>
          </p:nvSpPr>
          <p:spPr bwMode="auto">
            <a:xfrm>
              <a:off x="2590800" y="3962400"/>
              <a:ext cx="1447800" cy="1447800"/>
            </a:xfrm>
            <a:prstGeom prst="ellipse">
              <a:avLst/>
            </a:prstGeom>
            <a:solidFill>
              <a:srgbClr val="8FBAE3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Frage-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stellung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39" name="Oval 27"/>
            <p:cNvSpPr>
              <a:spLocks noChangeArrowheads="1"/>
            </p:cNvSpPr>
            <p:nvPr/>
          </p:nvSpPr>
          <p:spPr bwMode="auto">
            <a:xfrm>
              <a:off x="3429000" y="4724400"/>
              <a:ext cx="1447800" cy="1447800"/>
            </a:xfrm>
            <a:prstGeom prst="ellipse">
              <a:avLst/>
            </a:prstGeom>
            <a:solidFill>
              <a:srgbClr val="AB95E3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profes-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sioneller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Kontext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40" name="Oval 28"/>
            <p:cNvSpPr>
              <a:spLocks noChangeArrowheads="1"/>
            </p:cNvSpPr>
            <p:nvPr/>
          </p:nvSpPr>
          <p:spPr bwMode="auto">
            <a:xfrm>
              <a:off x="4343400" y="3962400"/>
              <a:ext cx="1447800" cy="1447800"/>
            </a:xfrm>
            <a:prstGeom prst="ellipse">
              <a:avLst/>
            </a:prstGeom>
            <a:solidFill>
              <a:srgbClr val="87E3D9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familiärer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Kontext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41" name="Oval 29"/>
            <p:cNvSpPr>
              <a:spLocks noChangeArrowheads="1"/>
            </p:cNvSpPr>
            <p:nvPr/>
          </p:nvSpPr>
          <p:spPr bwMode="auto">
            <a:xfrm>
              <a:off x="5334000" y="4648200"/>
              <a:ext cx="1447800" cy="1447800"/>
            </a:xfrm>
            <a:prstGeom prst="ellipse">
              <a:avLst/>
            </a:prstGeom>
            <a:solidFill>
              <a:srgbClr val="7E95E3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Funktions-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fähigkeit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42" name="Oval 30"/>
            <p:cNvSpPr>
              <a:spLocks noChangeArrowheads="1"/>
            </p:cNvSpPr>
            <p:nvPr/>
          </p:nvSpPr>
          <p:spPr bwMode="auto">
            <a:xfrm>
              <a:off x="6629400" y="4343400"/>
              <a:ext cx="1447800" cy="1447800"/>
            </a:xfrm>
            <a:prstGeom prst="ellipse">
              <a:avLst/>
            </a:prstGeom>
            <a:solidFill>
              <a:srgbClr val="A377E3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kategoriale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Erfassung, </a:t>
              </a:r>
            </a:p>
            <a:p>
              <a:pPr algn="ctr" eaLnBrk="0" hangingPunct="0"/>
              <a:r>
                <a:rPr lang="de-DE" sz="1600">
                  <a:latin typeface="Verdana" pitchFamily="34" charset="0"/>
                </a:rPr>
                <a:t>Diagnose</a:t>
              </a:r>
              <a:endParaRPr lang="de-DE" sz="2400">
                <a:latin typeface="Times" charset="0"/>
              </a:endParaRPr>
            </a:p>
          </p:txBody>
        </p:sp>
      </p:grpSp>
      <p:grpSp>
        <p:nvGrpSpPr>
          <p:cNvPr id="3" name="Gruppierung 23"/>
          <p:cNvGrpSpPr>
            <a:grpSpLocks/>
          </p:cNvGrpSpPr>
          <p:nvPr/>
        </p:nvGrpSpPr>
        <p:grpSpPr bwMode="auto">
          <a:xfrm>
            <a:off x="755650" y="3716338"/>
            <a:ext cx="7696200" cy="2667000"/>
            <a:chOff x="762000" y="3733800"/>
            <a:chExt cx="7696200" cy="2667000"/>
          </a:xfrm>
        </p:grpSpPr>
        <p:sp>
          <p:nvSpPr>
            <p:cNvPr id="30735" name="Oval 22"/>
            <p:cNvSpPr>
              <a:spLocks noChangeArrowheads="1"/>
            </p:cNvSpPr>
            <p:nvPr/>
          </p:nvSpPr>
          <p:spPr bwMode="auto">
            <a:xfrm>
              <a:off x="762000" y="3733800"/>
              <a:ext cx="7696200" cy="2667000"/>
            </a:xfrm>
            <a:prstGeom prst="ellipse">
              <a:avLst/>
            </a:prstGeom>
            <a:solidFill>
              <a:schemeClr val="accent2">
                <a:alpha val="34901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de-DE" sz="2400" i="1">
                <a:latin typeface="Times" charset="0"/>
              </a:endParaRPr>
            </a:p>
          </p:txBody>
        </p:sp>
        <p:sp>
          <p:nvSpPr>
            <p:cNvPr id="30736" name="Text Box 34"/>
            <p:cNvSpPr txBox="1">
              <a:spLocks noChangeArrowheads="1"/>
            </p:cNvSpPr>
            <p:nvPr/>
          </p:nvSpPr>
          <p:spPr bwMode="auto">
            <a:xfrm>
              <a:off x="3581400" y="5969000"/>
              <a:ext cx="21558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de-DE" b="1">
                  <a:latin typeface="Verdana" pitchFamily="34" charset="0"/>
                </a:rPr>
                <a:t>Basisabklärung</a:t>
              </a:r>
            </a:p>
          </p:txBody>
        </p:sp>
      </p:grpSp>
      <p:sp>
        <p:nvSpPr>
          <p:cNvPr id="30726" name="Text Box 38"/>
          <p:cNvSpPr txBox="1">
            <a:spLocks noChangeArrowheads="1"/>
          </p:cNvSpPr>
          <p:nvPr/>
        </p:nvSpPr>
        <p:spPr bwMode="auto">
          <a:xfrm>
            <a:off x="228600" y="3073400"/>
            <a:ext cx="290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b="1">
                <a:latin typeface="Verdana" pitchFamily="34" charset="0"/>
              </a:rPr>
              <a:t>Standardisiertes</a:t>
            </a:r>
          </a:p>
          <a:p>
            <a:pPr eaLnBrk="0" hangingPunct="0"/>
            <a:r>
              <a:rPr lang="de-DE" b="1">
                <a:latin typeface="Verdana" pitchFamily="34" charset="0"/>
              </a:rPr>
              <a:t>Abklärungsverfahren</a:t>
            </a:r>
          </a:p>
        </p:txBody>
      </p:sp>
      <p:grpSp>
        <p:nvGrpSpPr>
          <p:cNvPr id="4" name="Gruppierung 25"/>
          <p:cNvGrpSpPr>
            <a:grpSpLocks/>
          </p:cNvGrpSpPr>
          <p:nvPr/>
        </p:nvGrpSpPr>
        <p:grpSpPr bwMode="auto">
          <a:xfrm>
            <a:off x="2590800" y="1447800"/>
            <a:ext cx="5181600" cy="2438400"/>
            <a:chOff x="2590800" y="1447800"/>
            <a:chExt cx="5181600" cy="2438400"/>
          </a:xfrm>
        </p:grpSpPr>
        <p:sp>
          <p:nvSpPr>
            <p:cNvPr id="30733" name="Oval 23"/>
            <p:cNvSpPr>
              <a:spLocks noChangeArrowheads="1"/>
            </p:cNvSpPr>
            <p:nvPr/>
          </p:nvSpPr>
          <p:spPr bwMode="auto">
            <a:xfrm>
              <a:off x="2590800" y="1447800"/>
              <a:ext cx="5181600" cy="2438400"/>
            </a:xfrm>
            <a:prstGeom prst="ellipse">
              <a:avLst/>
            </a:prstGeom>
            <a:solidFill>
              <a:srgbClr val="7EC247">
                <a:alpha val="65881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de-DE" sz="2400" i="1">
                <a:latin typeface="Times" charset="0"/>
              </a:endParaRPr>
            </a:p>
          </p:txBody>
        </p:sp>
        <p:sp>
          <p:nvSpPr>
            <p:cNvPr id="30734" name="Text Box 35"/>
            <p:cNvSpPr txBox="1">
              <a:spLocks noChangeArrowheads="1"/>
            </p:cNvSpPr>
            <p:nvPr/>
          </p:nvSpPr>
          <p:spPr bwMode="auto">
            <a:xfrm>
              <a:off x="3962400" y="1524000"/>
              <a:ext cx="246856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de-DE" b="1">
                  <a:latin typeface="Verdana" pitchFamily="34" charset="0"/>
                </a:rPr>
                <a:t>Bedarfsabklärung</a:t>
              </a:r>
            </a:p>
          </p:txBody>
        </p:sp>
      </p:grpSp>
      <p:grpSp>
        <p:nvGrpSpPr>
          <p:cNvPr id="5" name="Gruppierung 21"/>
          <p:cNvGrpSpPr>
            <a:grpSpLocks/>
          </p:cNvGrpSpPr>
          <p:nvPr/>
        </p:nvGrpSpPr>
        <p:grpSpPr bwMode="auto">
          <a:xfrm>
            <a:off x="2971800" y="1828800"/>
            <a:ext cx="4495800" cy="1676400"/>
            <a:chOff x="2971800" y="1828800"/>
            <a:chExt cx="4495800" cy="1676400"/>
          </a:xfrm>
        </p:grpSpPr>
        <p:sp>
          <p:nvSpPr>
            <p:cNvPr id="30730" name="Oval 31"/>
            <p:cNvSpPr>
              <a:spLocks noChangeArrowheads="1"/>
            </p:cNvSpPr>
            <p:nvPr/>
          </p:nvSpPr>
          <p:spPr bwMode="auto">
            <a:xfrm>
              <a:off x="2971800" y="1905000"/>
              <a:ext cx="1600200" cy="1600200"/>
            </a:xfrm>
            <a:prstGeom prst="ellipse">
              <a:avLst/>
            </a:prstGeom>
            <a:solidFill>
              <a:srgbClr val="A2F15E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Entwicklungs-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und Bildungs-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ziele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31" name="Oval 32"/>
            <p:cNvSpPr>
              <a:spLocks noChangeArrowheads="1"/>
            </p:cNvSpPr>
            <p:nvPr/>
          </p:nvSpPr>
          <p:spPr bwMode="auto">
            <a:xfrm>
              <a:off x="4419600" y="1828800"/>
              <a:ext cx="1600200" cy="1600200"/>
            </a:xfrm>
            <a:prstGeom prst="ellipse">
              <a:avLst/>
            </a:prstGeom>
            <a:solidFill>
              <a:srgbClr val="30C04B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Bedarfs-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einschätzung</a:t>
              </a:r>
              <a:endParaRPr lang="de-DE" sz="2400">
                <a:latin typeface="Times" charset="0"/>
              </a:endParaRPr>
            </a:p>
          </p:txBody>
        </p:sp>
        <p:sp>
          <p:nvSpPr>
            <p:cNvPr id="30732" name="Oval 33"/>
            <p:cNvSpPr>
              <a:spLocks noChangeArrowheads="1"/>
            </p:cNvSpPr>
            <p:nvPr/>
          </p:nvSpPr>
          <p:spPr bwMode="auto">
            <a:xfrm>
              <a:off x="5867400" y="1828800"/>
              <a:ext cx="1600200" cy="1600200"/>
            </a:xfrm>
            <a:prstGeom prst="ellipse">
              <a:avLst/>
            </a:prstGeom>
            <a:solidFill>
              <a:srgbClr val="31E22B">
                <a:alpha val="5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de-DE" sz="1600">
                  <a:latin typeface="Verdana" pitchFamily="34" charset="0"/>
                </a:rPr>
                <a:t>Haupt-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förderort,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Massnahmen-</a:t>
              </a:r>
              <a:br>
                <a:rPr lang="de-DE" sz="1600">
                  <a:latin typeface="Verdana" pitchFamily="34" charset="0"/>
                </a:rPr>
              </a:br>
              <a:r>
                <a:rPr lang="de-DE" sz="1600">
                  <a:latin typeface="Verdana" pitchFamily="34" charset="0"/>
                </a:rPr>
                <a:t>vorschlag</a:t>
              </a:r>
              <a:endParaRPr lang="de-DE" sz="2400">
                <a:latin typeface="Times" charset="0"/>
              </a:endParaRPr>
            </a:p>
          </p:txBody>
        </p:sp>
      </p:grpSp>
      <p:sp>
        <p:nvSpPr>
          <p:cNvPr id="31767" name="AutoShape 23"/>
          <p:cNvSpPr>
            <a:spLocks noChangeArrowheads="1"/>
          </p:cNvSpPr>
          <p:nvPr/>
        </p:nvSpPr>
        <p:spPr bwMode="auto">
          <a:xfrm rot="6693592">
            <a:off x="7380288" y="4868862"/>
            <a:ext cx="503238" cy="2519363"/>
          </a:xfrm>
          <a:prstGeom prst="downArrow">
            <a:avLst>
              <a:gd name="adj1" fmla="val 50000"/>
              <a:gd name="adj2" fmla="val 12515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de-DE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</Words>
  <Application>Microsoft Office PowerPoint</Application>
  <PresentationFormat>Bildschirmpräsentation (4:3)</PresentationFormat>
  <Paragraphs>216</Paragraphs>
  <Slides>18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ＭＳ Ｐゴシック</vt:lpstr>
      <vt:lpstr>Times</vt:lpstr>
      <vt:lpstr>Verdana</vt:lpstr>
      <vt:lpstr>Calibri</vt:lpstr>
      <vt:lpstr>Standarddesign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Gschwend</dc:creator>
  <cp:lastModifiedBy>Andri Janett</cp:lastModifiedBy>
  <cp:revision>23</cp:revision>
  <dcterms:created xsi:type="dcterms:W3CDTF">2010-07-22T07:49:34Z</dcterms:created>
  <dcterms:modified xsi:type="dcterms:W3CDTF">2011-04-08T11:43:07Z</dcterms:modified>
</cp:coreProperties>
</file>