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573" r:id="rId2"/>
    <p:sldId id="579" r:id="rId3"/>
    <p:sldId id="701" r:id="rId4"/>
    <p:sldId id="763" r:id="rId5"/>
    <p:sldId id="816" r:id="rId6"/>
    <p:sldId id="654" r:id="rId7"/>
    <p:sldId id="697" r:id="rId8"/>
    <p:sldId id="708" r:id="rId9"/>
    <p:sldId id="709" r:id="rId10"/>
    <p:sldId id="711" r:id="rId11"/>
    <p:sldId id="712" r:id="rId12"/>
    <p:sldId id="815" r:id="rId13"/>
    <p:sldId id="817" r:id="rId14"/>
    <p:sldId id="818" r:id="rId15"/>
    <p:sldId id="819" r:id="rId16"/>
    <p:sldId id="820" r:id="rId17"/>
    <p:sldId id="821" r:id="rId18"/>
    <p:sldId id="822" r:id="rId19"/>
    <p:sldId id="823" r:id="rId20"/>
    <p:sldId id="825" r:id="rId21"/>
    <p:sldId id="689" r:id="rId22"/>
    <p:sldId id="681" r:id="rId23"/>
    <p:sldId id="759" r:id="rId24"/>
    <p:sldId id="792" r:id="rId25"/>
    <p:sldId id="796" r:id="rId26"/>
    <p:sldId id="812" r:id="rId27"/>
    <p:sldId id="793" r:id="rId28"/>
    <p:sldId id="794" r:id="rId29"/>
    <p:sldId id="731" r:id="rId30"/>
    <p:sldId id="797" r:id="rId31"/>
    <p:sldId id="801" r:id="rId32"/>
    <p:sldId id="798" r:id="rId33"/>
    <p:sldId id="767" r:id="rId34"/>
    <p:sldId id="824" r:id="rId35"/>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551"/>
    <a:srgbClr val="A5E370"/>
    <a:srgbClr val="7CE370"/>
    <a:srgbClr val="A2F15E"/>
    <a:srgbClr val="7EC247"/>
    <a:srgbClr val="E6E6E6"/>
    <a:srgbClr val="BFFFD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901" autoAdjust="0"/>
    <p:restoredTop sz="57473" autoAdjust="0"/>
  </p:normalViewPr>
  <p:slideViewPr>
    <p:cSldViewPr>
      <p:cViewPr>
        <p:scale>
          <a:sx n="63" d="100"/>
          <a:sy n="63" d="100"/>
        </p:scale>
        <p:origin x="-968" y="-256"/>
      </p:cViewPr>
      <p:guideLst>
        <p:guide orient="horz" pos="2160"/>
        <p:guide pos="2880"/>
      </p:guideLst>
    </p:cSldViewPr>
  </p:slideViewPr>
  <p:outlineViewPr>
    <p:cViewPr>
      <p:scale>
        <a:sx n="33" d="100"/>
        <a:sy n="33" d="100"/>
      </p:scale>
      <p:origin x="0" y="3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4818" name="Rectangle 2"/>
          <p:cNvSpPr>
            <a:spLocks noGrp="1" noChangeArrowheads="1"/>
          </p:cNvSpPr>
          <p:nvPr>
            <p:ph type="hdr" sz="quarter"/>
          </p:nvPr>
        </p:nvSpPr>
        <p:spPr bwMode="auto">
          <a:xfrm>
            <a:off x="2" y="1"/>
            <a:ext cx="3076871"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445" tIns="47723" rIns="95445" bIns="47723" numCol="1" anchor="t" anchorCtr="0" compatLnSpc="1">
            <a:prstTxWarp prst="textNoShape">
              <a:avLst/>
            </a:prstTxWarp>
          </a:bodyPr>
          <a:lstStyle>
            <a:lvl1pPr>
              <a:defRPr sz="1300"/>
            </a:lvl1pPr>
          </a:lstStyle>
          <a:p>
            <a:r>
              <a:rPr lang="de-DE" dirty="0" smtClean="0"/>
              <a:t>Das Standardisierte Abklärungsverfahren: Zielsetzungen, Aufbau und Anwendung</a:t>
            </a:r>
            <a:endParaRPr lang="de-DE" dirty="0"/>
          </a:p>
        </p:txBody>
      </p:sp>
      <p:sp>
        <p:nvSpPr>
          <p:cNvPr id="674819" name="Rectangle 3"/>
          <p:cNvSpPr>
            <a:spLocks noGrp="1" noChangeArrowheads="1"/>
          </p:cNvSpPr>
          <p:nvPr>
            <p:ph type="dt" sz="quarter" idx="1"/>
          </p:nvPr>
        </p:nvSpPr>
        <p:spPr bwMode="auto">
          <a:xfrm>
            <a:off x="4022429" y="1"/>
            <a:ext cx="3076871"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445" tIns="47723" rIns="95445" bIns="47723" numCol="1" anchor="t" anchorCtr="0" compatLnSpc="1">
            <a:prstTxWarp prst="textNoShape">
              <a:avLst/>
            </a:prstTxWarp>
          </a:bodyPr>
          <a:lstStyle>
            <a:lvl1pPr algn="r">
              <a:defRPr sz="1300"/>
            </a:lvl1pPr>
          </a:lstStyle>
          <a:p>
            <a:endParaRPr lang="de-DE" dirty="0"/>
          </a:p>
        </p:txBody>
      </p:sp>
      <p:sp>
        <p:nvSpPr>
          <p:cNvPr id="674820" name="Rectangle 4"/>
          <p:cNvSpPr>
            <a:spLocks noGrp="1" noChangeArrowheads="1"/>
          </p:cNvSpPr>
          <p:nvPr>
            <p:ph type="ftr" sz="quarter" idx="2"/>
          </p:nvPr>
        </p:nvSpPr>
        <p:spPr bwMode="auto">
          <a:xfrm>
            <a:off x="2" y="9722311"/>
            <a:ext cx="3076871"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445" tIns="47723" rIns="95445" bIns="47723" numCol="1" anchor="b" anchorCtr="0" compatLnSpc="1">
            <a:prstTxWarp prst="textNoShape">
              <a:avLst/>
            </a:prstTxWarp>
          </a:bodyPr>
          <a:lstStyle>
            <a:lvl1pPr>
              <a:defRPr sz="1300"/>
            </a:lvl1pPr>
          </a:lstStyle>
          <a:p>
            <a:r>
              <a:rPr lang="de-DE" smtClean="0"/>
              <a:t>|  Mai 2011</a:t>
            </a:r>
            <a:endParaRPr lang="de-CH" dirty="0"/>
          </a:p>
        </p:txBody>
      </p:sp>
      <p:sp>
        <p:nvSpPr>
          <p:cNvPr id="674821" name="Rectangle 5"/>
          <p:cNvSpPr>
            <a:spLocks noGrp="1" noChangeArrowheads="1"/>
          </p:cNvSpPr>
          <p:nvPr>
            <p:ph type="sldNum" sz="quarter" idx="3"/>
          </p:nvPr>
        </p:nvSpPr>
        <p:spPr bwMode="auto">
          <a:xfrm>
            <a:off x="4022429" y="9722311"/>
            <a:ext cx="3076871"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445" tIns="47723" rIns="95445" bIns="47723" numCol="1" anchor="b" anchorCtr="0" compatLnSpc="1">
            <a:prstTxWarp prst="textNoShape">
              <a:avLst/>
            </a:prstTxWarp>
          </a:bodyPr>
          <a:lstStyle>
            <a:lvl1pPr algn="r">
              <a:defRPr sz="1300"/>
            </a:lvl1pPr>
          </a:lstStyle>
          <a:p>
            <a:endParaRPr lang="de-CH" dirty="0"/>
          </a:p>
        </p:txBody>
      </p:sp>
    </p:spTree>
    <p:extLst>
      <p:ext uri="{BB962C8B-B14F-4D97-AF65-F5344CB8AC3E}">
        <p14:creationId xmlns:p14="http://schemas.microsoft.com/office/powerpoint/2010/main" val="297060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8" name="Rectangle 4"/>
          <p:cNvSpPr>
            <a:spLocks noGrp="1" noRot="1" noChangeAspect="1" noChangeArrowheads="1" noTextEdit="1"/>
          </p:cNvSpPr>
          <p:nvPr>
            <p:ph type="sldImg" idx="2"/>
          </p:nvPr>
        </p:nvSpPr>
        <p:spPr bwMode="auto">
          <a:xfrm>
            <a:off x="542925" y="711200"/>
            <a:ext cx="3686175" cy="2763838"/>
          </a:xfrm>
          <a:prstGeom prst="rect">
            <a:avLst/>
          </a:prstGeom>
          <a:noFill/>
          <a:ln w="9525">
            <a:solidFill>
              <a:schemeClr val="bg2"/>
            </a:solidFill>
            <a:miter lim="800000"/>
            <a:headEnd/>
            <a:tailEnd/>
          </a:ln>
          <a:effectLst>
            <a:outerShdw blurRad="114300" dist="76199" dir="2700000" algn="ctr" rotWithShape="0">
              <a:srgbClr val="000000">
                <a:alpha val="67999"/>
              </a:srgbClr>
            </a:outerShdw>
          </a:effectLst>
          <a:extLst>
            <a:ext uri="{53640926-AAD7-44d8-BBD7-CCE9431645EC}">
              <a14:shadowObscured xmlns:a14="http://schemas.microsoft.com/office/drawing/2010/main" val="1"/>
            </a:ext>
          </a:extLst>
        </p:spPr>
      </p:sp>
      <p:sp>
        <p:nvSpPr>
          <p:cNvPr id="123909" name="Rectangle 5"/>
          <p:cNvSpPr>
            <a:spLocks noGrp="1" noChangeArrowheads="1"/>
          </p:cNvSpPr>
          <p:nvPr>
            <p:ph type="body" sz="quarter" idx="3"/>
          </p:nvPr>
        </p:nvSpPr>
        <p:spPr bwMode="auto">
          <a:xfrm>
            <a:off x="513875" y="3549196"/>
            <a:ext cx="6167966" cy="623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445" tIns="47723" rIns="95445" bIns="47723"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Überschriftenplatzhalter 1"/>
          <p:cNvSpPr>
            <a:spLocks noGrp="1"/>
          </p:cNvSpPr>
          <p:nvPr>
            <p:ph type="hdr" sz="quarter"/>
          </p:nvPr>
        </p:nvSpPr>
        <p:spPr>
          <a:xfrm>
            <a:off x="1" y="1"/>
            <a:ext cx="7099300" cy="511978"/>
          </a:xfrm>
          <a:prstGeom prst="rect">
            <a:avLst/>
          </a:prstGeom>
        </p:spPr>
        <p:txBody>
          <a:bodyPr vert="horz" lIns="95445" tIns="47723" rIns="95445" bIns="47723" rtlCol="0"/>
          <a:lstStyle>
            <a:lvl1pPr algn="l">
              <a:defRPr sz="1100">
                <a:latin typeface="Verdana"/>
                <a:cs typeface="Verdana"/>
              </a:defRPr>
            </a:lvl1pPr>
          </a:lstStyle>
          <a:p>
            <a:r>
              <a:rPr lang="de-DE" dirty="0" smtClean="0"/>
              <a:t>Das Standardisierte Abklärungsverfahren: Zielsetzungen, Aufbau und Anwendung</a:t>
            </a:r>
            <a:endParaRPr lang="de-DE" dirty="0"/>
          </a:p>
        </p:txBody>
      </p:sp>
      <p:sp>
        <p:nvSpPr>
          <p:cNvPr id="3" name="Foliennummernplatzhalter 2"/>
          <p:cNvSpPr>
            <a:spLocks noGrp="1"/>
          </p:cNvSpPr>
          <p:nvPr>
            <p:ph type="sldNum" sz="quarter" idx="5"/>
          </p:nvPr>
        </p:nvSpPr>
        <p:spPr>
          <a:xfrm>
            <a:off x="4020650" y="9720989"/>
            <a:ext cx="3076976" cy="511977"/>
          </a:xfrm>
          <a:prstGeom prst="rect">
            <a:avLst/>
          </a:prstGeom>
        </p:spPr>
        <p:txBody>
          <a:bodyPr vert="horz" lIns="95445" tIns="47723" rIns="95445" bIns="47723" rtlCol="0" anchor="b"/>
          <a:lstStyle>
            <a:lvl1pPr algn="r">
              <a:defRPr sz="1100">
                <a:latin typeface="Verdana"/>
                <a:cs typeface="Verdana"/>
              </a:defRPr>
            </a:lvl1pPr>
          </a:lstStyle>
          <a:p>
            <a:fld id="{9A73B2F2-9062-FE47-AE5B-35A5560151C8}" type="slidenum">
              <a:rPr lang="de-DE" smtClean="0"/>
              <a:pPr/>
              <a:t>‹Nr.›</a:t>
            </a:fld>
            <a:endParaRPr lang="de-DE" dirty="0"/>
          </a:p>
        </p:txBody>
      </p:sp>
      <p:sp>
        <p:nvSpPr>
          <p:cNvPr id="4" name="Fußzeilenplatzhalter 3"/>
          <p:cNvSpPr>
            <a:spLocks noGrp="1"/>
          </p:cNvSpPr>
          <p:nvPr>
            <p:ph type="ftr" sz="quarter" idx="4"/>
          </p:nvPr>
        </p:nvSpPr>
        <p:spPr>
          <a:xfrm>
            <a:off x="0" y="9720989"/>
            <a:ext cx="6357741" cy="511977"/>
          </a:xfrm>
          <a:prstGeom prst="rect">
            <a:avLst/>
          </a:prstGeom>
        </p:spPr>
        <p:txBody>
          <a:bodyPr vert="horz" lIns="95445" tIns="47723" rIns="95445" bIns="47723" rtlCol="0" anchor="b"/>
          <a:lstStyle>
            <a:lvl1pPr algn="l">
              <a:defRPr sz="1100">
                <a:latin typeface="Verdana"/>
                <a:cs typeface="Verdana"/>
              </a:defRPr>
            </a:lvl1pPr>
          </a:lstStyle>
          <a:p>
            <a:r>
              <a:rPr lang="de-DE" smtClean="0"/>
              <a:t>|  Mai 2011</a:t>
            </a:r>
            <a:endParaRPr lang="de-DE" dirty="0"/>
          </a:p>
        </p:txBody>
      </p:sp>
    </p:spTree>
    <p:extLst>
      <p:ext uri="{BB962C8B-B14F-4D97-AF65-F5344CB8AC3E}">
        <p14:creationId xmlns:p14="http://schemas.microsoft.com/office/powerpoint/2010/main" val="428043592"/>
      </p:ext>
    </p:extLst>
  </p:cSld>
  <p:clrMap bg1="lt1" tx1="dk1" bg2="lt2" tx2="dk2" accent1="accent1" accent2="accent2" accent3="accent3" accent4="accent4" accent5="accent5" accent6="accent6" hlink="hlink" folHlink="folHlink"/>
  <p:hf ftr="0" dt="0"/>
  <p:notesStyle>
    <a:lvl1pPr algn="l" rtl="0" fontAlgn="base">
      <a:lnSpc>
        <a:spcPct val="110000"/>
      </a:lnSpc>
      <a:spcBef>
        <a:spcPct val="20000"/>
      </a:spcBef>
      <a:spcAft>
        <a:spcPct val="20000"/>
      </a:spcAft>
      <a:defRPr sz="10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p:cNvSpPr>
          <p:nvPr>
            <p:ph type="sldImg"/>
          </p:nvPr>
        </p:nvSpPr>
        <p:spPr bwMode="auto">
          <a:xfrm>
            <a:off x="608013" y="534988"/>
            <a:ext cx="3900487" cy="29241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5776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r>
              <a:rPr lang="de-CH" smtClean="0"/>
              <a:t>Diese</a:t>
            </a:r>
            <a:r>
              <a:rPr lang="de-CH" baseline="0" smtClean="0"/>
              <a:t> Präsentation ist mit erläuternden Kommentaren versehen.</a:t>
            </a:r>
            <a:endParaRPr lang="de-CH" smtClean="0"/>
          </a:p>
        </p:txBody>
      </p:sp>
      <p:sp>
        <p:nvSpPr>
          <p:cNvPr id="3" name="Foliennummernplatzhalter 2"/>
          <p:cNvSpPr>
            <a:spLocks noGrp="1"/>
          </p:cNvSpPr>
          <p:nvPr>
            <p:ph type="sldNum" sz="quarter" idx="11"/>
          </p:nvPr>
        </p:nvSpPr>
        <p:spPr>
          <a:xfrm>
            <a:off x="3710275" y="9720989"/>
            <a:ext cx="3076976" cy="511977"/>
          </a:xfrm>
        </p:spPr>
        <p:txBody>
          <a:bodyPr/>
          <a:lstStyle/>
          <a:p>
            <a:fld id="{9A73B2F2-9062-FE47-AE5B-35A5560151C8}" type="slidenum">
              <a:rPr lang="de-DE" sz="1000" smtClean="0">
                <a:latin typeface="Arial"/>
                <a:cs typeface="Arial"/>
              </a:rPr>
              <a:pPr/>
              <a:t>1</a:t>
            </a:fld>
            <a:endParaRPr lang="de-DE" sz="1000">
              <a:latin typeface="Arial"/>
              <a:cs typeface="Arial"/>
            </a:endParaRPr>
          </a:p>
        </p:txBody>
      </p:sp>
      <p:sp>
        <p:nvSpPr>
          <p:cNvPr id="7" name="Überschriftenplatzhalter 6"/>
          <p:cNvSpPr>
            <a:spLocks noGrp="1"/>
          </p:cNvSpPr>
          <p:nvPr>
            <p:ph type="hdr" sz="quarter" idx="12"/>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Rot="1" noChangeAspect="1" noChangeArrowheads="1" noTextEdit="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70435" name="Rectangle 3"/>
          <p:cNvSpPr>
            <a:spLocks noGrp="1" noChangeArrowheads="1"/>
          </p:cNvSpPr>
          <p:nvPr>
            <p:ph type="body" idx="1"/>
          </p:nvPr>
        </p:nvSpPr>
        <p:spPr bwMode="auto">
          <a:xfrm>
            <a:off x="578083" y="3615944"/>
            <a:ext cx="6023445" cy="624250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10</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Rot="1" noChangeAspect="1" noChangeArrowheads="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7248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11</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Rot="1" noChangeAspect="1" noChangeArrowheads="1" noTextEdit="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70435"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12</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10" name="Rectangle 3"/>
          <p:cNvSpPr>
            <a:spLocks noGrp="1" noChangeArrowheads="1"/>
          </p:cNvSpPr>
          <p:nvPr>
            <p:ph type="body" idx="3"/>
          </p:nvPr>
        </p:nvSpPr>
        <p:spPr>
          <a:xfrm>
            <a:off x="578083" y="3615945"/>
            <a:ext cx="6103758" cy="6163485"/>
          </a:xfrm>
          <a:solidFill>
            <a:srgbClr val="FFFFFF"/>
          </a:solidFill>
          <a:ln>
            <a:solidFill>
              <a:srgbClr val="FFFFFF"/>
            </a:solidFill>
          </a:ln>
        </p:spPr>
        <p:txBody>
          <a:bodyPr/>
          <a:lstStyle/>
          <a:p>
            <a:pPr eaLnBrk="1" hangingPunct="1">
              <a:buFont typeface="Arial"/>
              <a:buNone/>
            </a:pPr>
            <a:endParaRPr lang="de-CH" baseline="0"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13</a:t>
            </a:fld>
            <a:endParaRPr lang="de-DE" sz="1000" dirty="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16390" name="Rectangle 3"/>
          <p:cNvSpPr>
            <a:spLocks noGrp="1" noChangeArrowheads="1"/>
          </p:cNvSpPr>
          <p:nvPr>
            <p:ph type="body" idx="1"/>
          </p:nvPr>
        </p:nvSpPr>
        <p:spPr>
          <a:xfrm>
            <a:off x="578083" y="3615946"/>
            <a:ext cx="6103758" cy="6084466"/>
          </a:xfrm>
          <a:solidFill>
            <a:srgbClr val="FFFFFF"/>
          </a:solidFill>
          <a:ln>
            <a:solidFill>
              <a:srgbClr val="FFFFFF"/>
            </a:solidFill>
          </a:ln>
        </p:spPr>
        <p:txBody>
          <a:bodyPr/>
          <a:lstStyle/>
          <a:p>
            <a:pPr eaLnBrk="1" hangingPunct="1">
              <a:buFont typeface="Arial"/>
              <a:buNone/>
            </a:pPr>
            <a:endParaRPr lang="de-CH" baseline="0"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14</a:t>
            </a:fld>
            <a:endParaRPr lang="de-DE" sz="1000" dirty="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18438" name="Rectangle 3"/>
          <p:cNvSpPr>
            <a:spLocks noGrp="1" noChangeArrowheads="1"/>
          </p:cNvSpPr>
          <p:nvPr>
            <p:ph type="body" idx="1"/>
          </p:nvPr>
        </p:nvSpPr>
        <p:spPr>
          <a:xfrm>
            <a:off x="578083" y="3615946"/>
            <a:ext cx="6103758" cy="6084466"/>
          </a:xfrm>
          <a:solidFill>
            <a:srgbClr val="FFFFFF"/>
          </a:solidFill>
          <a:ln>
            <a:solidFill>
              <a:srgbClr val="FFFFFF"/>
            </a:solidFill>
          </a:ln>
        </p:spPr>
        <p:txBody>
          <a:bodyPr/>
          <a:lstStyle/>
          <a:p>
            <a:pPr eaLnBrk="1" hangingPunct="1">
              <a:buFont typeface="Arial"/>
              <a:buNone/>
            </a:pPr>
            <a:endParaRPr lang="de-CH" dirty="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15</a:t>
            </a:fld>
            <a:endParaRPr lang="de-DE" sz="1000" dirty="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20486" name="Rectangle 3"/>
          <p:cNvSpPr>
            <a:spLocks noGrp="1" noChangeArrowheads="1"/>
          </p:cNvSpPr>
          <p:nvPr>
            <p:ph type="body" idx="1"/>
          </p:nvPr>
        </p:nvSpPr>
        <p:spPr>
          <a:xfrm>
            <a:off x="578083" y="3615946"/>
            <a:ext cx="6103758" cy="6163485"/>
          </a:xfrm>
          <a:solidFill>
            <a:srgbClr val="FFFFFF"/>
          </a:solidFill>
          <a:ln>
            <a:solidFill>
              <a:srgbClr val="FFFFFF"/>
            </a:solidFill>
          </a:ln>
        </p:spPr>
        <p:txBody>
          <a:bodyPr/>
          <a:lstStyle/>
          <a:p>
            <a:pPr eaLnBrk="1" hangingPunct="1">
              <a:buFont typeface="Arial"/>
              <a:buNone/>
            </a:pPr>
            <a:endParaRPr lang="de-CH" dirty="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16</a:t>
            </a:fld>
            <a:endParaRPr lang="de-DE" sz="1000" dirty="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22534" name="Rectangle 3"/>
          <p:cNvSpPr>
            <a:spLocks noGrp="1" noChangeArrowheads="1"/>
          </p:cNvSpPr>
          <p:nvPr>
            <p:ph type="body" idx="1"/>
          </p:nvPr>
        </p:nvSpPr>
        <p:spPr>
          <a:xfrm>
            <a:off x="578083" y="3615946"/>
            <a:ext cx="6103758" cy="6163485"/>
          </a:xfrm>
          <a:solidFill>
            <a:srgbClr val="FFFFFF"/>
          </a:solidFill>
          <a:ln>
            <a:solidFill>
              <a:srgbClr val="FFFFFF"/>
            </a:solidFill>
          </a:ln>
        </p:spPr>
        <p:txBody>
          <a:bodyPr/>
          <a:lstStyle/>
          <a:p>
            <a:pPr eaLnBrk="1" hangingPunct="1">
              <a:buFont typeface="Arial"/>
              <a:buNone/>
            </a:pPr>
            <a:endParaRPr lang="de-CH" dirty="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17</a:t>
            </a:fld>
            <a:endParaRPr lang="de-DE" sz="100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24582" name="Rectangle 3"/>
          <p:cNvSpPr>
            <a:spLocks noGrp="1" noChangeArrowheads="1"/>
          </p:cNvSpPr>
          <p:nvPr>
            <p:ph type="body" idx="1"/>
          </p:nvPr>
        </p:nvSpPr>
        <p:spPr>
          <a:xfrm>
            <a:off x="578083" y="3615946"/>
            <a:ext cx="6103758" cy="6084466"/>
          </a:xfrm>
          <a:solidFill>
            <a:srgbClr val="FFFFFF"/>
          </a:solidFill>
          <a:ln>
            <a:solidFill>
              <a:srgbClr val="FFFFFF"/>
            </a:solidFill>
          </a:ln>
        </p:spPr>
        <p:txBody>
          <a:bodyPr/>
          <a:lstStyle/>
          <a:p>
            <a:pPr eaLnBrk="1" hangingPunct="1">
              <a:buFont typeface="Arial"/>
              <a:buNone/>
            </a:pPr>
            <a:endParaRPr lang="de-CH"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18</a:t>
            </a:fld>
            <a:endParaRPr lang="de-DE" sz="100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Rot="1" noChangeAspect="1" noChangeArrowheads="1" noTextEdit="1"/>
          </p:cNvSpPr>
          <p:nvPr>
            <p:ph type="sldImg"/>
          </p:nvPr>
        </p:nvSpPr>
        <p:spPr>
          <a:xfrm>
            <a:off x="611188" y="534988"/>
            <a:ext cx="3871912" cy="2903537"/>
          </a:xfrm>
          <a:solidFill>
            <a:srgbClr val="FFFFFF"/>
          </a:solidFill>
          <a:ln>
            <a:solidFill>
              <a:srgbClr val="000000"/>
            </a:solidFill>
          </a:ln>
        </p:spPr>
      </p:sp>
      <p:sp>
        <p:nvSpPr>
          <p:cNvPr id="26630" name="Rectangle 3"/>
          <p:cNvSpPr>
            <a:spLocks noGrp="1" noChangeArrowheads="1"/>
          </p:cNvSpPr>
          <p:nvPr>
            <p:ph type="body" idx="1"/>
          </p:nvPr>
        </p:nvSpPr>
        <p:spPr>
          <a:xfrm>
            <a:off x="578083" y="3615946"/>
            <a:ext cx="6103758" cy="6163485"/>
          </a:xfrm>
          <a:solidFill>
            <a:srgbClr val="FFFFFF"/>
          </a:solidFill>
          <a:ln>
            <a:solidFill>
              <a:srgbClr val="FFFFFF"/>
            </a:solidFill>
          </a:ln>
        </p:spPr>
        <p:txBody>
          <a:bodyPr/>
          <a:lstStyle/>
          <a:p>
            <a:pPr eaLnBrk="1" hangingPunct="1">
              <a:buFont typeface="Arial"/>
              <a:buNone/>
            </a:pPr>
            <a:endParaRPr lang="de-CH"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19</a:t>
            </a:fld>
            <a:endParaRPr lang="de-DE" sz="100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70051"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ln>
                <a:solidFill>
                  <a:srgbClr val="FFFFFF"/>
                </a:solidFill>
              </a:ln>
            </a:endParaRPr>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Kopfzeilenplatzhalter 3"/>
          <p:cNvSpPr>
            <a:spLocks noGrp="1"/>
          </p:cNvSpPr>
          <p:nvPr>
            <p:ph type="hdr" sz="quarter" idx="10"/>
          </p:nvPr>
        </p:nvSpPr>
        <p:spPr/>
        <p:txBody>
          <a:bodyPr/>
          <a:lstStyle/>
          <a:p>
            <a:r>
              <a:rPr lang="de-DE" smtClean="0"/>
              <a:t>Das Standardisierte Abklärungsverfahren: Zielsetzungen, Aufbau und Anwendung</a:t>
            </a:r>
            <a:endParaRPr lang="de-DE"/>
          </a:p>
        </p:txBody>
      </p:sp>
      <p:sp>
        <p:nvSpPr>
          <p:cNvPr id="5" name="Foliennummernplatzhalter 4"/>
          <p:cNvSpPr>
            <a:spLocks noGrp="1"/>
          </p:cNvSpPr>
          <p:nvPr>
            <p:ph type="sldNum" sz="quarter" idx="11"/>
          </p:nvPr>
        </p:nvSpPr>
        <p:spPr/>
        <p:txBody>
          <a:bodyPr/>
          <a:lstStyle/>
          <a:p>
            <a:fld id="{9A73B2F2-9062-FE47-AE5B-35A5560151C8}"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1718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pPr eaLnBrk="1" hangingPunct="1">
              <a:buFont typeface="Arial"/>
              <a:buNone/>
            </a:pPr>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21</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0080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7" name="Überschriftenplatzhalter 6"/>
          <p:cNvSpPr>
            <a:spLocks noGrp="1"/>
          </p:cNvSpPr>
          <p:nvPr>
            <p:ph type="hdr" sz="quarter" idx="12"/>
          </p:nvPr>
        </p:nvSpPr>
        <p:spPr/>
        <p:txBody>
          <a:bodyPr/>
          <a:lstStyle/>
          <a:p>
            <a:r>
              <a:rPr lang="de-DE" smtClean="0"/>
              <a:t>Das Standardisierte Abklärungsverfahren: Zielsetzungen, Aufbau und Anwendung</a:t>
            </a:r>
            <a:endParaRPr lang="de-DE"/>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22</a:t>
            </a:fld>
            <a:endParaRPr lang="de-DE" sz="1000">
              <a:latin typeface="Arial"/>
              <a:cs typeface="Arial"/>
            </a:endParaRPr>
          </a:p>
        </p:txBody>
      </p:sp>
      <p:sp>
        <p:nvSpPr>
          <p:cNvPr id="10" name="Überschriftenplatzhalter 6"/>
          <p:cNvSpPr txBox="1">
            <a:spLocks/>
          </p:cNvSpPr>
          <p:nvPr/>
        </p:nvSpPr>
        <p:spPr>
          <a:xfrm>
            <a:off x="497770" y="1"/>
            <a:ext cx="6521217" cy="511978"/>
          </a:xfrm>
          <a:prstGeom prst="rect">
            <a:avLst/>
          </a:prstGeom>
        </p:spPr>
        <p:txBody>
          <a:bodyPr vert="horz" lIns="95445" tIns="47723" rIns="95445" bIns="47723" rtlCol="0"/>
          <a:lstStyle/>
          <a:p>
            <a:pPr defTabSz="954451">
              <a:defRPr/>
            </a:pPr>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23</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24</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25</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26</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27</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28</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Rot="1" noChangeAspect="1" noChangeArrowheads="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1446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pPr defTabSz="954451">
              <a:defRPr/>
            </a:pPr>
            <a:endParaRPr lang="de-CH" baseline="0"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29</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49955"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4"/>
            <a:ext cx="6103758" cy="6321524"/>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30</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r>
              <a:rPr lang="de-CH" dirty="0" smtClean="0"/>
              <a:t>Auf der Basis der angestrebten Zielvorstellung kann</a:t>
            </a:r>
            <a:r>
              <a:rPr lang="de-CH" baseline="0" dirty="0" smtClean="0"/>
              <a:t> sich in bestimmten Bereichen ein erhöhter Bedarf ergeben. Je nach Problematik und Zielorientierung kann dieser unterschiedliche Massnahmen erforderlich machen, beispielsweise bezüglich sonderpädagogischer Unterstützung, Assistenz oder Betreuung.</a:t>
            </a:r>
          </a:p>
          <a:p>
            <a:endParaRPr lang="de-CH" baseline="0" dirty="0" smtClean="0"/>
          </a:p>
          <a:p>
            <a:r>
              <a:rPr lang="de-CH" baseline="0" dirty="0" smtClean="0"/>
              <a:t>Für jede Bedarfskategorie ist einzuschätzen, ob</a:t>
            </a:r>
          </a:p>
          <a:p>
            <a:pPr>
              <a:buFontTx/>
              <a:buChar char="-"/>
            </a:pPr>
            <a:r>
              <a:rPr lang="de-CH" baseline="0" dirty="0" smtClean="0"/>
              <a:t> kein Bedarf besteht,</a:t>
            </a:r>
          </a:p>
          <a:p>
            <a:pPr>
              <a:buFontTx/>
              <a:buChar char="-"/>
            </a:pPr>
            <a:r>
              <a:rPr lang="de-CH" baseline="0" dirty="0" smtClean="0"/>
              <a:t> ob der Bedarf mit lokal zugesprochenen Ressourcen abgedeckt werden kann (beispielsweise durch in der Schule vorhandene „Integrative Förderung“ durch eine Fachperson in Schulischer Heilpädagogik)</a:t>
            </a:r>
          </a:p>
          <a:p>
            <a:pPr>
              <a:buFontTx/>
              <a:buChar char="-"/>
            </a:pPr>
            <a:r>
              <a:rPr lang="de-CH" baseline="0" dirty="0" smtClean="0"/>
              <a:t> oder ob individuell zugesprochene „verstärkte“ Massnahmen erforderlich sind, um die angestrebten Entwicklungs- und Bildungsziele zu erreichen.</a:t>
            </a:r>
          </a:p>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31</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75907"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32</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Rot="1" noChangeAspect="1" noChangeArrowheads="1" noTextEdit="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2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smtClean="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33</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9600" y="534988"/>
            <a:ext cx="3871913" cy="2903537"/>
          </a:xfrm>
        </p:spPr>
      </p:sp>
      <p:sp>
        <p:nvSpPr>
          <p:cNvPr id="3" name="Notizenplatzhalter 2"/>
          <p:cNvSpPr>
            <a:spLocks noGrp="1"/>
          </p:cNvSpPr>
          <p:nvPr>
            <p:ph type="body" idx="1"/>
          </p:nvPr>
        </p:nvSpPr>
        <p:spPr>
          <a:xfrm>
            <a:off x="578083" y="3615946"/>
            <a:ext cx="6103758" cy="6163485"/>
          </a:xfrm>
        </p:spPr>
        <p:txBody>
          <a:bodyPr/>
          <a:lstStyle/>
          <a:p>
            <a:endParaRPr lang="de-DE"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34</a:t>
            </a:fld>
            <a:endParaRPr lang="de-DE" sz="1000" dirty="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extLst>
      <p:ext uri="{BB962C8B-B14F-4D97-AF65-F5344CB8AC3E}">
        <p14:creationId xmlns:p14="http://schemas.microsoft.com/office/powerpoint/2010/main" val="203117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Rot="1" noChangeAspect="1" noChangeArrowheads="1"/>
          </p:cNvSpPr>
          <p:nvPr>
            <p:ph type="sldImg"/>
          </p:nvPr>
        </p:nvSpPr>
        <p:spPr>
          <a:xfrm>
            <a:off x="611188" y="534988"/>
            <a:ext cx="3871912" cy="2903537"/>
          </a:xfrm>
          <a:solidFill>
            <a:srgbClr val="FFFFFF"/>
          </a:solidFill>
          <a:ln>
            <a:solidFill>
              <a:srgbClr val="000000"/>
            </a:solidFill>
          </a:ln>
        </p:spPr>
      </p:sp>
      <p:sp>
        <p:nvSpPr>
          <p:cNvPr id="19" name="Rectangle 3"/>
          <p:cNvSpPr>
            <a:spLocks noGrp="1" noChangeArrowheads="1"/>
          </p:cNvSpPr>
          <p:nvPr>
            <p:ph type="body" idx="3"/>
          </p:nvPr>
        </p:nvSpPr>
        <p:spPr>
          <a:xfrm>
            <a:off x="578083" y="3615945"/>
            <a:ext cx="6103758" cy="6163485"/>
          </a:xfrm>
          <a:solidFill>
            <a:srgbClr val="FFFFFF"/>
          </a:solidFill>
          <a:ln>
            <a:solidFill>
              <a:srgbClr val="FFFFFF"/>
            </a:solidFill>
          </a:ln>
        </p:spPr>
        <p:txBody>
          <a:bodyPr/>
          <a:lstStyle/>
          <a:p>
            <a:pPr marL="238613" indent="-238613"/>
            <a:endParaRPr lang="de-CH" baseline="0" dirty="0" smtClean="0"/>
          </a:p>
        </p:txBody>
      </p:sp>
      <p:sp>
        <p:nvSpPr>
          <p:cNvPr id="8"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4</a:t>
            </a:fld>
            <a:endParaRPr lang="de-DE" sz="1000">
              <a:latin typeface="Arial"/>
              <a:cs typeface="Arial"/>
            </a:endParaRPr>
          </a:p>
        </p:txBody>
      </p:sp>
      <p:sp>
        <p:nvSpPr>
          <p:cNvPr id="9"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5200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pPr eaLnBrk="1" hangingPunct="1">
              <a:buFont typeface="Arial"/>
              <a:buNone/>
            </a:pPr>
            <a:r>
              <a:rPr lang="de-CH" baseline="0" dirty="0" smtClean="0"/>
              <a:t/>
            </a:r>
            <a:br>
              <a:rPr lang="de-CH" baseline="0" dirty="0" smtClean="0"/>
            </a:br>
            <a:endParaRPr lang="de-CH" baseline="0" dirty="0" smtClean="0"/>
          </a:p>
          <a:p>
            <a:pPr eaLnBrk="1" hangingPunct="1">
              <a:buFont typeface="Arial"/>
              <a:buNone/>
            </a:pPr>
            <a:r>
              <a:rPr lang="de-CH" baseline="0" dirty="0" smtClean="0"/>
              <a:t>Es ist nicht immer transparent, welche Zusatzinformationen (über den IQ hinaus) den Ausschlag für den einen oder den anderen Vorschlag gegeben haben. Diese Zusatzinformationen sind von den Prozessschritten «Analyse» und «Planung» beigezogen und verarbeitet. Das Standardisierte Abklärungsverfahren erfasst diese Informationen systematisch.</a:t>
            </a:r>
          </a:p>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5</a:t>
            </a:fld>
            <a:endParaRPr lang="de-DE" sz="1000" dirty="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dirty="0" smtClean="0">
                <a:latin typeface="Arial"/>
                <a:cs typeface="Arial"/>
              </a:rPr>
              <a:t>Das Standardisierte Abklärungsverfahren: Zielsetzungen, Aufbau und Anwendung</a:t>
            </a:r>
            <a:endParaRPr lang="de-DE" sz="1000" dirty="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Rot="1" noChangeAspect="1" noChangeArrowheads="1" noTextEdit="1"/>
          </p:cNvSpPr>
          <p:nvPr>
            <p:ph type="sldImg"/>
          </p:nvPr>
        </p:nvSpPr>
        <p:spPr bwMode="auto">
          <a:xfrm>
            <a:off x="611188" y="534988"/>
            <a:ext cx="3871912"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41411" name="Rectangle 3"/>
          <p:cNvSpPr>
            <a:spLocks noGrp="1" noChangeArrowheads="1"/>
          </p:cNvSpPr>
          <p:nvPr>
            <p:ph type="body" idx="1"/>
          </p:nvPr>
        </p:nvSpPr>
        <p:spPr bwMode="auto">
          <a:xfrm>
            <a:off x="578083" y="3615945"/>
            <a:ext cx="6103758" cy="6163485"/>
          </a:xfrm>
          <a:prstGeom prst="rect">
            <a:avLst/>
          </a:prstGeom>
          <a:solidFill>
            <a:srgbClr val="FFFFFF"/>
          </a:solidFill>
          <a:ln>
            <a:no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6</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bwMode="auto">
          <a:xfrm>
            <a:off x="609600" y="534988"/>
            <a:ext cx="3794125" cy="284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41763"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7</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Rot="1" noChangeAspect="1" noChangeArrowheads="1" noTextEdit="1"/>
          </p:cNvSpPr>
          <p:nvPr>
            <p:ph type="sldImg"/>
          </p:nvPr>
        </p:nvSpPr>
        <p:spPr bwMode="auto">
          <a:xfrm>
            <a:off x="609600" y="534988"/>
            <a:ext cx="3871913" cy="29035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64291" name="Rectangle 3"/>
          <p:cNvSpPr>
            <a:spLocks noGrp="1" noChangeArrowheads="1"/>
          </p:cNvSpPr>
          <p:nvPr>
            <p:ph type="body" idx="1"/>
          </p:nvPr>
        </p:nvSpPr>
        <p:spPr bwMode="auto">
          <a:xfrm>
            <a:off x="578083" y="3615945"/>
            <a:ext cx="6103758" cy="6163485"/>
          </a:xfrm>
          <a:prstGeom prst="rect">
            <a:avLst/>
          </a:prstGeom>
          <a:solidFill>
            <a:srgbClr val="FFFFFF"/>
          </a:solidFill>
          <a:ln>
            <a:solidFill>
              <a:srgbClr val="FFFFFF"/>
            </a:solidFill>
            <a:miter lim="800000"/>
            <a:headEnd/>
            <a:tailEnd/>
          </a:ln>
          <a:extLst>
            <a:ext uri="{FAA26D3D-D897-4be2-8F04-BA451C77F1D7}">
              <ma14:placeholderFlag xmlns:ma14="http://schemas.microsoft.com/office/mac/drawingml/2011/main" val="1"/>
            </a:ext>
          </a:extLst>
        </p:spPr>
        <p:txBody>
          <a:bodyPr/>
          <a:lstStyle/>
          <a:p>
            <a:endParaRPr lang="de-CH" dirty="0"/>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8</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bwMode="auto">
          <a:xfrm>
            <a:off x="611188" y="534988"/>
            <a:ext cx="3895725" cy="29225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66339" name="Rectangle 3"/>
          <p:cNvSpPr>
            <a:spLocks noGrp="1" noChangeArrowheads="1"/>
          </p:cNvSpPr>
          <p:nvPr>
            <p:ph type="body" idx="1"/>
          </p:nvPr>
        </p:nvSpPr>
        <p:spPr bwMode="auto">
          <a:xfrm>
            <a:off x="578083" y="3615944"/>
            <a:ext cx="6103758" cy="6242505"/>
          </a:xfrm>
          <a:prstGeom prst="rect">
            <a:avLst/>
          </a:prstGeom>
          <a:solidFill>
            <a:srgbClr val="FFFFFF"/>
          </a:solidFill>
          <a:ln>
            <a:solidFill>
              <a:srgbClr val="FFFFFF"/>
            </a:solidFill>
            <a:miter lim="800000"/>
            <a:headEnd/>
            <a:tailEnd/>
          </a:ln>
        </p:spPr>
        <p:txBody>
          <a:bodyPr/>
          <a:lstStyle/>
          <a:p>
            <a:pPr eaLnBrk="1" hangingPunct="1">
              <a:buFont typeface="Arial"/>
              <a:buNone/>
            </a:pPr>
            <a:r>
              <a:rPr lang="de-CH" dirty="0" smtClean="0"/>
              <a:t>In jedem diagnostischen</a:t>
            </a:r>
            <a:r>
              <a:rPr lang="de-CH" baseline="0" dirty="0" smtClean="0"/>
              <a:t> Prozess werden ganz unterschiedliche Informationen erhoben. Es ist von zentraler Bedeutung, die Funktion dieser unterschiedlichen Informationstypen zu unterscheiden und die Informationen adäquat zu verarbeiten und zu gewichten.</a:t>
            </a:r>
            <a:br>
              <a:rPr lang="de-CH" baseline="0" dirty="0" smtClean="0"/>
            </a:br>
            <a:endParaRPr lang="de-CH" baseline="0" dirty="0" smtClean="0"/>
          </a:p>
          <a:p>
            <a:pPr eaLnBrk="1" hangingPunct="1">
              <a:buFont typeface="Arial"/>
              <a:buNone/>
            </a:pPr>
            <a:r>
              <a:rPr lang="de-CH" baseline="0" dirty="0" smtClean="0"/>
              <a:t>Einige Informationen werden von einer einzelnen Fachperson erfasst (Informationstyp 1) und fliessen direkt ins Abklärungsverfahren ein (Prozesstyp 1). Dazu gehört die Diagnose eines Syndroms, einer Krankheit oder Störung (z.B. «Down-Syndrom», «</a:t>
            </a:r>
            <a:r>
              <a:rPr lang="de-CH" baseline="0" dirty="0" err="1" smtClean="0"/>
              <a:t>Duchenne</a:t>
            </a:r>
            <a:r>
              <a:rPr lang="de-CH" baseline="0" dirty="0" smtClean="0"/>
              <a:t> Muskeldystrophie» oder «</a:t>
            </a:r>
            <a:r>
              <a:rPr lang="de-CH" baseline="0" dirty="0" err="1" smtClean="0"/>
              <a:t>Kannerscher</a:t>
            </a:r>
            <a:r>
              <a:rPr lang="de-CH" baseline="0" dirty="0" smtClean="0"/>
              <a:t> Autismus»). Diese Informationen sind kontextunabhängig und können somit in einem klinischen Kontext abschliessend beurteilt werden. Deshalb müssen sie nicht durch Angaben von Lehrpersonen oder Eltern bestätigt werden. Eine medizinische Diagnose löst alleine aber noch keine Massnahme aus.</a:t>
            </a:r>
            <a:br>
              <a:rPr lang="de-CH" baseline="0" dirty="0" smtClean="0"/>
            </a:br>
            <a:endParaRPr lang="de-CH" baseline="0" dirty="0" smtClean="0"/>
          </a:p>
          <a:p>
            <a:pPr defTabSz="954451">
              <a:defRPr/>
            </a:pPr>
            <a:r>
              <a:rPr lang="de-CH" baseline="0" dirty="0" smtClean="0"/>
              <a:t>Andere Informationen beziehen sich auf die Bereich der Aktivitäten und der Partizipation. Eine Aktivität ist beispielsweise die Lesefertigkeit. Hier macht es allenfalls Sinn, einen standardisierten </a:t>
            </a:r>
            <a:r>
              <a:rPr lang="de-CH" baseline="0" dirty="0" err="1" smtClean="0"/>
              <a:t>Lesetest</a:t>
            </a:r>
            <a:r>
              <a:rPr lang="de-CH" baseline="0" dirty="0" smtClean="0"/>
              <a:t> durchzuführen. Diese Testinformation muss aber zwingend ergänzt werden – beispielsweise durch die Einschätzung der aktuellen Lehrperson, die Einschätzung der Eltern und/oder eine Beobachtung im schulischen Alltag. Informationen zu Aktivitäten und zur Partizipation sind kontextspezifisch, sie müssen in Situationen erfasst werden, wo Lesen auch tatsächlich beobachtet und beurteilt werden kann. Um ein verlässliches Bild von den Fähigkeiten eines Kindes zu erhalten, müssen Befunde oder Beobachtungen aus verschiedenen Kontexten berücksichtigt werden (Informationstyp 2). Die Einschätzung erfolgt hier durch die Kombination von Informationen aus verschiedenen Quellen (Prozesstyp 2).</a:t>
            </a:r>
          </a:p>
          <a:p>
            <a:pPr eaLnBrk="1" hangingPunct="1">
              <a:buFont typeface="Arial"/>
              <a:buNone/>
            </a:pPr>
            <a:endParaRPr lang="de-CH" baseline="0" dirty="0" smtClean="0"/>
          </a:p>
          <a:p>
            <a:pPr eaLnBrk="1" hangingPunct="1">
              <a:buFont typeface="Arial"/>
              <a:buNone/>
            </a:pPr>
            <a:r>
              <a:rPr lang="de-CH" baseline="0" dirty="0" smtClean="0"/>
              <a:t>Welche Entwicklungs- und Bildungsziele sollen für ein bestimmtes Kind angestrebt werden? Welches soll der Hauptförderort sein? Welche Massnahmen sind zur Erreichung der erwähnten Ziele sinnvoll? Diese Fragen lassen sich nicht durch lineare Ableitungen einzelner Informationen (z.B. eines </a:t>
            </a:r>
            <a:r>
              <a:rPr lang="de-CH" baseline="0" dirty="0" err="1" smtClean="0"/>
              <a:t>IQ‘s</a:t>
            </a:r>
            <a:r>
              <a:rPr lang="de-CH" baseline="0" dirty="0" smtClean="0"/>
              <a:t>) beantworten. Die Informationen sind kontextabhängig, etwa von verfügbaren Bildungsangebot, von den Erwartungen der Beteiligten und von Überlegungen zum Entwicklungs- und Bildungspotential des einzelnen Kindes oder Jugendlichen (Informationstyp 3). Diese Informationen müssen durch Austausch und gemeinsame Vereinbarung erarbeitet werden (Prozesstyp 3). Hier sind die Vorstellungen der Erziehungsberechtigten und des betroffenen Kindes resp. Jugendlichen verbindlich einzubeziehen.</a:t>
            </a:r>
          </a:p>
        </p:txBody>
      </p:sp>
      <p:sp>
        <p:nvSpPr>
          <p:cNvPr id="9" name="Foliennummernplatzhalter 2"/>
          <p:cNvSpPr>
            <a:spLocks noGrp="1"/>
          </p:cNvSpPr>
          <p:nvPr>
            <p:ph type="sldNum" sz="quarter" idx="5"/>
          </p:nvPr>
        </p:nvSpPr>
        <p:spPr>
          <a:xfrm>
            <a:off x="3710275" y="9720989"/>
            <a:ext cx="3076976" cy="511977"/>
          </a:xfrm>
        </p:spPr>
        <p:txBody>
          <a:bodyPr/>
          <a:lstStyle/>
          <a:p>
            <a:fld id="{9A73B2F2-9062-FE47-AE5B-35A5560151C8}" type="slidenum">
              <a:rPr lang="de-DE" sz="1000" smtClean="0">
                <a:latin typeface="Arial"/>
                <a:cs typeface="Arial"/>
              </a:rPr>
              <a:pPr/>
              <a:t>9</a:t>
            </a:fld>
            <a:endParaRPr lang="de-DE" sz="1000">
              <a:latin typeface="Arial"/>
              <a:cs typeface="Arial"/>
            </a:endParaRPr>
          </a:p>
        </p:txBody>
      </p:sp>
      <p:sp>
        <p:nvSpPr>
          <p:cNvPr id="10" name="Überschriftenplatzhalter 6"/>
          <p:cNvSpPr>
            <a:spLocks noGrp="1"/>
          </p:cNvSpPr>
          <p:nvPr>
            <p:ph type="hdr" sz="quarter"/>
          </p:nvPr>
        </p:nvSpPr>
        <p:spPr>
          <a:xfrm>
            <a:off x="497770" y="1"/>
            <a:ext cx="6521217" cy="511978"/>
          </a:xfrm>
        </p:spPr>
        <p:txBody>
          <a:bodyPr/>
          <a:lstStyle/>
          <a:p>
            <a:r>
              <a:rPr lang="de-DE" sz="1000" smtClean="0">
                <a:latin typeface="Arial"/>
                <a:cs typeface="Arial"/>
              </a:rPr>
              <a:t>Das Standardisierte Abklärungsverfahren: Zielsetzungen, Aufbau und Anwendung</a:t>
            </a:r>
            <a:endParaRPr lang="de-DE" sz="1000">
              <a:latin typeface="Arial"/>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Master-Untertitelformat bearbeiten</a:t>
            </a:r>
            <a:endParaRPr lang="de-DE"/>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3444234932"/>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3537907136"/>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534004822"/>
      </p:ext>
    </p:extLst>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1916618062"/>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901887949"/>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dirty="0" smtClean="0"/>
              <a:t>Mastertitelformat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Mastertextformat bearbeiten</a:t>
            </a:r>
          </a:p>
        </p:txBody>
      </p:sp>
      <p:sp>
        <p:nvSpPr>
          <p:cNvPr id="5" name="Espace réservé de la dat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494535233"/>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Rectangle 4"/>
          <p:cNvSpPr>
            <a:spLocks noGrp="1" noChangeArrowheads="1"/>
          </p:cNvSpPr>
          <p:nvPr>
            <p:ph type="dt" sz="half" idx="10"/>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1605932121"/>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8" name="Rectangle 4"/>
          <p:cNvSpPr>
            <a:spLocks noGrp="1" noChangeArrowheads="1"/>
          </p:cNvSpPr>
          <p:nvPr>
            <p:ph type="dt" sz="half" idx="10"/>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191373923"/>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4" name="Rectangl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3705501178"/>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1082161503"/>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6" name="Rectangle 4"/>
          <p:cNvSpPr>
            <a:spLocks noGrp="1" noChangeArrowheads="1"/>
          </p:cNvSpPr>
          <p:nvPr>
            <p:ph type="dt" sz="half" idx="10"/>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3071992432"/>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6" name="Rectangle 4"/>
          <p:cNvSpPr>
            <a:spLocks noGrp="1" noChangeArrowheads="1"/>
          </p:cNvSpPr>
          <p:nvPr>
            <p:ph type="dt" sz="half" idx="10"/>
          </p:nvPr>
        </p:nvSpPr>
        <p:spPr bwMode="auto">
          <a:xfrm>
            <a:off x="152400" y="65532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atin typeface="Verdana" charset="0"/>
              </a:defRPr>
            </a:lvl1pPr>
          </a:lstStyle>
          <a:p>
            <a:endParaRPr lang="de-CH" dirty="0">
              <a:latin typeface="+mn-lt"/>
            </a:endParaRPr>
          </a:p>
        </p:txBody>
      </p:sp>
    </p:spTree>
    <p:extLst>
      <p:ext uri="{BB962C8B-B14F-4D97-AF65-F5344CB8AC3E}">
        <p14:creationId xmlns:p14="http://schemas.microsoft.com/office/powerpoint/2010/main" val="1423341822"/>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45" name="Rectangle 21"/>
          <p:cNvSpPr>
            <a:spLocks noChangeArrowheads="1"/>
          </p:cNvSpPr>
          <p:nvPr/>
        </p:nvSpPr>
        <p:spPr bwMode="auto">
          <a:xfrm>
            <a:off x="7948613" y="59991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CH" dirty="0"/>
          </a:p>
        </p:txBody>
      </p:sp>
      <p:sp>
        <p:nvSpPr>
          <p:cNvPr id="1051" name="Rectangle 27"/>
          <p:cNvSpPr>
            <a:spLocks noChangeArrowheads="1"/>
          </p:cNvSpPr>
          <p:nvPr/>
        </p:nvSpPr>
        <p:spPr bwMode="auto">
          <a:xfrm>
            <a:off x="7348538" y="1609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GB" dirty="0"/>
          </a:p>
        </p:txBody>
      </p:sp>
      <p:sp>
        <p:nvSpPr>
          <p:cNvPr id="8" name="Text Box 9"/>
          <p:cNvSpPr txBox="1">
            <a:spLocks noChangeArrowheads="1"/>
          </p:cNvSpPr>
          <p:nvPr/>
        </p:nvSpPr>
        <p:spPr bwMode="auto">
          <a:xfrm>
            <a:off x="5580113" y="6613525"/>
            <a:ext cx="3563888" cy="230832"/>
          </a:xfrm>
          <a:prstGeom prst="rect">
            <a:avLst/>
          </a:prstGeom>
          <a:noFill/>
          <a:ln w="9525">
            <a:noFill/>
            <a:miter lim="800000"/>
            <a:headEnd/>
            <a:tailEnd/>
          </a:ln>
          <a:effectLst/>
        </p:spPr>
        <p:txBody>
          <a:bodyPr wrap="square">
            <a:prstTxWarp prst="textNoShape">
              <a:avLst/>
            </a:prstTxWarp>
            <a:spAutoFit/>
          </a:bodyPr>
          <a:lstStyle/>
          <a:p>
            <a:pPr algn="r">
              <a:defRPr/>
            </a:pPr>
            <a:r>
              <a:rPr lang="de-DE" sz="900" baseline="0" dirty="0" smtClean="0">
                <a:latin typeface="Verdana" charset="0"/>
              </a:rPr>
              <a:t>   </a:t>
            </a:r>
            <a:fld id="{C43D21EC-EAE3-B04F-ACF6-6FA367155C66}" type="slidenum">
              <a:rPr lang="de-DE" sz="900" smtClean="0">
                <a:latin typeface="Verdana" charset="0"/>
              </a:rPr>
              <a:pPr algn="r">
                <a:defRPr/>
              </a:pPr>
              <a:t>‹Nr.›</a:t>
            </a:fld>
            <a:endParaRPr lang="de-DE" sz="900" dirty="0"/>
          </a:p>
        </p:txBody>
      </p:sp>
      <p:sp>
        <p:nvSpPr>
          <p:cNvPr id="9" name="Text Box 9"/>
          <p:cNvSpPr txBox="1">
            <a:spLocks noChangeArrowheads="1"/>
          </p:cNvSpPr>
          <p:nvPr/>
        </p:nvSpPr>
        <p:spPr bwMode="auto">
          <a:xfrm>
            <a:off x="0" y="6611779"/>
            <a:ext cx="7391400" cy="230832"/>
          </a:xfrm>
          <a:prstGeom prst="rect">
            <a:avLst/>
          </a:prstGeom>
          <a:noFill/>
          <a:ln w="9525">
            <a:noFill/>
            <a:miter lim="800000"/>
            <a:headEnd/>
            <a:tailEnd/>
          </a:ln>
          <a:effectLst/>
        </p:spPr>
        <p:txBody>
          <a:bodyPr wrap="square">
            <a:prstTxWarp prst="textNoShape">
              <a:avLst/>
            </a:prstTxWarp>
            <a:spAutoFit/>
          </a:bodyPr>
          <a:lstStyle/>
          <a:p>
            <a:pPr algn="l">
              <a:defRPr/>
            </a:pPr>
            <a:r>
              <a:rPr lang="de-DE" sz="900" dirty="0" smtClean="0">
                <a:latin typeface="Verdana" charset="0"/>
              </a:rPr>
              <a:t>Das Standardisierte</a:t>
            </a:r>
            <a:r>
              <a:rPr lang="de-DE" sz="900" baseline="0" dirty="0" smtClean="0">
                <a:latin typeface="Verdana" charset="0"/>
              </a:rPr>
              <a:t> Abklärungsverfahren: Zielsetzungen, Aufbau und Anwendung | Mai 2011</a:t>
            </a:r>
            <a:endParaRPr lang="de-DE" sz="900" dirty="0"/>
          </a:p>
        </p:txBody>
      </p:sp>
      <p:pic>
        <p:nvPicPr>
          <p:cNvPr id="10" name="Picture 6" descr="EDK_schriftzu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9488"/>
            <a:ext cx="2505075" cy="22594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slow">
    <p:fade/>
  </p:transitio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body" sz="half" idx="1"/>
          </p:nvPr>
        </p:nvSpPr>
        <p:spPr>
          <a:xfrm>
            <a:off x="762000" y="609600"/>
            <a:ext cx="7643192" cy="5915744"/>
          </a:xfrm>
          <a:noFill/>
          <a:ln/>
        </p:spPr>
        <p:txBody>
          <a:bodyPr/>
          <a:lstStyle/>
          <a:p>
            <a:pPr marL="0" indent="0">
              <a:lnSpc>
                <a:spcPct val="90000"/>
              </a:lnSpc>
              <a:spcBef>
                <a:spcPct val="0"/>
              </a:spcBef>
              <a:spcAft>
                <a:spcPct val="40000"/>
              </a:spcAft>
              <a:buFontTx/>
              <a:buNone/>
            </a:pPr>
            <a:endParaRPr lang="de-DE" sz="1800" b="1" dirty="0">
              <a:latin typeface="Verdana" charset="0"/>
            </a:endParaRPr>
          </a:p>
          <a:p>
            <a:pPr marL="0" indent="0">
              <a:lnSpc>
                <a:spcPct val="90000"/>
              </a:lnSpc>
              <a:spcBef>
                <a:spcPct val="0"/>
              </a:spcBef>
              <a:spcAft>
                <a:spcPct val="40000"/>
              </a:spcAft>
              <a:buFontTx/>
              <a:buNone/>
            </a:pPr>
            <a:endParaRPr lang="de-DE" sz="2000" b="1" dirty="0" smtClean="0">
              <a:solidFill>
                <a:srgbClr val="800000"/>
              </a:solidFill>
              <a:latin typeface="Verdana" charset="0"/>
            </a:endParaRPr>
          </a:p>
          <a:p>
            <a:pPr marL="0" indent="0">
              <a:lnSpc>
                <a:spcPct val="90000"/>
              </a:lnSpc>
              <a:spcBef>
                <a:spcPct val="0"/>
              </a:spcBef>
              <a:spcAft>
                <a:spcPct val="40000"/>
              </a:spcAft>
              <a:buFontTx/>
              <a:buNone/>
            </a:pPr>
            <a:endParaRPr lang="de-DE" sz="2000" b="1" dirty="0" smtClean="0">
              <a:solidFill>
                <a:srgbClr val="800000"/>
              </a:solidFill>
              <a:latin typeface="Verdana" charset="0"/>
            </a:endParaRPr>
          </a:p>
          <a:p>
            <a:pPr marL="0" indent="0">
              <a:lnSpc>
                <a:spcPct val="120000"/>
              </a:lnSpc>
              <a:spcBef>
                <a:spcPct val="0"/>
              </a:spcBef>
              <a:spcAft>
                <a:spcPct val="40000"/>
              </a:spcAft>
              <a:buFontTx/>
              <a:buNone/>
            </a:pPr>
            <a:r>
              <a:rPr lang="fr-CH" sz="2400" b="1" dirty="0" smtClean="0">
                <a:solidFill>
                  <a:srgbClr val="800000"/>
                </a:solidFill>
                <a:latin typeface="Verdana" charset="0"/>
              </a:rPr>
              <a:t>La procédure d’évaluation standardisée (PES) : Objectifs</a:t>
            </a:r>
            <a:r>
              <a:rPr lang="de-DE" sz="2400" b="1" dirty="0" smtClean="0">
                <a:solidFill>
                  <a:srgbClr val="800000"/>
                </a:solidFill>
                <a:latin typeface="Verdana" charset="0"/>
              </a:rPr>
              <a:t>, </a:t>
            </a:r>
            <a:r>
              <a:rPr lang="de-DE" sz="2400" b="1" dirty="0" err="1" smtClean="0">
                <a:solidFill>
                  <a:srgbClr val="800000"/>
                </a:solidFill>
                <a:latin typeface="Verdana" charset="0"/>
              </a:rPr>
              <a:t>structure</a:t>
            </a:r>
            <a:r>
              <a:rPr lang="de-DE" sz="2400" b="1" dirty="0" smtClean="0">
                <a:solidFill>
                  <a:srgbClr val="800000"/>
                </a:solidFill>
                <a:latin typeface="Verdana" charset="0"/>
              </a:rPr>
              <a:t> et </a:t>
            </a:r>
            <a:r>
              <a:rPr lang="de-DE" sz="2400" b="1" dirty="0" err="1" smtClean="0">
                <a:solidFill>
                  <a:srgbClr val="800000"/>
                </a:solidFill>
                <a:latin typeface="Verdana" charset="0"/>
              </a:rPr>
              <a:t>application</a:t>
            </a:r>
            <a:endParaRPr lang="de-DE" sz="2400" b="1" dirty="0" smtClean="0">
              <a:solidFill>
                <a:srgbClr val="800000"/>
              </a:solidFill>
              <a:latin typeface="Verdana" charset="0"/>
            </a:endParaRPr>
          </a:p>
          <a:p>
            <a:pPr marL="0" indent="0">
              <a:lnSpc>
                <a:spcPct val="90000"/>
              </a:lnSpc>
              <a:spcBef>
                <a:spcPct val="0"/>
              </a:spcBef>
              <a:spcAft>
                <a:spcPct val="40000"/>
              </a:spcAft>
              <a:buFontTx/>
              <a:buNone/>
            </a:pPr>
            <a:endParaRPr lang="fr-CH" sz="2000" b="1" dirty="0" smtClean="0">
              <a:solidFill>
                <a:srgbClr val="800000"/>
              </a:solidFill>
              <a:latin typeface="Verdana" charset="0"/>
            </a:endParaRPr>
          </a:p>
          <a:p>
            <a:pPr marL="0" indent="0">
              <a:lnSpc>
                <a:spcPct val="90000"/>
              </a:lnSpc>
              <a:spcBef>
                <a:spcPct val="0"/>
              </a:spcBef>
              <a:spcAft>
                <a:spcPct val="40000"/>
              </a:spcAft>
              <a:buFontTx/>
              <a:buNone/>
            </a:pPr>
            <a:endParaRPr lang="fr-CH" sz="2000" b="1" dirty="0" smtClean="0">
              <a:solidFill>
                <a:srgbClr val="800000"/>
              </a:solidFill>
              <a:latin typeface="Verdana" charset="0"/>
            </a:endParaRPr>
          </a:p>
          <a:p>
            <a:pPr marL="0" indent="0">
              <a:lnSpc>
                <a:spcPct val="90000"/>
              </a:lnSpc>
              <a:spcBef>
                <a:spcPct val="0"/>
              </a:spcBef>
              <a:spcAft>
                <a:spcPct val="40000"/>
              </a:spcAft>
              <a:buFontTx/>
              <a:buNone/>
            </a:pPr>
            <a:endParaRPr lang="fr-CH" sz="1800" dirty="0" smtClean="0">
              <a:latin typeface="Verdana" charset="0"/>
            </a:endParaRPr>
          </a:p>
          <a:p>
            <a:pPr marL="0" indent="0">
              <a:lnSpc>
                <a:spcPct val="90000"/>
              </a:lnSpc>
              <a:spcBef>
                <a:spcPct val="0"/>
              </a:spcBef>
              <a:spcAft>
                <a:spcPct val="40000"/>
              </a:spcAft>
              <a:buFontTx/>
              <a:buNone/>
            </a:pPr>
            <a:r>
              <a:rPr lang="fr-CH" sz="1800" dirty="0" smtClean="0">
                <a:latin typeface="Verdana" charset="0"/>
              </a:rPr>
              <a:t>Judith </a:t>
            </a:r>
            <a:r>
              <a:rPr lang="fr-CH" sz="1800" dirty="0" err="1" smtClean="0">
                <a:latin typeface="Verdana" charset="0"/>
              </a:rPr>
              <a:t>Hollenweger</a:t>
            </a:r>
            <a:r>
              <a:rPr lang="fr-CH" sz="1800" dirty="0" smtClean="0">
                <a:latin typeface="Verdana" charset="0"/>
              </a:rPr>
              <a:t>, PHZH</a:t>
            </a:r>
          </a:p>
          <a:p>
            <a:pPr marL="0" indent="0">
              <a:lnSpc>
                <a:spcPct val="90000"/>
              </a:lnSpc>
              <a:spcBef>
                <a:spcPct val="0"/>
              </a:spcBef>
              <a:spcAft>
                <a:spcPct val="40000"/>
              </a:spcAft>
              <a:buFontTx/>
              <a:buNone/>
            </a:pPr>
            <a:r>
              <a:rPr lang="fr-CH" sz="1800" dirty="0" smtClean="0">
                <a:latin typeface="Verdana" charset="0"/>
              </a:rPr>
              <a:t>Peter </a:t>
            </a:r>
            <a:r>
              <a:rPr lang="fr-CH" sz="1800" dirty="0" err="1" smtClean="0">
                <a:latin typeface="Verdana" charset="0"/>
              </a:rPr>
              <a:t>Lienhard</a:t>
            </a:r>
            <a:r>
              <a:rPr lang="fr-CH" sz="1800" dirty="0" smtClean="0">
                <a:latin typeface="Verdana" charset="0"/>
              </a:rPr>
              <a:t>, </a:t>
            </a:r>
            <a:r>
              <a:rPr lang="fr-CH" sz="1800" dirty="0" err="1" smtClean="0">
                <a:latin typeface="Verdana" charset="0"/>
              </a:rPr>
              <a:t>HfH</a:t>
            </a:r>
            <a:endParaRPr lang="fr-CH" sz="1800" dirty="0" smtClean="0">
              <a:latin typeface="Verdana" charset="0"/>
            </a:endParaRPr>
          </a:p>
          <a:p>
            <a:pPr marL="0" indent="0">
              <a:lnSpc>
                <a:spcPct val="90000"/>
              </a:lnSpc>
              <a:spcBef>
                <a:spcPct val="0"/>
              </a:spcBef>
              <a:spcAft>
                <a:spcPct val="40000"/>
              </a:spcAft>
              <a:buFontTx/>
              <a:buNone/>
            </a:pPr>
            <a:endParaRPr lang="fr-CH" sz="1400" dirty="0" smtClean="0">
              <a:latin typeface="Verdana" charset="0"/>
            </a:endParaRPr>
          </a:p>
          <a:p>
            <a:pPr marL="0" indent="0">
              <a:lnSpc>
                <a:spcPct val="90000"/>
              </a:lnSpc>
              <a:spcBef>
                <a:spcPct val="0"/>
              </a:spcBef>
              <a:spcAft>
                <a:spcPct val="40000"/>
              </a:spcAft>
              <a:buNone/>
            </a:pPr>
            <a:r>
              <a:rPr lang="fr-CH" sz="1600" dirty="0" smtClean="0">
                <a:latin typeface="Verdana" charset="0"/>
              </a:rPr>
              <a:t>Avec le soutien de Patrick </a:t>
            </a:r>
            <a:r>
              <a:rPr lang="fr-CH" sz="1600" dirty="0" err="1" smtClean="0">
                <a:latin typeface="Verdana" charset="0"/>
              </a:rPr>
              <a:t>Bonvin</a:t>
            </a:r>
            <a:r>
              <a:rPr lang="fr-CH" sz="1600" dirty="0" smtClean="0">
                <a:latin typeface="Verdana" charset="0"/>
              </a:rPr>
              <a:t>, HEP-VD et Reto Luder, PHZH</a:t>
            </a:r>
          </a:p>
          <a:p>
            <a:pPr marL="0" indent="0">
              <a:lnSpc>
                <a:spcPct val="90000"/>
              </a:lnSpc>
              <a:spcBef>
                <a:spcPct val="0"/>
              </a:spcBef>
              <a:spcAft>
                <a:spcPct val="40000"/>
              </a:spcAft>
              <a:buNone/>
            </a:pPr>
            <a:endParaRPr lang="fr-CH" sz="1600" dirty="0" smtClean="0">
              <a:latin typeface="Verdana" charset="0"/>
            </a:endParaRPr>
          </a:p>
          <a:p>
            <a:pPr marL="0" indent="0">
              <a:lnSpc>
                <a:spcPct val="90000"/>
              </a:lnSpc>
              <a:spcBef>
                <a:spcPct val="0"/>
              </a:spcBef>
              <a:spcAft>
                <a:spcPct val="40000"/>
              </a:spcAft>
              <a:buNone/>
            </a:pPr>
            <a:r>
              <a:rPr lang="fr-CH" sz="1600" dirty="0" smtClean="0">
                <a:latin typeface="Verdana" charset="0"/>
              </a:rPr>
              <a:t>Mai 2011</a:t>
            </a:r>
          </a:p>
        </p:txBody>
      </p:sp>
      <p:sp>
        <p:nvSpPr>
          <p:cNvPr id="2" name="Rechteck 1"/>
          <p:cNvSpPr/>
          <p:nvPr/>
        </p:nvSpPr>
        <p:spPr bwMode="auto">
          <a:xfrm>
            <a:off x="0" y="6309320"/>
            <a:ext cx="9144000" cy="5486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charset="0"/>
              <a:ea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ChangeArrowheads="1"/>
          </p:cNvSpPr>
          <p:nvPr/>
        </p:nvSpPr>
        <p:spPr bwMode="auto">
          <a:xfrm>
            <a:off x="3043238" y="5927725"/>
            <a:ext cx="294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9411" name="Text Box 3"/>
          <p:cNvSpPr txBox="1">
            <a:spLocks noChangeArrowheads="1"/>
          </p:cNvSpPr>
          <p:nvPr/>
        </p:nvSpPr>
        <p:spPr bwMode="auto">
          <a:xfrm>
            <a:off x="533400" y="762000"/>
            <a:ext cx="8180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000" b="1" dirty="0" smtClean="0">
                <a:latin typeface="Verdana" charset="0"/>
              </a:rPr>
              <a:t>Modèle de la CIF étendu à la procédure d’évaluation</a:t>
            </a:r>
            <a:endParaRPr lang="fr-FR" dirty="0"/>
          </a:p>
        </p:txBody>
      </p:sp>
      <p:pic>
        <p:nvPicPr>
          <p:cNvPr id="1027" name="Picture 3"/>
          <p:cNvPicPr>
            <a:picLocks noChangeAspect="1" noChangeArrowheads="1"/>
          </p:cNvPicPr>
          <p:nvPr/>
        </p:nvPicPr>
        <p:blipFill>
          <a:blip r:embed="rId3"/>
          <a:srcRect l="14175" t="18457" r="13770" b="33836"/>
          <a:stretch>
            <a:fillRect/>
          </a:stretch>
        </p:blipFill>
        <p:spPr bwMode="auto">
          <a:xfrm>
            <a:off x="147480" y="1442272"/>
            <a:ext cx="8784976" cy="465313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95" name="Rectangle 39"/>
          <p:cNvSpPr>
            <a:spLocks noChangeArrowheads="1"/>
          </p:cNvSpPr>
          <p:nvPr/>
        </p:nvSpPr>
        <p:spPr bwMode="auto">
          <a:xfrm>
            <a:off x="0" y="6119664"/>
            <a:ext cx="7772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71458" name="Text Box 2"/>
          <p:cNvSpPr txBox="1">
            <a:spLocks noChangeArrowheads="1"/>
          </p:cNvSpPr>
          <p:nvPr/>
        </p:nvSpPr>
        <p:spPr bwMode="auto">
          <a:xfrm>
            <a:off x="381000" y="51184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Arial"/>
                <a:cs typeface="ＭＳ Ｐゴシック" charset="0"/>
              </a:rPr>
              <a:t>… et mise en œuvre dans la procédure d‘évaluation</a:t>
            </a:r>
            <a:endParaRPr lang="fr-FR" altLang="ja-JP" sz="2000" b="1" dirty="0">
              <a:latin typeface="Verdana" charset="0"/>
              <a:cs typeface="ＭＳ Ｐゴシック" charset="0"/>
            </a:endParaRPr>
          </a:p>
        </p:txBody>
      </p:sp>
      <p:pic>
        <p:nvPicPr>
          <p:cNvPr id="21" name="Picture 2" descr="bubbles_f"/>
          <p:cNvPicPr>
            <a:picLocks noChangeAspect="1" noChangeArrowheads="1"/>
          </p:cNvPicPr>
          <p:nvPr/>
        </p:nvPicPr>
        <p:blipFill>
          <a:blip r:embed="rId3"/>
          <a:srcRect/>
          <a:stretch>
            <a:fillRect/>
          </a:stretch>
        </p:blipFill>
        <p:spPr bwMode="auto">
          <a:xfrm>
            <a:off x="251520" y="1196752"/>
            <a:ext cx="8675873" cy="5112568"/>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srcRect l="14175" t="18457" r="13770" b="33836"/>
          <a:stretch>
            <a:fillRect/>
          </a:stretch>
        </p:blipFill>
        <p:spPr bwMode="auto">
          <a:xfrm>
            <a:off x="179512" y="1556792"/>
            <a:ext cx="8964488" cy="4748218"/>
          </a:xfrm>
          <a:prstGeom prst="rect">
            <a:avLst/>
          </a:prstGeom>
          <a:noFill/>
          <a:ln w="9525">
            <a:noFill/>
            <a:miter lim="800000"/>
            <a:headEnd/>
            <a:tailEnd/>
          </a:ln>
        </p:spPr>
      </p:pic>
      <p:sp>
        <p:nvSpPr>
          <p:cNvPr id="1169410" name="Rectangle 2"/>
          <p:cNvSpPr>
            <a:spLocks noChangeArrowheads="1"/>
          </p:cNvSpPr>
          <p:nvPr/>
        </p:nvSpPr>
        <p:spPr bwMode="auto">
          <a:xfrm>
            <a:off x="1835696" y="5229200"/>
            <a:ext cx="294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9411" name="Text Box 3"/>
          <p:cNvSpPr txBox="1">
            <a:spLocks noChangeArrowheads="1"/>
          </p:cNvSpPr>
          <p:nvPr/>
        </p:nvSpPr>
        <p:spPr bwMode="auto">
          <a:xfrm>
            <a:off x="533400" y="762000"/>
            <a:ext cx="8180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000" b="1" dirty="0" smtClean="0">
                <a:latin typeface="Verdana" charset="0"/>
              </a:rPr>
              <a:t>Evaluation de base et évaluations des besoins</a:t>
            </a:r>
            <a:endParaRPr lang="fr-FR" dirty="0"/>
          </a:p>
        </p:txBody>
      </p:sp>
      <p:sp>
        <p:nvSpPr>
          <p:cNvPr id="12" name="Freihandform 11"/>
          <p:cNvSpPr/>
          <p:nvPr/>
        </p:nvSpPr>
        <p:spPr bwMode="auto">
          <a:xfrm>
            <a:off x="467544" y="1656184"/>
            <a:ext cx="5774156" cy="3429000"/>
          </a:xfrm>
          <a:custGeom>
            <a:avLst/>
            <a:gdLst>
              <a:gd name="connsiteX0" fmla="*/ 635000 w 5774156"/>
              <a:gd name="connsiteY0" fmla="*/ 3340100 h 3429000"/>
              <a:gd name="connsiteX1" fmla="*/ 1066800 w 5774156"/>
              <a:gd name="connsiteY1" fmla="*/ 3352800 h 3429000"/>
              <a:gd name="connsiteX2" fmla="*/ 1181100 w 5774156"/>
              <a:gd name="connsiteY2" fmla="*/ 3403600 h 3429000"/>
              <a:gd name="connsiteX3" fmla="*/ 1282700 w 5774156"/>
              <a:gd name="connsiteY3" fmla="*/ 3416300 h 3429000"/>
              <a:gd name="connsiteX4" fmla="*/ 1333500 w 5774156"/>
              <a:gd name="connsiteY4" fmla="*/ 3429000 h 3429000"/>
              <a:gd name="connsiteX5" fmla="*/ 1447800 w 5774156"/>
              <a:gd name="connsiteY5" fmla="*/ 3416300 h 3429000"/>
              <a:gd name="connsiteX6" fmla="*/ 1485900 w 5774156"/>
              <a:gd name="connsiteY6" fmla="*/ 3403600 h 3429000"/>
              <a:gd name="connsiteX7" fmla="*/ 1625600 w 5774156"/>
              <a:gd name="connsiteY7" fmla="*/ 3390900 h 3429000"/>
              <a:gd name="connsiteX8" fmla="*/ 1701800 w 5774156"/>
              <a:gd name="connsiteY8" fmla="*/ 3378200 h 3429000"/>
              <a:gd name="connsiteX9" fmla="*/ 2235200 w 5774156"/>
              <a:gd name="connsiteY9" fmla="*/ 3378200 h 3429000"/>
              <a:gd name="connsiteX10" fmla="*/ 2794000 w 5774156"/>
              <a:gd name="connsiteY10" fmla="*/ 3390900 h 3429000"/>
              <a:gd name="connsiteX11" fmla="*/ 3390900 w 5774156"/>
              <a:gd name="connsiteY11" fmla="*/ 3416300 h 3429000"/>
              <a:gd name="connsiteX12" fmla="*/ 3975100 w 5774156"/>
              <a:gd name="connsiteY12" fmla="*/ 3390900 h 3429000"/>
              <a:gd name="connsiteX13" fmla="*/ 4762500 w 5774156"/>
              <a:gd name="connsiteY13" fmla="*/ 3365500 h 3429000"/>
              <a:gd name="connsiteX14" fmla="*/ 4800600 w 5774156"/>
              <a:gd name="connsiteY14" fmla="*/ 3352800 h 3429000"/>
              <a:gd name="connsiteX15" fmla="*/ 4876800 w 5774156"/>
              <a:gd name="connsiteY15" fmla="*/ 3340100 h 3429000"/>
              <a:gd name="connsiteX16" fmla="*/ 4914900 w 5774156"/>
              <a:gd name="connsiteY16" fmla="*/ 3314700 h 3429000"/>
              <a:gd name="connsiteX17" fmla="*/ 5054600 w 5774156"/>
              <a:gd name="connsiteY17" fmla="*/ 3289300 h 3429000"/>
              <a:gd name="connsiteX18" fmla="*/ 5207000 w 5774156"/>
              <a:gd name="connsiteY18" fmla="*/ 3251200 h 3429000"/>
              <a:gd name="connsiteX19" fmla="*/ 5257800 w 5774156"/>
              <a:gd name="connsiteY19" fmla="*/ 3238500 h 3429000"/>
              <a:gd name="connsiteX20" fmla="*/ 5308600 w 5774156"/>
              <a:gd name="connsiteY20" fmla="*/ 3225800 h 3429000"/>
              <a:gd name="connsiteX21" fmla="*/ 5346700 w 5774156"/>
              <a:gd name="connsiteY21" fmla="*/ 3213100 h 3429000"/>
              <a:gd name="connsiteX22" fmla="*/ 5359400 w 5774156"/>
              <a:gd name="connsiteY22" fmla="*/ 3175000 h 3429000"/>
              <a:gd name="connsiteX23" fmla="*/ 5384800 w 5774156"/>
              <a:gd name="connsiteY23" fmla="*/ 3086100 h 3429000"/>
              <a:gd name="connsiteX24" fmla="*/ 5410200 w 5774156"/>
              <a:gd name="connsiteY24" fmla="*/ 3048000 h 3429000"/>
              <a:gd name="connsiteX25" fmla="*/ 5435600 w 5774156"/>
              <a:gd name="connsiteY25" fmla="*/ 2959100 h 3429000"/>
              <a:gd name="connsiteX26" fmla="*/ 5600700 w 5774156"/>
              <a:gd name="connsiteY26" fmla="*/ 2768600 h 3429000"/>
              <a:gd name="connsiteX27" fmla="*/ 5651500 w 5774156"/>
              <a:gd name="connsiteY27" fmla="*/ 2743200 h 3429000"/>
              <a:gd name="connsiteX28" fmla="*/ 5753100 w 5774156"/>
              <a:gd name="connsiteY28" fmla="*/ 2628900 h 3429000"/>
              <a:gd name="connsiteX29" fmla="*/ 5753100 w 5774156"/>
              <a:gd name="connsiteY29" fmla="*/ 2501900 h 3429000"/>
              <a:gd name="connsiteX30" fmla="*/ 5715000 w 5774156"/>
              <a:gd name="connsiteY30" fmla="*/ 2286000 h 3429000"/>
              <a:gd name="connsiteX31" fmla="*/ 5727700 w 5774156"/>
              <a:gd name="connsiteY31" fmla="*/ 2146300 h 3429000"/>
              <a:gd name="connsiteX32" fmla="*/ 5740400 w 5774156"/>
              <a:gd name="connsiteY32" fmla="*/ 2082800 h 3429000"/>
              <a:gd name="connsiteX33" fmla="*/ 5727700 w 5774156"/>
              <a:gd name="connsiteY33" fmla="*/ 1562100 h 3429000"/>
              <a:gd name="connsiteX34" fmla="*/ 5715000 w 5774156"/>
              <a:gd name="connsiteY34" fmla="*/ 1333500 h 3429000"/>
              <a:gd name="connsiteX35" fmla="*/ 5689600 w 5774156"/>
              <a:gd name="connsiteY35" fmla="*/ 1295400 h 3429000"/>
              <a:gd name="connsiteX36" fmla="*/ 5600700 w 5774156"/>
              <a:gd name="connsiteY36" fmla="*/ 1181100 h 3429000"/>
              <a:gd name="connsiteX37" fmla="*/ 5562600 w 5774156"/>
              <a:gd name="connsiteY37" fmla="*/ 1104900 h 3429000"/>
              <a:gd name="connsiteX38" fmla="*/ 5435600 w 5774156"/>
              <a:gd name="connsiteY38" fmla="*/ 927100 h 3429000"/>
              <a:gd name="connsiteX39" fmla="*/ 5372100 w 5774156"/>
              <a:gd name="connsiteY39" fmla="*/ 850900 h 3429000"/>
              <a:gd name="connsiteX40" fmla="*/ 5346700 w 5774156"/>
              <a:gd name="connsiteY40" fmla="*/ 762000 h 3429000"/>
              <a:gd name="connsiteX41" fmla="*/ 5308600 w 5774156"/>
              <a:gd name="connsiteY41" fmla="*/ 698500 h 3429000"/>
              <a:gd name="connsiteX42" fmla="*/ 5295900 w 5774156"/>
              <a:gd name="connsiteY42" fmla="*/ 660400 h 3429000"/>
              <a:gd name="connsiteX43" fmla="*/ 5181600 w 5774156"/>
              <a:gd name="connsiteY43" fmla="*/ 558800 h 3429000"/>
              <a:gd name="connsiteX44" fmla="*/ 5003800 w 5774156"/>
              <a:gd name="connsiteY44" fmla="*/ 444500 h 3429000"/>
              <a:gd name="connsiteX45" fmla="*/ 4965700 w 5774156"/>
              <a:gd name="connsiteY45" fmla="*/ 419100 h 3429000"/>
              <a:gd name="connsiteX46" fmla="*/ 4800600 w 5774156"/>
              <a:gd name="connsiteY46" fmla="*/ 381000 h 3429000"/>
              <a:gd name="connsiteX47" fmla="*/ 4711700 w 5774156"/>
              <a:gd name="connsiteY47" fmla="*/ 342900 h 3429000"/>
              <a:gd name="connsiteX48" fmla="*/ 4648200 w 5774156"/>
              <a:gd name="connsiteY48" fmla="*/ 292100 h 3429000"/>
              <a:gd name="connsiteX49" fmla="*/ 4470400 w 5774156"/>
              <a:gd name="connsiteY49" fmla="*/ 215900 h 3429000"/>
              <a:gd name="connsiteX50" fmla="*/ 4356100 w 5774156"/>
              <a:gd name="connsiteY50" fmla="*/ 177800 h 3429000"/>
              <a:gd name="connsiteX51" fmla="*/ 4203700 w 5774156"/>
              <a:gd name="connsiteY51" fmla="*/ 165100 h 3429000"/>
              <a:gd name="connsiteX52" fmla="*/ 3886200 w 5774156"/>
              <a:gd name="connsiteY52" fmla="*/ 88900 h 3429000"/>
              <a:gd name="connsiteX53" fmla="*/ 3771900 w 5774156"/>
              <a:gd name="connsiteY53" fmla="*/ 50800 h 3429000"/>
              <a:gd name="connsiteX54" fmla="*/ 3162300 w 5774156"/>
              <a:gd name="connsiteY54" fmla="*/ 0 h 3429000"/>
              <a:gd name="connsiteX55" fmla="*/ 2197100 w 5774156"/>
              <a:gd name="connsiteY55" fmla="*/ 12700 h 3429000"/>
              <a:gd name="connsiteX56" fmla="*/ 2019300 w 5774156"/>
              <a:gd name="connsiteY56" fmla="*/ 25400 h 3429000"/>
              <a:gd name="connsiteX57" fmla="*/ 1778000 w 5774156"/>
              <a:gd name="connsiteY57" fmla="*/ 38100 h 3429000"/>
              <a:gd name="connsiteX58" fmla="*/ 1371600 w 5774156"/>
              <a:gd name="connsiteY58" fmla="*/ 50800 h 3429000"/>
              <a:gd name="connsiteX59" fmla="*/ 1219200 w 5774156"/>
              <a:gd name="connsiteY59" fmla="*/ 76200 h 3429000"/>
              <a:gd name="connsiteX60" fmla="*/ 1104900 w 5774156"/>
              <a:gd name="connsiteY60" fmla="*/ 152400 h 3429000"/>
              <a:gd name="connsiteX61" fmla="*/ 1041400 w 5774156"/>
              <a:gd name="connsiteY61" fmla="*/ 177800 h 3429000"/>
              <a:gd name="connsiteX62" fmla="*/ 990600 w 5774156"/>
              <a:gd name="connsiteY62" fmla="*/ 215900 h 3429000"/>
              <a:gd name="connsiteX63" fmla="*/ 914400 w 5774156"/>
              <a:gd name="connsiteY63" fmla="*/ 266700 h 3429000"/>
              <a:gd name="connsiteX64" fmla="*/ 876300 w 5774156"/>
              <a:gd name="connsiteY64" fmla="*/ 292100 h 3429000"/>
              <a:gd name="connsiteX65" fmla="*/ 698500 w 5774156"/>
              <a:gd name="connsiteY65" fmla="*/ 368300 h 3429000"/>
              <a:gd name="connsiteX66" fmla="*/ 635000 w 5774156"/>
              <a:gd name="connsiteY66" fmla="*/ 393700 h 3429000"/>
              <a:gd name="connsiteX67" fmla="*/ 546100 w 5774156"/>
              <a:gd name="connsiteY67" fmla="*/ 431800 h 3429000"/>
              <a:gd name="connsiteX68" fmla="*/ 508000 w 5774156"/>
              <a:gd name="connsiteY68" fmla="*/ 469900 h 3429000"/>
              <a:gd name="connsiteX69" fmla="*/ 469900 w 5774156"/>
              <a:gd name="connsiteY69" fmla="*/ 571500 h 3429000"/>
              <a:gd name="connsiteX70" fmla="*/ 444500 w 5774156"/>
              <a:gd name="connsiteY70" fmla="*/ 609600 h 3429000"/>
              <a:gd name="connsiteX71" fmla="*/ 381000 w 5774156"/>
              <a:gd name="connsiteY71" fmla="*/ 711200 h 3429000"/>
              <a:gd name="connsiteX72" fmla="*/ 330200 w 5774156"/>
              <a:gd name="connsiteY72" fmla="*/ 787400 h 3429000"/>
              <a:gd name="connsiteX73" fmla="*/ 292100 w 5774156"/>
              <a:gd name="connsiteY73" fmla="*/ 825500 h 3429000"/>
              <a:gd name="connsiteX74" fmla="*/ 254000 w 5774156"/>
              <a:gd name="connsiteY74" fmla="*/ 927100 h 3429000"/>
              <a:gd name="connsiteX75" fmla="*/ 203200 w 5774156"/>
              <a:gd name="connsiteY75" fmla="*/ 1028700 h 3429000"/>
              <a:gd name="connsiteX76" fmla="*/ 177800 w 5774156"/>
              <a:gd name="connsiteY76" fmla="*/ 1066800 h 3429000"/>
              <a:gd name="connsiteX77" fmla="*/ 152400 w 5774156"/>
              <a:gd name="connsiteY77" fmla="*/ 1130300 h 3429000"/>
              <a:gd name="connsiteX78" fmla="*/ 127000 w 5774156"/>
              <a:gd name="connsiteY78" fmla="*/ 1206500 h 3429000"/>
              <a:gd name="connsiteX79" fmla="*/ 88900 w 5774156"/>
              <a:gd name="connsiteY79" fmla="*/ 1346200 h 3429000"/>
              <a:gd name="connsiteX80" fmla="*/ 76200 w 5774156"/>
              <a:gd name="connsiteY80" fmla="*/ 1397000 h 3429000"/>
              <a:gd name="connsiteX81" fmla="*/ 63500 w 5774156"/>
              <a:gd name="connsiteY81" fmla="*/ 1435100 h 3429000"/>
              <a:gd name="connsiteX82" fmla="*/ 50800 w 5774156"/>
              <a:gd name="connsiteY82" fmla="*/ 1485900 h 3429000"/>
              <a:gd name="connsiteX83" fmla="*/ 25400 w 5774156"/>
              <a:gd name="connsiteY83" fmla="*/ 1524000 h 3429000"/>
              <a:gd name="connsiteX84" fmla="*/ 0 w 5774156"/>
              <a:gd name="connsiteY84" fmla="*/ 1612900 h 3429000"/>
              <a:gd name="connsiteX85" fmla="*/ 25400 w 5774156"/>
              <a:gd name="connsiteY85" fmla="*/ 1701800 h 3429000"/>
              <a:gd name="connsiteX86" fmla="*/ 38100 w 5774156"/>
              <a:gd name="connsiteY86" fmla="*/ 1739900 h 3429000"/>
              <a:gd name="connsiteX87" fmla="*/ 50800 w 5774156"/>
              <a:gd name="connsiteY87" fmla="*/ 2247900 h 3429000"/>
              <a:gd name="connsiteX88" fmla="*/ 88900 w 5774156"/>
              <a:gd name="connsiteY88" fmla="*/ 2616200 h 3429000"/>
              <a:gd name="connsiteX89" fmla="*/ 101600 w 5774156"/>
              <a:gd name="connsiteY89" fmla="*/ 2679700 h 3429000"/>
              <a:gd name="connsiteX90" fmla="*/ 114300 w 5774156"/>
              <a:gd name="connsiteY90" fmla="*/ 2755900 h 3429000"/>
              <a:gd name="connsiteX91" fmla="*/ 127000 w 5774156"/>
              <a:gd name="connsiteY91" fmla="*/ 2933700 h 3429000"/>
              <a:gd name="connsiteX92" fmla="*/ 177800 w 5774156"/>
              <a:gd name="connsiteY92" fmla="*/ 3009900 h 3429000"/>
              <a:gd name="connsiteX93" fmla="*/ 215900 w 5774156"/>
              <a:gd name="connsiteY93" fmla="*/ 3060700 h 3429000"/>
              <a:gd name="connsiteX94" fmla="*/ 330200 w 5774156"/>
              <a:gd name="connsiteY94" fmla="*/ 3149600 h 3429000"/>
              <a:gd name="connsiteX95" fmla="*/ 393700 w 5774156"/>
              <a:gd name="connsiteY95" fmla="*/ 3162300 h 3429000"/>
              <a:gd name="connsiteX96" fmla="*/ 431800 w 5774156"/>
              <a:gd name="connsiteY96" fmla="*/ 3187700 h 3429000"/>
              <a:gd name="connsiteX97" fmla="*/ 482600 w 5774156"/>
              <a:gd name="connsiteY97" fmla="*/ 3213100 h 3429000"/>
              <a:gd name="connsiteX98" fmla="*/ 520700 w 5774156"/>
              <a:gd name="connsiteY98" fmla="*/ 3289300 h 3429000"/>
              <a:gd name="connsiteX99" fmla="*/ 558800 w 5774156"/>
              <a:gd name="connsiteY99" fmla="*/ 3314700 h 3429000"/>
              <a:gd name="connsiteX100" fmla="*/ 635000 w 5774156"/>
              <a:gd name="connsiteY100" fmla="*/ 33401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774156" h="3429000">
                <a:moveTo>
                  <a:pt x="635000" y="3340100"/>
                </a:moveTo>
                <a:cubicBezTo>
                  <a:pt x="719667" y="3346450"/>
                  <a:pt x="923003" y="3345232"/>
                  <a:pt x="1066800" y="3352800"/>
                </a:cubicBezTo>
                <a:cubicBezTo>
                  <a:pt x="1147294" y="3357037"/>
                  <a:pt x="1094506" y="3376956"/>
                  <a:pt x="1181100" y="3403600"/>
                </a:cubicBezTo>
                <a:cubicBezTo>
                  <a:pt x="1213721" y="3413637"/>
                  <a:pt x="1249034" y="3410689"/>
                  <a:pt x="1282700" y="3416300"/>
                </a:cubicBezTo>
                <a:cubicBezTo>
                  <a:pt x="1299917" y="3419169"/>
                  <a:pt x="1316567" y="3424767"/>
                  <a:pt x="1333500" y="3429000"/>
                </a:cubicBezTo>
                <a:cubicBezTo>
                  <a:pt x="1371600" y="3424767"/>
                  <a:pt x="1409987" y="3422602"/>
                  <a:pt x="1447800" y="3416300"/>
                </a:cubicBezTo>
                <a:cubicBezTo>
                  <a:pt x="1461005" y="3414099"/>
                  <a:pt x="1472648" y="3405493"/>
                  <a:pt x="1485900" y="3403600"/>
                </a:cubicBezTo>
                <a:cubicBezTo>
                  <a:pt x="1532189" y="3396987"/>
                  <a:pt x="1579162" y="3396363"/>
                  <a:pt x="1625600" y="3390900"/>
                </a:cubicBezTo>
                <a:cubicBezTo>
                  <a:pt x="1651174" y="3387891"/>
                  <a:pt x="1676400" y="3382433"/>
                  <a:pt x="1701800" y="3378200"/>
                </a:cubicBezTo>
                <a:cubicBezTo>
                  <a:pt x="2413000" y="3412067"/>
                  <a:pt x="1524000" y="3378200"/>
                  <a:pt x="2235200" y="3378200"/>
                </a:cubicBezTo>
                <a:cubicBezTo>
                  <a:pt x="2421515" y="3378200"/>
                  <a:pt x="2607751" y="3385933"/>
                  <a:pt x="2794000" y="3390900"/>
                </a:cubicBezTo>
                <a:cubicBezTo>
                  <a:pt x="3183513" y="3401287"/>
                  <a:pt x="3093877" y="3397736"/>
                  <a:pt x="3390900" y="3416300"/>
                </a:cubicBezTo>
                <a:lnTo>
                  <a:pt x="3975100" y="3390900"/>
                </a:lnTo>
                <a:lnTo>
                  <a:pt x="4762500" y="3365500"/>
                </a:lnTo>
                <a:cubicBezTo>
                  <a:pt x="4775200" y="3361267"/>
                  <a:pt x="4787532" y="3355704"/>
                  <a:pt x="4800600" y="3352800"/>
                </a:cubicBezTo>
                <a:cubicBezTo>
                  <a:pt x="4825737" y="3347214"/>
                  <a:pt x="4852371" y="3348243"/>
                  <a:pt x="4876800" y="3340100"/>
                </a:cubicBezTo>
                <a:cubicBezTo>
                  <a:pt x="4891280" y="3335273"/>
                  <a:pt x="4900871" y="3320713"/>
                  <a:pt x="4914900" y="3314700"/>
                </a:cubicBezTo>
                <a:cubicBezTo>
                  <a:pt x="4948568" y="3300271"/>
                  <a:pt x="5027606" y="3294983"/>
                  <a:pt x="5054600" y="3289300"/>
                </a:cubicBezTo>
                <a:cubicBezTo>
                  <a:pt x="5105840" y="3278513"/>
                  <a:pt x="5156200" y="3263900"/>
                  <a:pt x="5207000" y="3251200"/>
                </a:cubicBezTo>
                <a:lnTo>
                  <a:pt x="5257800" y="3238500"/>
                </a:lnTo>
                <a:cubicBezTo>
                  <a:pt x="5274733" y="3234267"/>
                  <a:pt x="5292041" y="3231320"/>
                  <a:pt x="5308600" y="3225800"/>
                </a:cubicBezTo>
                <a:lnTo>
                  <a:pt x="5346700" y="3213100"/>
                </a:lnTo>
                <a:cubicBezTo>
                  <a:pt x="5350933" y="3200400"/>
                  <a:pt x="5355722" y="3187872"/>
                  <a:pt x="5359400" y="3175000"/>
                </a:cubicBezTo>
                <a:cubicBezTo>
                  <a:pt x="5364825" y="3156011"/>
                  <a:pt x="5374650" y="3106400"/>
                  <a:pt x="5384800" y="3086100"/>
                </a:cubicBezTo>
                <a:cubicBezTo>
                  <a:pt x="5391626" y="3072448"/>
                  <a:pt x="5401733" y="3060700"/>
                  <a:pt x="5410200" y="3048000"/>
                </a:cubicBezTo>
                <a:cubicBezTo>
                  <a:pt x="5418667" y="3018367"/>
                  <a:pt x="5422685" y="2987083"/>
                  <a:pt x="5435600" y="2959100"/>
                </a:cubicBezTo>
                <a:cubicBezTo>
                  <a:pt x="5460917" y="2904247"/>
                  <a:pt x="5562547" y="2787676"/>
                  <a:pt x="5600700" y="2768600"/>
                </a:cubicBezTo>
                <a:cubicBezTo>
                  <a:pt x="5617633" y="2760133"/>
                  <a:pt x="5636717" y="2755027"/>
                  <a:pt x="5651500" y="2743200"/>
                </a:cubicBezTo>
                <a:cubicBezTo>
                  <a:pt x="5713638" y="2693490"/>
                  <a:pt x="5718336" y="2681046"/>
                  <a:pt x="5753100" y="2628900"/>
                </a:cubicBezTo>
                <a:cubicBezTo>
                  <a:pt x="5774156" y="2544676"/>
                  <a:pt x="5765556" y="2607773"/>
                  <a:pt x="5753100" y="2501900"/>
                </a:cubicBezTo>
                <a:cubicBezTo>
                  <a:pt x="5731101" y="2314912"/>
                  <a:pt x="5759123" y="2418368"/>
                  <a:pt x="5715000" y="2286000"/>
                </a:cubicBezTo>
                <a:cubicBezTo>
                  <a:pt x="5719233" y="2239433"/>
                  <a:pt x="5721900" y="2192698"/>
                  <a:pt x="5727700" y="2146300"/>
                </a:cubicBezTo>
                <a:cubicBezTo>
                  <a:pt x="5730377" y="2124881"/>
                  <a:pt x="5740400" y="2104386"/>
                  <a:pt x="5740400" y="2082800"/>
                </a:cubicBezTo>
                <a:cubicBezTo>
                  <a:pt x="5740400" y="1909182"/>
                  <a:pt x="5733582" y="1735619"/>
                  <a:pt x="5727700" y="1562100"/>
                </a:cubicBezTo>
                <a:cubicBezTo>
                  <a:pt x="5725114" y="1485826"/>
                  <a:pt x="5725793" y="1409050"/>
                  <a:pt x="5715000" y="1333500"/>
                </a:cubicBezTo>
                <a:cubicBezTo>
                  <a:pt x="5712841" y="1318390"/>
                  <a:pt x="5698758" y="1307611"/>
                  <a:pt x="5689600" y="1295400"/>
                </a:cubicBezTo>
                <a:cubicBezTo>
                  <a:pt x="5660640" y="1256786"/>
                  <a:pt x="5627474" y="1221261"/>
                  <a:pt x="5600700" y="1181100"/>
                </a:cubicBezTo>
                <a:cubicBezTo>
                  <a:pt x="5447973" y="952009"/>
                  <a:pt x="5685287" y="1315221"/>
                  <a:pt x="5562600" y="1104900"/>
                </a:cubicBezTo>
                <a:cubicBezTo>
                  <a:pt x="5493342" y="986172"/>
                  <a:pt x="5501995" y="1015627"/>
                  <a:pt x="5435600" y="927100"/>
                </a:cubicBezTo>
                <a:cubicBezTo>
                  <a:pt x="5382556" y="856375"/>
                  <a:pt x="5441799" y="920599"/>
                  <a:pt x="5372100" y="850900"/>
                </a:cubicBezTo>
                <a:cubicBezTo>
                  <a:pt x="5368031" y="834624"/>
                  <a:pt x="5355810" y="780220"/>
                  <a:pt x="5346700" y="762000"/>
                </a:cubicBezTo>
                <a:cubicBezTo>
                  <a:pt x="5335661" y="739922"/>
                  <a:pt x="5319639" y="720578"/>
                  <a:pt x="5308600" y="698500"/>
                </a:cubicBezTo>
                <a:cubicBezTo>
                  <a:pt x="5302613" y="686526"/>
                  <a:pt x="5303681" y="671293"/>
                  <a:pt x="5295900" y="660400"/>
                </a:cubicBezTo>
                <a:cubicBezTo>
                  <a:pt x="5274576" y="630546"/>
                  <a:pt x="5208740" y="579155"/>
                  <a:pt x="5181600" y="558800"/>
                </a:cubicBezTo>
                <a:cubicBezTo>
                  <a:pt x="5068213" y="473760"/>
                  <a:pt x="5121239" y="514963"/>
                  <a:pt x="5003800" y="444500"/>
                </a:cubicBezTo>
                <a:cubicBezTo>
                  <a:pt x="4990712" y="436647"/>
                  <a:pt x="4979648" y="425299"/>
                  <a:pt x="4965700" y="419100"/>
                </a:cubicBezTo>
                <a:cubicBezTo>
                  <a:pt x="4899638" y="389739"/>
                  <a:pt x="4872920" y="391331"/>
                  <a:pt x="4800600" y="381000"/>
                </a:cubicBezTo>
                <a:cubicBezTo>
                  <a:pt x="4770967" y="368300"/>
                  <a:pt x="4739548" y="359145"/>
                  <a:pt x="4711700" y="342900"/>
                </a:cubicBezTo>
                <a:cubicBezTo>
                  <a:pt x="4688286" y="329242"/>
                  <a:pt x="4672187" y="304725"/>
                  <a:pt x="4648200" y="292100"/>
                </a:cubicBezTo>
                <a:cubicBezTo>
                  <a:pt x="4591140" y="262069"/>
                  <a:pt x="4529827" y="240922"/>
                  <a:pt x="4470400" y="215900"/>
                </a:cubicBezTo>
                <a:cubicBezTo>
                  <a:pt x="4436573" y="201657"/>
                  <a:pt x="4393890" y="182524"/>
                  <a:pt x="4356100" y="177800"/>
                </a:cubicBezTo>
                <a:cubicBezTo>
                  <a:pt x="4305518" y="171477"/>
                  <a:pt x="4254500" y="169333"/>
                  <a:pt x="4203700" y="165100"/>
                </a:cubicBezTo>
                <a:cubicBezTo>
                  <a:pt x="4007628" y="125886"/>
                  <a:pt x="4049450" y="140453"/>
                  <a:pt x="3886200" y="88900"/>
                </a:cubicBezTo>
                <a:cubicBezTo>
                  <a:pt x="3847903" y="76806"/>
                  <a:pt x="3811951" y="53767"/>
                  <a:pt x="3771900" y="50800"/>
                </a:cubicBezTo>
                <a:cubicBezTo>
                  <a:pt x="3339942" y="18803"/>
                  <a:pt x="3543097" y="36266"/>
                  <a:pt x="3162300" y="0"/>
                </a:cubicBezTo>
                <a:lnTo>
                  <a:pt x="2197100" y="12700"/>
                </a:lnTo>
                <a:cubicBezTo>
                  <a:pt x="2137697" y="14020"/>
                  <a:pt x="2078609" y="21806"/>
                  <a:pt x="2019300" y="25400"/>
                </a:cubicBezTo>
                <a:lnTo>
                  <a:pt x="1778000" y="38100"/>
                </a:lnTo>
                <a:lnTo>
                  <a:pt x="1371600" y="50800"/>
                </a:lnTo>
                <a:cubicBezTo>
                  <a:pt x="1320800" y="59267"/>
                  <a:pt x="1268822" y="62416"/>
                  <a:pt x="1219200" y="76200"/>
                </a:cubicBezTo>
                <a:cubicBezTo>
                  <a:pt x="1086634" y="113024"/>
                  <a:pt x="1188569" y="100107"/>
                  <a:pt x="1104900" y="152400"/>
                </a:cubicBezTo>
                <a:cubicBezTo>
                  <a:pt x="1085568" y="164482"/>
                  <a:pt x="1061328" y="166729"/>
                  <a:pt x="1041400" y="177800"/>
                </a:cubicBezTo>
                <a:cubicBezTo>
                  <a:pt x="1022897" y="188079"/>
                  <a:pt x="1007940" y="203762"/>
                  <a:pt x="990600" y="215900"/>
                </a:cubicBezTo>
                <a:cubicBezTo>
                  <a:pt x="965591" y="233406"/>
                  <a:pt x="939800" y="249767"/>
                  <a:pt x="914400" y="266700"/>
                </a:cubicBezTo>
                <a:cubicBezTo>
                  <a:pt x="901700" y="275167"/>
                  <a:pt x="891108" y="288398"/>
                  <a:pt x="876300" y="292100"/>
                </a:cubicBezTo>
                <a:cubicBezTo>
                  <a:pt x="744521" y="325045"/>
                  <a:pt x="936186" y="273225"/>
                  <a:pt x="698500" y="368300"/>
                </a:cubicBezTo>
                <a:cubicBezTo>
                  <a:pt x="677333" y="376767"/>
                  <a:pt x="656346" y="385695"/>
                  <a:pt x="635000" y="393700"/>
                </a:cubicBezTo>
                <a:cubicBezTo>
                  <a:pt x="600089" y="406792"/>
                  <a:pt x="578963" y="408326"/>
                  <a:pt x="546100" y="431800"/>
                </a:cubicBezTo>
                <a:cubicBezTo>
                  <a:pt x="531485" y="442239"/>
                  <a:pt x="520700" y="457200"/>
                  <a:pt x="508000" y="469900"/>
                </a:cubicBezTo>
                <a:cubicBezTo>
                  <a:pt x="497008" y="502875"/>
                  <a:pt x="485086" y="541128"/>
                  <a:pt x="469900" y="571500"/>
                </a:cubicBezTo>
                <a:cubicBezTo>
                  <a:pt x="463074" y="585152"/>
                  <a:pt x="452073" y="596348"/>
                  <a:pt x="444500" y="609600"/>
                </a:cubicBezTo>
                <a:cubicBezTo>
                  <a:pt x="369409" y="741010"/>
                  <a:pt x="475433" y="576296"/>
                  <a:pt x="381000" y="711200"/>
                </a:cubicBezTo>
                <a:cubicBezTo>
                  <a:pt x="363494" y="736209"/>
                  <a:pt x="351786" y="765814"/>
                  <a:pt x="330200" y="787400"/>
                </a:cubicBezTo>
                <a:cubicBezTo>
                  <a:pt x="317500" y="800100"/>
                  <a:pt x="302539" y="810885"/>
                  <a:pt x="292100" y="825500"/>
                </a:cubicBezTo>
                <a:cubicBezTo>
                  <a:pt x="248809" y="886108"/>
                  <a:pt x="280590" y="863284"/>
                  <a:pt x="254000" y="927100"/>
                </a:cubicBezTo>
                <a:cubicBezTo>
                  <a:pt x="239437" y="962051"/>
                  <a:pt x="224203" y="997195"/>
                  <a:pt x="203200" y="1028700"/>
                </a:cubicBezTo>
                <a:cubicBezTo>
                  <a:pt x="194733" y="1041400"/>
                  <a:pt x="184626" y="1053148"/>
                  <a:pt x="177800" y="1066800"/>
                </a:cubicBezTo>
                <a:cubicBezTo>
                  <a:pt x="167605" y="1087190"/>
                  <a:pt x="160191" y="1108875"/>
                  <a:pt x="152400" y="1130300"/>
                </a:cubicBezTo>
                <a:cubicBezTo>
                  <a:pt x="143250" y="1155462"/>
                  <a:pt x="127000" y="1206500"/>
                  <a:pt x="127000" y="1206500"/>
                </a:cubicBezTo>
                <a:cubicBezTo>
                  <a:pt x="97829" y="1439869"/>
                  <a:pt x="139751" y="1227547"/>
                  <a:pt x="88900" y="1346200"/>
                </a:cubicBezTo>
                <a:cubicBezTo>
                  <a:pt x="82024" y="1362243"/>
                  <a:pt x="80995" y="1380217"/>
                  <a:pt x="76200" y="1397000"/>
                </a:cubicBezTo>
                <a:cubicBezTo>
                  <a:pt x="72522" y="1409872"/>
                  <a:pt x="67178" y="1422228"/>
                  <a:pt x="63500" y="1435100"/>
                </a:cubicBezTo>
                <a:cubicBezTo>
                  <a:pt x="58705" y="1451883"/>
                  <a:pt x="57676" y="1469857"/>
                  <a:pt x="50800" y="1485900"/>
                </a:cubicBezTo>
                <a:cubicBezTo>
                  <a:pt x="44787" y="1499929"/>
                  <a:pt x="32226" y="1510348"/>
                  <a:pt x="25400" y="1524000"/>
                </a:cubicBezTo>
                <a:cubicBezTo>
                  <a:pt x="16290" y="1542220"/>
                  <a:pt x="4069" y="1596624"/>
                  <a:pt x="0" y="1612900"/>
                </a:cubicBezTo>
                <a:cubicBezTo>
                  <a:pt x="8467" y="1642533"/>
                  <a:pt x="16544" y="1672281"/>
                  <a:pt x="25400" y="1701800"/>
                </a:cubicBezTo>
                <a:cubicBezTo>
                  <a:pt x="29247" y="1714622"/>
                  <a:pt x="37478" y="1726527"/>
                  <a:pt x="38100" y="1739900"/>
                </a:cubicBezTo>
                <a:cubicBezTo>
                  <a:pt x="45970" y="1909103"/>
                  <a:pt x="42480" y="2078718"/>
                  <a:pt x="50800" y="2247900"/>
                </a:cubicBezTo>
                <a:cubicBezTo>
                  <a:pt x="52334" y="2279099"/>
                  <a:pt x="75481" y="2528978"/>
                  <a:pt x="88900" y="2616200"/>
                </a:cubicBezTo>
                <a:cubicBezTo>
                  <a:pt x="92182" y="2637535"/>
                  <a:pt x="97739" y="2658462"/>
                  <a:pt x="101600" y="2679700"/>
                </a:cubicBezTo>
                <a:cubicBezTo>
                  <a:pt x="106206" y="2705035"/>
                  <a:pt x="110067" y="2730500"/>
                  <a:pt x="114300" y="2755900"/>
                </a:cubicBezTo>
                <a:cubicBezTo>
                  <a:pt x="118533" y="2815167"/>
                  <a:pt x="112589" y="2876056"/>
                  <a:pt x="127000" y="2933700"/>
                </a:cubicBezTo>
                <a:cubicBezTo>
                  <a:pt x="134404" y="2963316"/>
                  <a:pt x="160294" y="2984891"/>
                  <a:pt x="177800" y="3009900"/>
                </a:cubicBezTo>
                <a:cubicBezTo>
                  <a:pt x="189938" y="3027240"/>
                  <a:pt x="201740" y="3044967"/>
                  <a:pt x="215900" y="3060700"/>
                </a:cubicBezTo>
                <a:cubicBezTo>
                  <a:pt x="271770" y="3122778"/>
                  <a:pt x="269127" y="3134332"/>
                  <a:pt x="330200" y="3149600"/>
                </a:cubicBezTo>
                <a:cubicBezTo>
                  <a:pt x="351141" y="3154835"/>
                  <a:pt x="372533" y="3158067"/>
                  <a:pt x="393700" y="3162300"/>
                </a:cubicBezTo>
                <a:cubicBezTo>
                  <a:pt x="406400" y="3170767"/>
                  <a:pt x="418548" y="3180127"/>
                  <a:pt x="431800" y="3187700"/>
                </a:cubicBezTo>
                <a:cubicBezTo>
                  <a:pt x="448238" y="3197093"/>
                  <a:pt x="468056" y="3200980"/>
                  <a:pt x="482600" y="3213100"/>
                </a:cubicBezTo>
                <a:cubicBezTo>
                  <a:pt x="546836" y="3266630"/>
                  <a:pt x="475625" y="3232956"/>
                  <a:pt x="520700" y="3289300"/>
                </a:cubicBezTo>
                <a:cubicBezTo>
                  <a:pt x="530235" y="3301219"/>
                  <a:pt x="544852" y="3308501"/>
                  <a:pt x="558800" y="3314700"/>
                </a:cubicBezTo>
                <a:cubicBezTo>
                  <a:pt x="583266" y="3325574"/>
                  <a:pt x="550333" y="3333750"/>
                  <a:pt x="635000" y="3340100"/>
                </a:cubicBez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4" name="Textfeld 13"/>
          <p:cNvSpPr txBox="1"/>
          <p:nvPr/>
        </p:nvSpPr>
        <p:spPr>
          <a:xfrm>
            <a:off x="5181600" y="1219200"/>
            <a:ext cx="2558752" cy="369332"/>
          </a:xfrm>
          <a:prstGeom prst="rect">
            <a:avLst/>
          </a:prstGeom>
          <a:noFill/>
        </p:spPr>
        <p:txBody>
          <a:bodyPr wrap="square" rtlCol="0">
            <a:spAutoFit/>
          </a:bodyPr>
          <a:lstStyle/>
          <a:p>
            <a:r>
              <a:rPr lang="fr-FR" sz="1800" smtClean="0">
                <a:latin typeface="Verdana"/>
                <a:cs typeface="Verdana"/>
              </a:rPr>
              <a:t>Evaluation de base</a:t>
            </a:r>
            <a:endParaRPr lang="fr-FR" sz="1800">
              <a:latin typeface="Verdana"/>
              <a:cs typeface="Verdana"/>
            </a:endParaRPr>
          </a:p>
        </p:txBody>
      </p:sp>
      <p:sp>
        <p:nvSpPr>
          <p:cNvPr id="15" name="Textfeld 14"/>
          <p:cNvSpPr txBox="1"/>
          <p:nvPr/>
        </p:nvSpPr>
        <p:spPr>
          <a:xfrm>
            <a:off x="6084168" y="1752600"/>
            <a:ext cx="2831232" cy="369332"/>
          </a:xfrm>
          <a:prstGeom prst="rect">
            <a:avLst/>
          </a:prstGeom>
          <a:noFill/>
        </p:spPr>
        <p:txBody>
          <a:bodyPr wrap="square" rtlCol="0">
            <a:spAutoFit/>
          </a:bodyPr>
          <a:lstStyle/>
          <a:p>
            <a:r>
              <a:rPr lang="fr-FR" sz="1800" smtClean="0">
                <a:latin typeface="Verdana"/>
                <a:cs typeface="Verdana"/>
              </a:rPr>
              <a:t>Evaluation des besoins</a:t>
            </a:r>
            <a:endParaRPr lang="fr-FR" sz="1800">
              <a:latin typeface="Verdana"/>
              <a:cs typeface="Verdana"/>
            </a:endParaRPr>
          </a:p>
        </p:txBody>
      </p:sp>
      <p:cxnSp>
        <p:nvCxnSpPr>
          <p:cNvPr id="19" name="Gerade Verbindung mit Pfeil 18"/>
          <p:cNvCxnSpPr/>
          <p:nvPr/>
        </p:nvCxnSpPr>
        <p:spPr bwMode="auto">
          <a:xfrm rot="5400000">
            <a:off x="5257800" y="1600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Gerade Verbindung mit Pfeil 21"/>
          <p:cNvCxnSpPr/>
          <p:nvPr/>
        </p:nvCxnSpPr>
        <p:spPr bwMode="auto">
          <a:xfrm rot="5400000">
            <a:off x="7244680" y="2340496"/>
            <a:ext cx="432048" cy="1607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feld 10"/>
          <p:cNvSpPr txBox="1"/>
          <p:nvPr/>
        </p:nvSpPr>
        <p:spPr>
          <a:xfrm>
            <a:off x="8388424" y="6002124"/>
            <a:ext cx="288032" cy="523220"/>
          </a:xfrm>
          <a:prstGeom prst="rect">
            <a:avLst/>
          </a:prstGeom>
          <a:noFill/>
        </p:spPr>
        <p:txBody>
          <a:bodyPr wrap="square" rtlCol="0">
            <a:spAutoFit/>
          </a:bodyPr>
          <a:lstStyle/>
          <a:p>
            <a:r>
              <a:rPr lang="de-CH" sz="1400" dirty="0" smtClean="0">
                <a:solidFill>
                  <a:srgbClr val="002060"/>
                </a:solidFill>
                <a:latin typeface="Arial" pitchFamily="34" charset="0"/>
                <a:cs typeface="Arial" pitchFamily="34" charset="0"/>
              </a:rPr>
              <a:t>s</a:t>
            </a:r>
          </a:p>
          <a:p>
            <a:endParaRPr lang="de-CH" sz="1400" dirty="0">
              <a:solidFill>
                <a:srgbClr val="002060"/>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381000" y="1183986"/>
            <a:ext cx="8458200" cy="5078313"/>
          </a:xfrm>
          <a:prstGeom prst="rect">
            <a:avLst/>
          </a:prstGeom>
          <a:noFill/>
          <a:ln w="9525">
            <a:noFill/>
            <a:miter lim="800000"/>
            <a:headEnd/>
            <a:tailEnd/>
          </a:ln>
        </p:spPr>
        <p:txBody>
          <a:bodyPr>
            <a:prstTxWarp prst="textNoShape">
              <a:avLst/>
            </a:prstTxWarp>
            <a:spAutoFit/>
          </a:bodyPr>
          <a:lstStyle/>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Le principe des «regards croisés» est garanti de manière systématique tout au long du processus d’évaluation.</a:t>
            </a:r>
          </a:p>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Le service évaluateur est distinct du service prestataire des mesures recommandées. </a:t>
            </a:r>
          </a:p>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L’implication des titulaires de l’autorité parentale dans la procédure est garantie. Ce sont des partenaires importants pour la collecte des informations et la définition des objectifs de prise en charge.</a:t>
            </a:r>
          </a:p>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Les qualifications des professionnels chargés de la mise en œuvre de la procédure répondent à des standards minimaux. </a:t>
            </a:r>
          </a:p>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La rédaction des rapports d’évaluation suit une structure unifiée (standardisée), mais le niveau de détail peut varier. </a:t>
            </a:r>
          </a:p>
          <a:p>
            <a:pPr marL="481013" indent="-481013">
              <a:spcBef>
                <a:spcPct val="50000"/>
              </a:spcBef>
              <a:buFont typeface="Arial" charset="0"/>
              <a:buAutoNum type="alphaUcParenR"/>
              <a:defRPr/>
            </a:pPr>
            <a:r>
              <a:rPr lang="fr-FR" altLang="ja-JP" sz="1800" dirty="0" smtClean="0">
                <a:latin typeface="Verdana" charset="0"/>
                <a:ea typeface="ＭＳ Ｐゴシック" charset="-128"/>
                <a:cs typeface="ＭＳ Ｐゴシック" charset="-128"/>
              </a:rPr>
              <a:t>Les recommandations rédigées sur la base de la procédure standardisée ne sont pas traitées de manière seulement formelle, mais également en fonction de leur pertinence sous l’angle des contenus et des spécialisations.</a:t>
            </a:r>
            <a:endParaRPr lang="fr-FR" altLang="ja-JP" sz="1800" b="1" i="0" dirty="0">
              <a:latin typeface="Verdana" charset="0"/>
              <a:ea typeface="ＭＳ Ｐゴシック" charset="-128"/>
              <a:cs typeface="ＭＳ Ｐゴシック" charset="-128"/>
            </a:endParaRPr>
          </a:p>
        </p:txBody>
      </p:sp>
      <p:sp>
        <p:nvSpPr>
          <p:cNvPr id="45059" name="Text Box 5"/>
          <p:cNvSpPr txBox="1">
            <a:spLocks noChangeArrowheads="1"/>
          </p:cNvSpPr>
          <p:nvPr/>
        </p:nvSpPr>
        <p:spPr bwMode="auto">
          <a:xfrm>
            <a:off x="457200" y="533400"/>
            <a:ext cx="8686800" cy="400050"/>
          </a:xfrm>
          <a:prstGeom prst="rect">
            <a:avLst/>
          </a:prstGeom>
          <a:noFill/>
          <a:ln w="9525">
            <a:noFill/>
            <a:miter lim="800000"/>
            <a:headEnd/>
            <a:tailEnd/>
          </a:ln>
        </p:spPr>
        <p:txBody>
          <a:bodyPr>
            <a:prstTxWarp prst="textNoShape">
              <a:avLst/>
            </a:prstTxWarp>
            <a:spAutoFit/>
          </a:bodyPr>
          <a:lstStyle/>
          <a:p>
            <a:pPr>
              <a:spcBef>
                <a:spcPct val="50000"/>
              </a:spcBef>
            </a:pPr>
            <a:r>
              <a:rPr lang="fr-FR" altLang="ja-JP" sz="2000" b="1" i="0" dirty="0" smtClean="0">
                <a:solidFill>
                  <a:srgbClr val="800000"/>
                </a:solidFill>
                <a:latin typeface="Verdana" charset="0"/>
                <a:ea typeface="ＭＳ Ｐゴシック" charset="-128"/>
                <a:cs typeface="ＭＳ Ｐゴシック" charset="-128"/>
              </a:rPr>
              <a:t>Principes de la procédure d‘évaluation</a:t>
            </a:r>
            <a:endParaRPr lang="fr-FR" altLang="ja-JP" sz="1500" i="0" dirty="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7284394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838200"/>
            <a:ext cx="8458200" cy="5486401"/>
            <a:chOff x="240" y="528"/>
            <a:chExt cx="5328" cy="3456"/>
          </a:xfrm>
        </p:grpSpPr>
        <p:sp>
          <p:nvSpPr>
            <p:cNvPr id="15365" name="Text Box 3"/>
            <p:cNvSpPr txBox="1">
              <a:spLocks noChangeArrowheads="1"/>
            </p:cNvSpPr>
            <p:nvPr/>
          </p:nvSpPr>
          <p:spPr bwMode="auto">
            <a:xfrm>
              <a:off x="240" y="528"/>
              <a:ext cx="5328" cy="669"/>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fr-FR" altLang="ja-JP" sz="1800" b="1" i="0" dirty="0" smtClean="0">
                  <a:latin typeface="Verdana" charset="0"/>
                  <a:ea typeface="ＭＳ Ｐゴシック" charset="-128"/>
                  <a:cs typeface="ＭＳ Ｐゴシック" charset="-128"/>
                </a:rPr>
                <a:t>A)	</a:t>
              </a:r>
              <a:r>
                <a:rPr lang="fr-FR" altLang="ja-JP" sz="1800" b="1" dirty="0" smtClean="0">
                  <a:latin typeface="Verdana" charset="0"/>
                  <a:ea typeface="ＭＳ Ｐゴシック" charset="-128"/>
                  <a:cs typeface="ＭＳ Ｐゴシック" charset="-128"/>
                </a:rPr>
                <a:t>Le principe des «regards croisés» est garanti de manière systématique tout au long du processus d’évaluation.</a:t>
              </a:r>
            </a:p>
            <a:p>
              <a:pPr marL="481013" indent="-481013">
                <a:spcBef>
                  <a:spcPct val="50000"/>
                </a:spcBef>
              </a:pPr>
              <a:endParaRPr lang="fr-FR" altLang="ja-JP" sz="1800" i="0" dirty="0">
                <a:latin typeface="Verdana" charset="0"/>
                <a:ea typeface="ＭＳ Ｐゴシック" charset="-128"/>
                <a:cs typeface="ＭＳ Ｐゴシック" charset="-128"/>
              </a:endParaRPr>
            </a:p>
          </p:txBody>
        </p:sp>
        <p:sp>
          <p:nvSpPr>
            <p:cNvPr id="15366" name="Text Box 4"/>
            <p:cNvSpPr txBox="1">
              <a:spLocks noChangeArrowheads="1"/>
            </p:cNvSpPr>
            <p:nvPr/>
          </p:nvSpPr>
          <p:spPr bwMode="auto">
            <a:xfrm>
              <a:off x="240" y="1064"/>
              <a:ext cx="5328" cy="2920"/>
            </a:xfrm>
            <a:prstGeom prst="rect">
              <a:avLst/>
            </a:prstGeom>
            <a:noFill/>
            <a:ln w="9525">
              <a:noFill/>
              <a:miter lim="800000"/>
              <a:headEnd/>
              <a:tailEnd/>
            </a:ln>
          </p:spPr>
          <p:txBody>
            <a:bodyPr>
              <a:prstTxWarp prst="textNoShape">
                <a:avLst/>
              </a:prstTxWarp>
              <a:spAutoFit/>
            </a:bodyPr>
            <a:lstStyle/>
            <a:p>
              <a:pPr>
                <a:spcAft>
                  <a:spcPct val="30000"/>
                </a:spcAft>
              </a:pPr>
              <a:r>
                <a:rPr lang="fr-FR" sz="1800" dirty="0" smtClean="0">
                  <a:latin typeface="Verdana" charset="0"/>
                </a:rPr>
                <a:t>L’évaluation et les recommandations qui en découlent ne sont pas le fait d’un seul expert. Les appréciations des acteurs suivants sont systématiquement intégrées à la procédure:</a:t>
              </a:r>
            </a:p>
            <a:p>
              <a:pPr>
                <a:spcAft>
                  <a:spcPct val="30000"/>
                </a:spcAft>
              </a:pPr>
              <a:endParaRPr lang="fr-FR" sz="1800" dirty="0" smtClean="0">
                <a:latin typeface="Verdana" charset="0"/>
              </a:endParaRPr>
            </a:p>
            <a:p>
              <a:pPr>
                <a:spcAft>
                  <a:spcPct val="30000"/>
                </a:spcAft>
              </a:pPr>
              <a:r>
                <a:rPr lang="fr-FR" sz="1800" dirty="0" smtClean="0">
                  <a:latin typeface="Verdana" charset="0"/>
                </a:rPr>
                <a:t>– les représentants légaux,</a:t>
              </a:r>
            </a:p>
            <a:p>
              <a:pPr>
                <a:spcAft>
                  <a:spcPct val="30000"/>
                </a:spcAft>
              </a:pPr>
              <a:r>
                <a:rPr lang="fr-FR" sz="1800" dirty="0" smtClean="0">
                  <a:latin typeface="Verdana" charset="0"/>
                </a:rPr>
                <a:t>– les spécialistes actifs dans l’environnement professionnel,</a:t>
              </a:r>
            </a:p>
            <a:p>
              <a:pPr>
                <a:spcAft>
                  <a:spcPct val="30000"/>
                </a:spcAft>
              </a:pPr>
              <a:r>
                <a:rPr lang="fr-FR" sz="1800" dirty="0" smtClean="0">
                  <a:latin typeface="Verdana" charset="0"/>
                </a:rPr>
                <a:t>– ainsi que, le cas échéant, d’autres professionnels (interdisciplinarité).</a:t>
              </a:r>
            </a:p>
            <a:p>
              <a:pPr>
                <a:spcAft>
                  <a:spcPct val="30000"/>
                </a:spcAft>
              </a:pPr>
              <a:endParaRPr lang="fr-FR" sz="1800" dirty="0" smtClean="0">
                <a:latin typeface="Verdana" charset="0"/>
              </a:endParaRPr>
            </a:p>
            <a:p>
              <a:pPr>
                <a:spcAft>
                  <a:spcPct val="30000"/>
                </a:spcAft>
              </a:pPr>
              <a:r>
                <a:rPr lang="fr-FR" sz="1800" dirty="0" smtClean="0">
                  <a:latin typeface="Verdana" charset="0"/>
                </a:rPr>
                <a:t>Les évaluations et recommandations sont le fruit d’une recherche de consensus entre les participants.</a:t>
              </a:r>
            </a:p>
            <a:p>
              <a:pPr>
                <a:spcAft>
                  <a:spcPct val="30000"/>
                </a:spcAft>
              </a:pPr>
              <a:endParaRPr lang="fr-FR" sz="1800" dirty="0" smtClean="0">
                <a:latin typeface="Verdana" charset="0"/>
              </a:endParaRPr>
            </a:p>
            <a:p>
              <a:pPr>
                <a:spcAft>
                  <a:spcPct val="30000"/>
                </a:spcAft>
              </a:pPr>
              <a:r>
                <a:rPr lang="fr-FR" sz="1800" dirty="0" smtClean="0">
                  <a:latin typeface="Verdana" charset="0"/>
                </a:rPr>
                <a:t>Si un tel consensus n’émerge pas au fil de la procédure, les divergences de vues doivent apparaître de manière transparente dans le suivi de la procédure et dans le rapport d’évaluation.</a:t>
              </a:r>
              <a:endParaRPr lang="fr-FR" sz="1800" i="0" dirty="0">
                <a:latin typeface="Verdana" charset="0"/>
              </a:endParaRPr>
            </a:p>
          </p:txBody>
        </p:sp>
      </p:grpSp>
    </p:spTree>
    <p:extLst>
      <p:ext uri="{BB962C8B-B14F-4D97-AF65-F5344CB8AC3E}">
        <p14:creationId xmlns:p14="http://schemas.microsoft.com/office/powerpoint/2010/main" val="32214137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381000" y="838200"/>
            <a:ext cx="8458200" cy="1061829"/>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de-DE" altLang="ja-JP" sz="1800" b="1" i="0" dirty="0">
                <a:latin typeface="Verdana" charset="0"/>
                <a:ea typeface="ＭＳ Ｐゴシック" charset="-128"/>
                <a:cs typeface="ＭＳ Ｐゴシック" charset="-128"/>
              </a:rPr>
              <a:t>B)	</a:t>
            </a:r>
            <a:r>
              <a:rPr lang="fr-FR" altLang="ja-JP" sz="1800" b="1" dirty="0" smtClean="0">
                <a:latin typeface="Verdana" charset="0"/>
                <a:ea typeface="ＭＳ Ｐゴシック" charset="-128"/>
                <a:cs typeface="ＭＳ Ｐゴシック" charset="-128"/>
              </a:rPr>
              <a:t>Le service évaluateur est distinct du service prestataire des mesures recommandées. </a:t>
            </a:r>
          </a:p>
          <a:p>
            <a:pPr marL="481013" indent="-481013">
              <a:spcBef>
                <a:spcPct val="50000"/>
              </a:spcBef>
            </a:pPr>
            <a:endParaRPr lang="de-DE" altLang="ja-JP" sz="1800" i="0" dirty="0">
              <a:latin typeface="Verdana" charset="0"/>
              <a:ea typeface="ＭＳ Ｐゴシック" charset="-128"/>
              <a:cs typeface="ＭＳ Ｐゴシック" charset="-128"/>
            </a:endParaRPr>
          </a:p>
        </p:txBody>
      </p:sp>
      <p:sp>
        <p:nvSpPr>
          <p:cNvPr id="17412" name="Text Box 3"/>
          <p:cNvSpPr txBox="1">
            <a:spLocks noChangeArrowheads="1"/>
          </p:cNvSpPr>
          <p:nvPr/>
        </p:nvSpPr>
        <p:spPr bwMode="auto">
          <a:xfrm>
            <a:off x="381000" y="1828800"/>
            <a:ext cx="8458200" cy="3610219"/>
          </a:xfrm>
          <a:prstGeom prst="rect">
            <a:avLst/>
          </a:prstGeom>
          <a:noFill/>
          <a:ln w="9525">
            <a:noFill/>
            <a:miter lim="800000"/>
            <a:headEnd/>
            <a:tailEnd/>
          </a:ln>
        </p:spPr>
        <p:txBody>
          <a:bodyPr>
            <a:prstTxWarp prst="textNoShape">
              <a:avLst/>
            </a:prstTxWarp>
            <a:spAutoFit/>
          </a:bodyPr>
          <a:lstStyle/>
          <a:p>
            <a:pPr>
              <a:lnSpc>
                <a:spcPct val="110000"/>
              </a:lnSpc>
              <a:spcAft>
                <a:spcPct val="30000"/>
              </a:spcAft>
            </a:pPr>
            <a:r>
              <a:rPr lang="fr-FR" sz="1800" dirty="0" smtClean="0">
                <a:latin typeface="Verdana" charset="0"/>
              </a:rPr>
              <a:t>Le service évaluateur est distinct de celui qui est chargé de mettre en œuvre les mesures recommandées à la suite de la procédure d’évaluation. Il n’y a pas d’auto-attribution des prestations.</a:t>
            </a:r>
          </a:p>
          <a:p>
            <a:pPr>
              <a:lnSpc>
                <a:spcPct val="110000"/>
              </a:lnSpc>
              <a:spcAft>
                <a:spcPct val="30000"/>
              </a:spcAft>
            </a:pPr>
            <a:endParaRPr lang="fr-FR" sz="1800" dirty="0" smtClean="0">
              <a:latin typeface="Verdana" charset="0"/>
            </a:endParaRPr>
          </a:p>
          <a:p>
            <a:pPr>
              <a:lnSpc>
                <a:spcPct val="110000"/>
              </a:lnSpc>
              <a:spcAft>
                <a:spcPct val="30000"/>
              </a:spcAft>
            </a:pPr>
            <a:r>
              <a:rPr lang="fr-FR" sz="1800" dirty="0" smtClean="0">
                <a:latin typeface="Verdana" charset="0"/>
              </a:rPr>
              <a:t>Dans certaines situations, par exemple dans le cas où il serait reconnu qu’une intervention de pédagogie spécialisée précoce déjà entamée doit pouvoir se prolonger en tant que mesure renforcée à moyen terme, il est possible que la personne «en place» continue l’intervention, mais cela implique – dans le cadre de la procédure d’évaluation standardisée – l’intervention d’un regard extérieur indépendant.</a:t>
            </a:r>
            <a:endParaRPr lang="de-DE" sz="1800" i="0" dirty="0">
              <a:latin typeface="Verdana" charset="0"/>
            </a:endParaRPr>
          </a:p>
        </p:txBody>
      </p:sp>
    </p:spTree>
    <p:extLst>
      <p:ext uri="{BB962C8B-B14F-4D97-AF65-F5344CB8AC3E}">
        <p14:creationId xmlns:p14="http://schemas.microsoft.com/office/powerpoint/2010/main" val="193417541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381000" y="838200"/>
            <a:ext cx="8610600" cy="1615827"/>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de-DE" altLang="ja-JP" sz="1800" b="1" i="0" dirty="0">
                <a:latin typeface="Verdana" charset="0"/>
                <a:ea typeface="ＭＳ Ｐゴシック" charset="-128"/>
                <a:cs typeface="ＭＳ Ｐゴシック" charset="-128"/>
              </a:rPr>
              <a:t>C)	</a:t>
            </a:r>
            <a:r>
              <a:rPr lang="fr-FR" altLang="ja-JP" sz="1800" b="1" dirty="0" smtClean="0">
                <a:latin typeface="Verdana" charset="0"/>
                <a:ea typeface="ＭＳ Ｐゴシック" charset="-128"/>
                <a:cs typeface="ＭＳ Ｐゴシック" charset="-128"/>
              </a:rPr>
              <a:t>L’implication des titulaires de l’autorité parentale dans la procédure est garantie. Ce sont des partenaires importants pour la collecte des informations et la définition des objectifs de prise en charge.</a:t>
            </a:r>
          </a:p>
          <a:p>
            <a:pPr marL="481013" indent="-481013">
              <a:spcBef>
                <a:spcPct val="50000"/>
              </a:spcBef>
            </a:pPr>
            <a:endParaRPr lang="de-DE" altLang="ja-JP" sz="1800" i="0" dirty="0">
              <a:latin typeface="Verdana" charset="0"/>
              <a:ea typeface="ＭＳ Ｐゴシック" charset="-128"/>
              <a:cs typeface="ＭＳ Ｐゴシック" charset="-128"/>
            </a:endParaRPr>
          </a:p>
        </p:txBody>
      </p:sp>
      <p:sp>
        <p:nvSpPr>
          <p:cNvPr id="19460" name="Text Box 3"/>
          <p:cNvSpPr txBox="1">
            <a:spLocks noChangeArrowheads="1"/>
          </p:cNvSpPr>
          <p:nvPr/>
        </p:nvSpPr>
        <p:spPr bwMode="auto">
          <a:xfrm>
            <a:off x="395536" y="2276872"/>
            <a:ext cx="8458200" cy="2862322"/>
          </a:xfrm>
          <a:prstGeom prst="rect">
            <a:avLst/>
          </a:prstGeom>
          <a:noFill/>
          <a:ln w="9525">
            <a:noFill/>
            <a:miter lim="800000"/>
            <a:headEnd/>
            <a:tailEnd/>
          </a:ln>
        </p:spPr>
        <p:txBody>
          <a:bodyPr>
            <a:prstTxWarp prst="textNoShape">
              <a:avLst/>
            </a:prstTxWarp>
            <a:spAutoFit/>
          </a:bodyPr>
          <a:lstStyle/>
          <a:p>
            <a:pPr>
              <a:lnSpc>
                <a:spcPct val="110000"/>
              </a:lnSpc>
              <a:spcAft>
                <a:spcPct val="30000"/>
              </a:spcAft>
            </a:pPr>
            <a:r>
              <a:rPr lang="fr-FR" sz="1800" dirty="0" smtClean="0">
                <a:latin typeface="Verdana" charset="0"/>
              </a:rPr>
              <a:t>Les titulaires de l’autorité parentale sont des partenaires importants pour le processus diagnostique et pour les décisions qui concernent la mise en place des mesures de soutien. Ils sont formellement partie prenante dans la procédure.</a:t>
            </a:r>
          </a:p>
          <a:p>
            <a:pPr>
              <a:lnSpc>
                <a:spcPct val="110000"/>
              </a:lnSpc>
              <a:spcAft>
                <a:spcPct val="30000"/>
              </a:spcAft>
            </a:pPr>
            <a:endParaRPr lang="fr-FR" sz="1800" dirty="0" smtClean="0">
              <a:latin typeface="Verdana" charset="0"/>
            </a:endParaRPr>
          </a:p>
          <a:p>
            <a:pPr>
              <a:lnSpc>
                <a:spcPct val="110000"/>
              </a:lnSpc>
              <a:spcAft>
                <a:spcPct val="30000"/>
              </a:spcAft>
            </a:pPr>
            <a:r>
              <a:rPr lang="fr-FR" sz="1800" dirty="0" smtClean="0">
                <a:latin typeface="Verdana" charset="0"/>
              </a:rPr>
              <a:t>En particulier, il sera tenu compte de leur avis lors de la détermination:</a:t>
            </a:r>
          </a:p>
          <a:p>
            <a:pPr>
              <a:lnSpc>
                <a:spcPct val="110000"/>
              </a:lnSpc>
              <a:spcAft>
                <a:spcPct val="30000"/>
              </a:spcAft>
            </a:pPr>
            <a:r>
              <a:rPr lang="fr-FR" sz="1800" dirty="0" smtClean="0">
                <a:latin typeface="Verdana" charset="0"/>
              </a:rPr>
              <a:t>– des objectifs de développement et de formation, ainsi que</a:t>
            </a:r>
          </a:p>
          <a:p>
            <a:pPr>
              <a:lnSpc>
                <a:spcPct val="110000"/>
              </a:lnSpc>
              <a:spcAft>
                <a:spcPct val="30000"/>
              </a:spcAft>
            </a:pPr>
            <a:r>
              <a:rPr lang="fr-FR" sz="1800" dirty="0" smtClean="0">
                <a:latin typeface="Verdana" charset="0"/>
              </a:rPr>
              <a:t>– lieu de prise en charge (setting).</a:t>
            </a:r>
            <a:endParaRPr lang="de-DE" sz="1800" i="0" dirty="0">
              <a:latin typeface="Verdana" charset="0"/>
            </a:endParaRPr>
          </a:p>
        </p:txBody>
      </p:sp>
    </p:spTree>
    <p:extLst>
      <p:ext uri="{BB962C8B-B14F-4D97-AF65-F5344CB8AC3E}">
        <p14:creationId xmlns:p14="http://schemas.microsoft.com/office/powerpoint/2010/main" val="18134755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381000" y="838200"/>
            <a:ext cx="8610600" cy="1061829"/>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de-DE" altLang="ja-JP" sz="1800" b="1" i="0" dirty="0">
                <a:latin typeface="Verdana" charset="0"/>
                <a:ea typeface="ＭＳ Ｐゴシック" charset="-128"/>
                <a:cs typeface="ＭＳ Ｐゴシック" charset="-128"/>
              </a:rPr>
              <a:t>D)	</a:t>
            </a:r>
            <a:r>
              <a:rPr lang="fr-FR" altLang="ja-JP" sz="1800" b="1" dirty="0" smtClean="0">
                <a:latin typeface="Verdana" charset="0"/>
                <a:ea typeface="ＭＳ Ｐゴシック" charset="-128"/>
                <a:cs typeface="ＭＳ Ｐゴシック" charset="-128"/>
              </a:rPr>
              <a:t>Les qualifications des professionnels chargés de la mise en œuvre de la procédure répondent à des standards minimaux. </a:t>
            </a:r>
          </a:p>
          <a:p>
            <a:pPr marL="481013" indent="-481013">
              <a:spcBef>
                <a:spcPct val="50000"/>
              </a:spcBef>
            </a:pPr>
            <a:endParaRPr lang="de-DE" altLang="ja-JP" sz="1800" i="0" dirty="0">
              <a:latin typeface="Verdana" charset="0"/>
              <a:ea typeface="ＭＳ Ｐゴシック" charset="-128"/>
              <a:cs typeface="ＭＳ Ｐゴシック" charset="-128"/>
            </a:endParaRPr>
          </a:p>
        </p:txBody>
      </p:sp>
      <p:sp>
        <p:nvSpPr>
          <p:cNvPr id="21509" name="Text Box 4"/>
          <p:cNvSpPr txBox="1">
            <a:spLocks noChangeArrowheads="1"/>
          </p:cNvSpPr>
          <p:nvPr/>
        </p:nvSpPr>
        <p:spPr bwMode="auto">
          <a:xfrm>
            <a:off x="323528" y="1700808"/>
            <a:ext cx="8458200" cy="4548425"/>
          </a:xfrm>
          <a:prstGeom prst="rect">
            <a:avLst/>
          </a:prstGeom>
          <a:noFill/>
          <a:ln w="9525">
            <a:noFill/>
            <a:miter lim="800000"/>
            <a:headEnd/>
            <a:tailEnd/>
          </a:ln>
        </p:spPr>
        <p:txBody>
          <a:bodyPr wrap="square">
            <a:prstTxWarp prst="textNoShape">
              <a:avLst/>
            </a:prstTxWarp>
            <a:spAutoFit/>
          </a:bodyPr>
          <a:lstStyle/>
          <a:p>
            <a:pPr>
              <a:lnSpc>
                <a:spcPts val="2500"/>
              </a:lnSpc>
            </a:pPr>
            <a:r>
              <a:rPr lang="fr-FR" sz="1800" dirty="0" smtClean="0">
                <a:latin typeface="Verdana" pitchFamily="34" charset="0"/>
              </a:rPr>
              <a:t>Chaque canton détermine le ou les service(s) chargé(s) du traitement des demandes et de la mise en œuvre de la procédure standardisée.</a:t>
            </a:r>
          </a:p>
          <a:p>
            <a:pPr>
              <a:lnSpc>
                <a:spcPts val="2500"/>
              </a:lnSpc>
            </a:pPr>
            <a:endParaRPr lang="fr-FR" sz="1800" dirty="0" smtClean="0">
              <a:latin typeface="Verdana" pitchFamily="34" charset="0"/>
            </a:endParaRPr>
          </a:p>
          <a:p>
            <a:pPr>
              <a:lnSpc>
                <a:spcPts val="2500"/>
              </a:lnSpc>
            </a:pPr>
            <a:r>
              <a:rPr lang="fr-FR" sz="1800" dirty="0" smtClean="0">
                <a:latin typeface="Verdana" pitchFamily="34" charset="0"/>
              </a:rPr>
              <a:t>Les professionnels actifs dans ces services disposent des qualifications suivantes:</a:t>
            </a:r>
          </a:p>
          <a:p>
            <a:pPr>
              <a:lnSpc>
                <a:spcPts val="2500"/>
              </a:lnSpc>
            </a:pPr>
            <a:r>
              <a:rPr lang="fr-FR" sz="1800" dirty="0" smtClean="0">
                <a:latin typeface="Verdana" pitchFamily="34" charset="0"/>
              </a:rPr>
              <a:t>– une formation de niveau «haute école» reconnue par le canton, la Confédération ou la CDIP,</a:t>
            </a:r>
          </a:p>
          <a:p>
            <a:pPr>
              <a:lnSpc>
                <a:spcPts val="2500"/>
              </a:lnSpc>
            </a:pPr>
            <a:r>
              <a:rPr lang="fr-FR" sz="1800" dirty="0" smtClean="0">
                <a:latin typeface="Verdana" pitchFamily="34" charset="0"/>
              </a:rPr>
              <a:t>– une expérience de pratique diagnostique auprès d’enfants ou de jeunes avec des besoins développementaux </a:t>
            </a:r>
            <a:r>
              <a:rPr lang="de-CH" sz="1800" dirty="0" err="1" smtClean="0">
                <a:latin typeface="Verdana" pitchFamily="34" charset="0"/>
              </a:rPr>
              <a:t>ou</a:t>
            </a:r>
            <a:r>
              <a:rPr lang="de-CH" sz="1800" dirty="0" smtClean="0">
                <a:latin typeface="Verdana" pitchFamily="34" charset="0"/>
              </a:rPr>
              <a:t> </a:t>
            </a:r>
            <a:r>
              <a:rPr lang="de-CH" sz="1800" dirty="0" err="1" smtClean="0">
                <a:latin typeface="Verdana" pitchFamily="34" charset="0"/>
              </a:rPr>
              <a:t>éducatifs</a:t>
            </a:r>
            <a:r>
              <a:rPr lang="de-CH" sz="1800" dirty="0" smtClean="0">
                <a:latin typeface="Verdana" pitchFamily="34" charset="0"/>
              </a:rPr>
              <a:t> </a:t>
            </a:r>
            <a:r>
              <a:rPr lang="de-CH" sz="1800" dirty="0" err="1" smtClean="0">
                <a:latin typeface="Verdana" pitchFamily="34" charset="0"/>
              </a:rPr>
              <a:t>élevés</a:t>
            </a:r>
            <a:r>
              <a:rPr lang="de-CH" sz="1800" dirty="0" smtClean="0">
                <a:latin typeface="Verdana" pitchFamily="34" charset="0"/>
              </a:rPr>
              <a:t>,</a:t>
            </a:r>
          </a:p>
          <a:p>
            <a:pPr>
              <a:lnSpc>
                <a:spcPts val="2500"/>
              </a:lnSpc>
            </a:pPr>
            <a:r>
              <a:rPr lang="fr-FR" sz="1800" dirty="0" smtClean="0">
                <a:latin typeface="Verdana" pitchFamily="34" charset="0"/>
              </a:rPr>
              <a:t>– la connaissance des fondements et de la structure de la procédure d’évaluation standardisée,</a:t>
            </a:r>
          </a:p>
          <a:p>
            <a:pPr>
              <a:lnSpc>
                <a:spcPts val="2500"/>
              </a:lnSpc>
            </a:pPr>
            <a:r>
              <a:rPr lang="fr-FR" sz="1800" dirty="0" smtClean="0">
                <a:latin typeface="Verdana" pitchFamily="34" charset="0"/>
              </a:rPr>
              <a:t>– ainsi que de très bonnes connaissances des ressources et des offres locales, cantonales et </a:t>
            </a:r>
            <a:r>
              <a:rPr lang="fr-FR" sz="1800" dirty="0" err="1" smtClean="0">
                <a:latin typeface="Verdana" pitchFamily="34" charset="0"/>
              </a:rPr>
              <a:t>intercantonales</a:t>
            </a:r>
            <a:r>
              <a:rPr lang="fr-FR" sz="1800" dirty="0" smtClean="0">
                <a:latin typeface="Verdana" pitchFamily="34" charset="0"/>
              </a:rPr>
              <a:t> pour les enfants et les jeunes à besoins développementaux ou éducatifs élevés.</a:t>
            </a:r>
            <a:endParaRPr lang="de-DE" sz="1800" i="0" dirty="0">
              <a:latin typeface="Verdana" pitchFamily="34" charset="0"/>
            </a:endParaRPr>
          </a:p>
        </p:txBody>
      </p:sp>
    </p:spTree>
    <p:extLst>
      <p:ext uri="{BB962C8B-B14F-4D97-AF65-F5344CB8AC3E}">
        <p14:creationId xmlns:p14="http://schemas.microsoft.com/office/powerpoint/2010/main" val="12171547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381000" y="838200"/>
            <a:ext cx="8458200" cy="1061829"/>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fr-FR" altLang="ja-JP" sz="1800" b="1" i="0" smtClean="0">
                <a:latin typeface="Verdana" charset="0"/>
                <a:ea typeface="ＭＳ Ｐゴシック" charset="-128"/>
                <a:cs typeface="ＭＳ Ｐゴシック" charset="-128"/>
              </a:rPr>
              <a:t>E)	</a:t>
            </a:r>
            <a:r>
              <a:rPr lang="fr-FR" altLang="ja-JP" sz="1800" b="1" smtClean="0">
                <a:latin typeface="Verdana" charset="0"/>
                <a:ea typeface="ＭＳ Ｐゴシック" charset="-128"/>
                <a:cs typeface="ＭＳ Ｐゴシック" charset="-128"/>
              </a:rPr>
              <a:t>La rédaction des rapports d’évaluation suit une structure unifiée (standardisée), mais le niveau de détail peut varier. </a:t>
            </a:r>
          </a:p>
          <a:p>
            <a:pPr marL="481013" indent="-481013">
              <a:spcBef>
                <a:spcPct val="50000"/>
              </a:spcBef>
            </a:pPr>
            <a:endParaRPr lang="fr-FR" altLang="ja-JP" sz="1800" i="0">
              <a:latin typeface="Verdana" charset="0"/>
              <a:ea typeface="ＭＳ Ｐゴシック" charset="-128"/>
              <a:cs typeface="ＭＳ Ｐゴシック" charset="-128"/>
            </a:endParaRPr>
          </a:p>
        </p:txBody>
      </p:sp>
      <p:sp>
        <p:nvSpPr>
          <p:cNvPr id="23556" name="Text Box 3"/>
          <p:cNvSpPr txBox="1">
            <a:spLocks noChangeArrowheads="1"/>
          </p:cNvSpPr>
          <p:nvPr/>
        </p:nvSpPr>
        <p:spPr bwMode="auto">
          <a:xfrm>
            <a:off x="400668" y="1874320"/>
            <a:ext cx="8610600" cy="4130361"/>
          </a:xfrm>
          <a:prstGeom prst="rect">
            <a:avLst/>
          </a:prstGeom>
          <a:noFill/>
          <a:ln w="9525">
            <a:noFill/>
            <a:miter lim="800000"/>
            <a:headEnd/>
            <a:tailEnd/>
          </a:ln>
        </p:spPr>
        <p:txBody>
          <a:bodyPr>
            <a:prstTxWarp prst="textNoShape">
              <a:avLst/>
            </a:prstTxWarp>
            <a:spAutoFit/>
          </a:bodyPr>
          <a:lstStyle/>
          <a:p>
            <a:pPr marL="457200" indent="-457200">
              <a:lnSpc>
                <a:spcPct val="110000"/>
              </a:lnSpc>
              <a:spcAft>
                <a:spcPct val="30000"/>
              </a:spcAft>
            </a:pPr>
            <a:r>
              <a:rPr lang="fr-FR" sz="1600" smtClean="0">
                <a:latin typeface="Verdana" charset="0"/>
              </a:rPr>
              <a:t>Le rapport d’évaluation se compose des éléments suivants:</a:t>
            </a:r>
            <a:endParaRPr lang="fr-FR" altLang="ja-JP" sz="160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i="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i="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i="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i="0" smtClean="0">
              <a:latin typeface="Verdana" charset="0"/>
              <a:ea typeface="ＭＳ Ｐゴシック" charset="-128"/>
              <a:cs typeface="ＭＳ Ｐゴシック" charset="-128"/>
            </a:endParaRPr>
          </a:p>
          <a:p>
            <a:pPr marL="457200" indent="-457200">
              <a:spcBef>
                <a:spcPct val="50000"/>
              </a:spcBef>
              <a:buFont typeface="Arial" charset="0"/>
              <a:buAutoNum type="arabicPlain"/>
            </a:pPr>
            <a:endParaRPr lang="fr-FR" altLang="ja-JP" sz="1600" smtClean="0">
              <a:latin typeface="Verdana" charset="0"/>
              <a:ea typeface="ＭＳ Ｐゴシック" charset="-128"/>
              <a:cs typeface="ＭＳ Ｐゴシック" charset="-128"/>
            </a:endParaRPr>
          </a:p>
          <a:p>
            <a:pPr marL="457200" indent="-457200">
              <a:spcBef>
                <a:spcPct val="50000"/>
              </a:spcBef>
              <a:buFont typeface="Arial" charset="0"/>
              <a:buNone/>
            </a:pPr>
            <a:endParaRPr lang="fr-FR" sz="1600" i="0" smtClean="0">
              <a:latin typeface="Verdana" charset="0"/>
            </a:endParaRPr>
          </a:p>
          <a:p>
            <a:pPr marL="457200" indent="-457200">
              <a:spcBef>
                <a:spcPct val="50000"/>
              </a:spcBef>
              <a:buFont typeface="Arial" charset="0"/>
              <a:buNone/>
            </a:pPr>
            <a:endParaRPr lang="fr-FR" sz="1600" smtClean="0">
              <a:latin typeface="Verdana" charset="0"/>
            </a:endParaRPr>
          </a:p>
          <a:p>
            <a:pPr marL="457200" indent="-457200">
              <a:spcBef>
                <a:spcPct val="50000"/>
              </a:spcBef>
              <a:buFont typeface="Arial" charset="0"/>
              <a:buNone/>
            </a:pPr>
            <a:endParaRPr lang="fr-FR" sz="1600" i="0" smtClean="0">
              <a:latin typeface="Verdana" charset="0"/>
            </a:endParaRPr>
          </a:p>
        </p:txBody>
      </p:sp>
      <p:sp>
        <p:nvSpPr>
          <p:cNvPr id="23557" name="AutoShape 5"/>
          <p:cNvSpPr>
            <a:spLocks/>
          </p:cNvSpPr>
          <p:nvPr/>
        </p:nvSpPr>
        <p:spPr bwMode="auto">
          <a:xfrm>
            <a:off x="4987280" y="3014216"/>
            <a:ext cx="304800" cy="1447800"/>
          </a:xfrm>
          <a:prstGeom prst="rightBrace">
            <a:avLst>
              <a:gd name="adj1" fmla="val 39583"/>
              <a:gd name="adj2" fmla="val 50000"/>
            </a:avLst>
          </a:prstGeom>
          <a:noFill/>
          <a:ln w="9525">
            <a:solidFill>
              <a:srgbClr val="800000"/>
            </a:solidFill>
            <a:round/>
            <a:headEnd/>
            <a:tailEnd/>
          </a:ln>
        </p:spPr>
        <p:txBody>
          <a:bodyPr wrap="none" anchor="ctr">
            <a:prstTxWarp prst="textNoShape">
              <a:avLst/>
            </a:prstTxWarp>
          </a:bodyPr>
          <a:lstStyle/>
          <a:p>
            <a:endParaRPr lang="fr-FR"/>
          </a:p>
        </p:txBody>
      </p:sp>
      <p:sp>
        <p:nvSpPr>
          <p:cNvPr id="23558" name="AutoShape 6"/>
          <p:cNvSpPr>
            <a:spLocks/>
          </p:cNvSpPr>
          <p:nvPr/>
        </p:nvSpPr>
        <p:spPr bwMode="auto">
          <a:xfrm>
            <a:off x="7062812" y="4534768"/>
            <a:ext cx="304800" cy="1143000"/>
          </a:xfrm>
          <a:prstGeom prst="rightBrace">
            <a:avLst>
              <a:gd name="adj1" fmla="val 31250"/>
              <a:gd name="adj2" fmla="val 50000"/>
            </a:avLst>
          </a:prstGeom>
          <a:noFill/>
          <a:ln w="9525">
            <a:solidFill>
              <a:srgbClr val="800000"/>
            </a:solidFill>
            <a:round/>
            <a:headEnd/>
            <a:tailEnd/>
          </a:ln>
        </p:spPr>
        <p:txBody>
          <a:bodyPr wrap="none" anchor="ctr">
            <a:prstTxWarp prst="textNoShape">
              <a:avLst/>
            </a:prstTxWarp>
          </a:bodyPr>
          <a:lstStyle/>
          <a:p>
            <a:endParaRPr lang="fr-FR"/>
          </a:p>
        </p:txBody>
      </p:sp>
      <p:sp>
        <p:nvSpPr>
          <p:cNvPr id="23559" name="Text Box 7"/>
          <p:cNvSpPr txBox="1">
            <a:spLocks noChangeArrowheads="1"/>
          </p:cNvSpPr>
          <p:nvPr/>
        </p:nvSpPr>
        <p:spPr bwMode="auto">
          <a:xfrm>
            <a:off x="5292080" y="3573016"/>
            <a:ext cx="1886735" cy="307777"/>
          </a:xfrm>
          <a:prstGeom prst="rect">
            <a:avLst/>
          </a:prstGeom>
          <a:noFill/>
          <a:ln w="9525">
            <a:noFill/>
            <a:miter lim="800000"/>
            <a:headEnd/>
            <a:tailEnd/>
          </a:ln>
        </p:spPr>
        <p:txBody>
          <a:bodyPr wrap="none">
            <a:prstTxWarp prst="textNoShape">
              <a:avLst/>
            </a:prstTxWarp>
            <a:spAutoFit/>
          </a:bodyPr>
          <a:lstStyle/>
          <a:p>
            <a:r>
              <a:rPr lang="fr-FR" sz="1400" smtClean="0">
                <a:solidFill>
                  <a:srgbClr val="800000"/>
                </a:solidFill>
                <a:latin typeface="Verdana" charset="0"/>
              </a:rPr>
              <a:t>Evaluation de base</a:t>
            </a:r>
            <a:endParaRPr lang="fr-FR" sz="1400" i="0">
              <a:solidFill>
                <a:srgbClr val="800000"/>
              </a:solidFill>
              <a:latin typeface="Verdana" charset="0"/>
            </a:endParaRPr>
          </a:p>
        </p:txBody>
      </p:sp>
      <p:sp>
        <p:nvSpPr>
          <p:cNvPr id="23560" name="Text Box 8"/>
          <p:cNvSpPr txBox="1">
            <a:spLocks noChangeArrowheads="1"/>
          </p:cNvSpPr>
          <p:nvPr/>
        </p:nvSpPr>
        <p:spPr bwMode="auto">
          <a:xfrm>
            <a:off x="7380312" y="4941168"/>
            <a:ext cx="1237839" cy="523220"/>
          </a:xfrm>
          <a:prstGeom prst="rect">
            <a:avLst/>
          </a:prstGeom>
          <a:noFill/>
          <a:ln w="9525">
            <a:noFill/>
            <a:miter lim="800000"/>
            <a:headEnd/>
            <a:tailEnd/>
          </a:ln>
        </p:spPr>
        <p:txBody>
          <a:bodyPr wrap="none">
            <a:prstTxWarp prst="textNoShape">
              <a:avLst/>
            </a:prstTxWarp>
            <a:spAutoFit/>
          </a:bodyPr>
          <a:lstStyle/>
          <a:p>
            <a:r>
              <a:rPr lang="fr-FR" sz="1400" i="0" smtClean="0">
                <a:solidFill>
                  <a:srgbClr val="800000"/>
                </a:solidFill>
                <a:latin typeface="Verdana" charset="0"/>
              </a:rPr>
              <a:t>Evaluation</a:t>
            </a:r>
          </a:p>
          <a:p>
            <a:r>
              <a:rPr lang="fr-FR" sz="1400" smtClean="0">
                <a:solidFill>
                  <a:srgbClr val="800000"/>
                </a:solidFill>
                <a:latin typeface="Verdana" charset="0"/>
              </a:rPr>
              <a:t>des besoins</a:t>
            </a:r>
            <a:endParaRPr lang="fr-FR" sz="1400" i="0">
              <a:solidFill>
                <a:srgbClr val="800000"/>
              </a:solidFill>
              <a:latin typeface="Verdana" charset="0"/>
            </a:endParaRPr>
          </a:p>
        </p:txBody>
      </p:sp>
      <p:sp>
        <p:nvSpPr>
          <p:cNvPr id="23561" name="Rectangle 9"/>
          <p:cNvSpPr>
            <a:spLocks noChangeArrowheads="1"/>
          </p:cNvSpPr>
          <p:nvPr/>
        </p:nvSpPr>
        <p:spPr bwMode="auto">
          <a:xfrm>
            <a:off x="381000" y="2362200"/>
            <a:ext cx="8534400" cy="3429000"/>
          </a:xfrm>
          <a:prstGeom prst="rect">
            <a:avLst/>
          </a:prstGeom>
          <a:noFill/>
          <a:ln w="19050">
            <a:solidFill>
              <a:srgbClr val="800000"/>
            </a:solidFill>
            <a:miter lim="800000"/>
            <a:headEnd/>
            <a:tailEnd/>
          </a:ln>
        </p:spPr>
        <p:txBody>
          <a:bodyPr wrap="none" anchor="ctr">
            <a:prstTxWarp prst="textNoShape">
              <a:avLst/>
            </a:prstTxWarp>
          </a:bodyPr>
          <a:lstStyle/>
          <a:p>
            <a:endParaRPr lang="fr-FR"/>
          </a:p>
        </p:txBody>
      </p:sp>
      <p:sp>
        <p:nvSpPr>
          <p:cNvPr id="12" name="Text Box 3"/>
          <p:cNvSpPr txBox="1">
            <a:spLocks noChangeArrowheads="1"/>
          </p:cNvSpPr>
          <p:nvPr/>
        </p:nvSpPr>
        <p:spPr bwMode="auto">
          <a:xfrm>
            <a:off x="410284" y="2321116"/>
            <a:ext cx="7620000" cy="3662541"/>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itchFamily="34" charset="0"/>
              <a:buAutoNum type="arabicPlain"/>
            </a:pPr>
            <a:r>
              <a:rPr lang="fr-FR" altLang="ja-JP" sz="1600">
                <a:latin typeface="Verdana" pitchFamily="34" charset="0"/>
              </a:rPr>
              <a:t>Données personnelles de l’enfant / du jeune </a:t>
            </a:r>
          </a:p>
          <a:p>
            <a:pPr marL="457200" indent="-457200" eaLnBrk="0" hangingPunct="0">
              <a:spcBef>
                <a:spcPct val="50000"/>
              </a:spcBef>
              <a:buFont typeface="Arial" pitchFamily="34" charset="0"/>
              <a:buAutoNum type="arabicPlain"/>
            </a:pPr>
            <a:r>
              <a:rPr lang="fr-FR" altLang="ja-JP" sz="1600">
                <a:latin typeface="Verdana" pitchFamily="34" charset="0"/>
              </a:rPr>
              <a:t>Annonce et questionnement </a:t>
            </a:r>
          </a:p>
          <a:p>
            <a:pPr marL="457200" indent="-457200" eaLnBrk="0" hangingPunct="0">
              <a:spcBef>
                <a:spcPct val="50000"/>
              </a:spcBef>
              <a:buFont typeface="Arial" pitchFamily="34" charset="0"/>
              <a:buAutoNum type="arabicPlain"/>
            </a:pPr>
            <a:r>
              <a:rPr lang="fr-FR" altLang="ja-JP" sz="1600">
                <a:latin typeface="Verdana" pitchFamily="34" charset="0"/>
              </a:rPr>
              <a:t>Contexte professionnel</a:t>
            </a:r>
          </a:p>
          <a:p>
            <a:pPr marL="457200" indent="-457200" eaLnBrk="0" hangingPunct="0">
              <a:spcBef>
                <a:spcPct val="50000"/>
              </a:spcBef>
              <a:buFont typeface="Arial" pitchFamily="34" charset="0"/>
              <a:buAutoNum type="arabicPlain"/>
            </a:pPr>
            <a:r>
              <a:rPr lang="fr-FR" altLang="ja-JP" sz="1600">
                <a:latin typeface="Verdana" pitchFamily="34" charset="0"/>
              </a:rPr>
              <a:t>Contexte familial</a:t>
            </a:r>
          </a:p>
          <a:p>
            <a:pPr marL="457200" indent="-457200" eaLnBrk="0" hangingPunct="0">
              <a:spcBef>
                <a:spcPct val="50000"/>
              </a:spcBef>
              <a:buFont typeface="Arial" pitchFamily="34" charset="0"/>
              <a:buAutoNum type="arabicPlain"/>
            </a:pPr>
            <a:r>
              <a:rPr lang="fr-FR" altLang="ja-JP" sz="1600">
                <a:latin typeface="Verdana" pitchFamily="34" charset="0"/>
              </a:rPr>
              <a:t>Données relatives au fonctionnement</a:t>
            </a:r>
          </a:p>
          <a:p>
            <a:pPr marL="457200" indent="-457200" eaLnBrk="0" hangingPunct="0">
              <a:spcBef>
                <a:spcPct val="50000"/>
              </a:spcBef>
              <a:buFont typeface="Arial" pitchFamily="34" charset="0"/>
              <a:buAutoNum type="arabicPlain"/>
            </a:pPr>
            <a:r>
              <a:rPr lang="fr-FR" altLang="ja-JP" sz="1600">
                <a:latin typeface="Verdana" pitchFamily="34" charset="0"/>
              </a:rPr>
              <a:t>Classification catégorielle</a:t>
            </a:r>
          </a:p>
          <a:p>
            <a:pPr marL="457200" indent="-457200" eaLnBrk="0" hangingPunct="0">
              <a:spcBef>
                <a:spcPct val="50000"/>
              </a:spcBef>
              <a:buFont typeface="Arial" pitchFamily="34" charset="0"/>
              <a:buAutoNum type="arabicPlain"/>
            </a:pPr>
            <a:r>
              <a:rPr lang="fr-FR" altLang="ja-JP" sz="1600">
                <a:latin typeface="Verdana" pitchFamily="34" charset="0"/>
              </a:rPr>
              <a:t>Estimation des objectifs de développement et de formation</a:t>
            </a:r>
          </a:p>
          <a:p>
            <a:pPr marL="457200" indent="-457200" eaLnBrk="0" hangingPunct="0">
              <a:spcBef>
                <a:spcPct val="50000"/>
              </a:spcBef>
              <a:buFont typeface="Arial" pitchFamily="34" charset="0"/>
              <a:buAutoNum type="arabicPlain"/>
            </a:pPr>
            <a:r>
              <a:rPr lang="fr-FR" altLang="ja-JP" sz="1600">
                <a:latin typeface="Verdana" pitchFamily="34" charset="0"/>
              </a:rPr>
              <a:t>Estimation des besoins</a:t>
            </a:r>
          </a:p>
          <a:p>
            <a:pPr marL="457200" indent="-457200" eaLnBrk="0" hangingPunct="0">
              <a:spcBef>
                <a:spcPct val="50000"/>
              </a:spcBef>
              <a:buFont typeface="Arial" pitchFamily="34" charset="0"/>
              <a:buAutoNum type="arabicPlain"/>
            </a:pPr>
            <a:r>
              <a:rPr lang="fr-FR" altLang="ja-JP" sz="1600">
                <a:latin typeface="Verdana" pitchFamily="34" charset="0"/>
              </a:rPr>
              <a:t>Recommandation concernant le lieu principal de prise en </a:t>
            </a:r>
            <a:endParaRPr lang="fr-FR" altLang="ja-JP" sz="1600" smtClean="0">
              <a:latin typeface="Verdana" pitchFamily="34" charset="0"/>
            </a:endParaRPr>
          </a:p>
          <a:p>
            <a:pPr marL="457200" indent="-457200" eaLnBrk="0" hangingPunct="0">
              <a:spcBef>
                <a:spcPts val="0"/>
              </a:spcBef>
            </a:pPr>
            <a:r>
              <a:rPr lang="fr-FR" altLang="ja-JP" sz="1600" smtClean="0">
                <a:latin typeface="Verdana" pitchFamily="34" charset="0"/>
              </a:rPr>
              <a:t>	charge et les </a:t>
            </a:r>
            <a:r>
              <a:rPr lang="fr-FR" altLang="ja-JP" sz="1600">
                <a:latin typeface="Verdana" pitchFamily="34" charset="0"/>
              </a:rPr>
              <a:t>mesures à mettre en œuvre</a:t>
            </a:r>
          </a:p>
        </p:txBody>
      </p:sp>
    </p:spTree>
    <p:extLst>
      <p:ext uri="{BB962C8B-B14F-4D97-AF65-F5344CB8AC3E}">
        <p14:creationId xmlns:p14="http://schemas.microsoft.com/office/powerpoint/2010/main" val="5746939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381000" y="838200"/>
            <a:ext cx="8458200" cy="1615827"/>
          </a:xfrm>
          <a:prstGeom prst="rect">
            <a:avLst/>
          </a:prstGeom>
          <a:noFill/>
          <a:ln w="9525">
            <a:noFill/>
            <a:miter lim="800000"/>
            <a:headEnd/>
            <a:tailEnd/>
          </a:ln>
        </p:spPr>
        <p:txBody>
          <a:bodyPr>
            <a:prstTxWarp prst="textNoShape">
              <a:avLst/>
            </a:prstTxWarp>
            <a:spAutoFit/>
          </a:bodyPr>
          <a:lstStyle/>
          <a:p>
            <a:pPr marL="481013" indent="-481013">
              <a:spcBef>
                <a:spcPct val="50000"/>
              </a:spcBef>
            </a:pPr>
            <a:r>
              <a:rPr lang="de-DE" altLang="ja-JP" sz="1800" b="1" i="0" dirty="0">
                <a:latin typeface="Verdana" charset="0"/>
                <a:ea typeface="ＭＳ Ｐゴシック" charset="-128"/>
                <a:cs typeface="ＭＳ Ｐゴシック" charset="-128"/>
              </a:rPr>
              <a:t>F)	</a:t>
            </a:r>
            <a:r>
              <a:rPr lang="fr-FR" altLang="ja-JP" sz="1800" b="1" dirty="0" smtClean="0">
                <a:latin typeface="Verdana" charset="0"/>
                <a:ea typeface="ＭＳ Ｐゴシック" charset="-128"/>
                <a:cs typeface="ＭＳ Ｐゴシック" charset="-128"/>
              </a:rPr>
              <a:t>Les recommandations rédigées sur la base de la procédure standardisée ne sont pas traitées de manière seulement formelle, mais également en fonction de leur pertinence sous l’angle des contenus et des spécialisations.</a:t>
            </a:r>
            <a:endParaRPr lang="de-DE" altLang="ja-JP" sz="1800" b="1" dirty="0" smtClean="0">
              <a:latin typeface="Verdana" charset="0"/>
              <a:ea typeface="ＭＳ Ｐゴシック" charset="-128"/>
              <a:cs typeface="ＭＳ Ｐゴシック" charset="-128"/>
            </a:endParaRPr>
          </a:p>
          <a:p>
            <a:pPr marL="481013" indent="-481013">
              <a:spcBef>
                <a:spcPct val="50000"/>
              </a:spcBef>
            </a:pPr>
            <a:endParaRPr lang="de-DE" altLang="ja-JP" sz="1800" i="0" dirty="0">
              <a:latin typeface="Verdana" charset="0"/>
              <a:ea typeface="ＭＳ Ｐゴシック" charset="-128"/>
              <a:cs typeface="ＭＳ Ｐゴシック" charset="-128"/>
            </a:endParaRPr>
          </a:p>
        </p:txBody>
      </p:sp>
      <p:sp>
        <p:nvSpPr>
          <p:cNvPr id="25604" name="Text Box 3"/>
          <p:cNvSpPr txBox="1">
            <a:spLocks noChangeArrowheads="1"/>
          </p:cNvSpPr>
          <p:nvPr/>
        </p:nvSpPr>
        <p:spPr bwMode="auto">
          <a:xfrm>
            <a:off x="395536" y="2708920"/>
            <a:ext cx="8458200" cy="2657138"/>
          </a:xfrm>
          <a:prstGeom prst="rect">
            <a:avLst/>
          </a:prstGeom>
          <a:noFill/>
          <a:ln w="9525">
            <a:noFill/>
            <a:miter lim="800000"/>
            <a:headEnd/>
            <a:tailEnd/>
          </a:ln>
        </p:spPr>
        <p:txBody>
          <a:bodyPr>
            <a:prstTxWarp prst="textNoShape">
              <a:avLst/>
            </a:prstTxWarp>
            <a:spAutoFit/>
          </a:bodyPr>
          <a:lstStyle/>
          <a:p>
            <a:pPr>
              <a:lnSpc>
                <a:spcPts val="2500"/>
              </a:lnSpc>
            </a:pPr>
            <a:r>
              <a:rPr lang="fr-FR" sz="1800" dirty="0" smtClean="0">
                <a:latin typeface="Verdana" pitchFamily="34" charset="0"/>
              </a:rPr>
              <a:t>Il est recommandé aux cantons de ne pas traiter ces demandes de manière uniquement formelle, mais d’examiner leur pertinence en termes de contenus et de spécialisations.</a:t>
            </a:r>
          </a:p>
          <a:p>
            <a:pPr>
              <a:lnSpc>
                <a:spcPts val="2500"/>
              </a:lnSpc>
            </a:pPr>
            <a:endParaRPr lang="fr-FR" sz="1800" dirty="0" smtClean="0">
              <a:latin typeface="Verdana" pitchFamily="34" charset="0"/>
            </a:endParaRPr>
          </a:p>
          <a:p>
            <a:pPr>
              <a:lnSpc>
                <a:spcPts val="2500"/>
              </a:lnSpc>
            </a:pPr>
            <a:r>
              <a:rPr lang="fr-FR" sz="1800" dirty="0" smtClean="0">
                <a:latin typeface="Verdana" pitchFamily="34" charset="0"/>
              </a:rPr>
              <a:t>Cela implique que les personnes chargées des décisions disposent des qualifications spécifiques nécessaires, sans quoi il ne leur serait pas possible de juger des besoins présentés et d’exprimer, le cas échéant, un avis critique.</a:t>
            </a:r>
            <a:endParaRPr lang="de-DE" sz="1800" i="0" dirty="0">
              <a:latin typeface="Verdana" pitchFamily="34" charset="0"/>
            </a:endParaRPr>
          </a:p>
        </p:txBody>
      </p:sp>
    </p:spTree>
    <p:extLst>
      <p:ext uri="{BB962C8B-B14F-4D97-AF65-F5344CB8AC3E}">
        <p14:creationId xmlns:p14="http://schemas.microsoft.com/office/powerpoint/2010/main" val="33562609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7" name="Text Box 3"/>
          <p:cNvSpPr txBox="1">
            <a:spLocks noChangeArrowheads="1"/>
          </p:cNvSpPr>
          <p:nvPr/>
        </p:nvSpPr>
        <p:spPr bwMode="auto">
          <a:xfrm>
            <a:off x="467544" y="1624763"/>
            <a:ext cx="8458200" cy="29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176463" indent="-457200">
              <a:defRPr sz="2400">
                <a:solidFill>
                  <a:schemeClr val="tx1"/>
                </a:solidFill>
                <a:latin typeface="Times" charset="0"/>
                <a:ea typeface="ＭＳ Ｐゴシック" charset="0"/>
              </a:defRPr>
            </a:lvl4pPr>
            <a:lvl5pPr marL="2366963" indent="-457200">
              <a:defRPr sz="2400">
                <a:solidFill>
                  <a:schemeClr val="tx1"/>
                </a:solidFill>
                <a:latin typeface="Times" charset="0"/>
                <a:ea typeface="ＭＳ Ｐゴシック" charset="0"/>
              </a:defRPr>
            </a:lvl5pPr>
            <a:lvl6pPr marL="2824163" indent="-457200" eaLnBrk="0" fontAlgn="base" hangingPunct="0">
              <a:spcBef>
                <a:spcPct val="0"/>
              </a:spcBef>
              <a:spcAft>
                <a:spcPct val="0"/>
              </a:spcAft>
              <a:defRPr sz="2400">
                <a:solidFill>
                  <a:schemeClr val="tx1"/>
                </a:solidFill>
                <a:latin typeface="Times" charset="0"/>
                <a:ea typeface="ＭＳ Ｐゴシック" charset="0"/>
              </a:defRPr>
            </a:lvl6pPr>
            <a:lvl7pPr marL="3281363" indent="-457200" eaLnBrk="0" fontAlgn="base" hangingPunct="0">
              <a:spcBef>
                <a:spcPct val="0"/>
              </a:spcBef>
              <a:spcAft>
                <a:spcPct val="0"/>
              </a:spcAft>
              <a:defRPr sz="2400">
                <a:solidFill>
                  <a:schemeClr val="tx1"/>
                </a:solidFill>
                <a:latin typeface="Times" charset="0"/>
                <a:ea typeface="ＭＳ Ｐゴシック" charset="0"/>
              </a:defRPr>
            </a:lvl7pPr>
            <a:lvl8pPr marL="3738563" indent="-457200" eaLnBrk="0" fontAlgn="base" hangingPunct="0">
              <a:spcBef>
                <a:spcPct val="0"/>
              </a:spcBef>
              <a:spcAft>
                <a:spcPct val="0"/>
              </a:spcAft>
              <a:defRPr sz="2400">
                <a:solidFill>
                  <a:schemeClr val="tx1"/>
                </a:solidFill>
                <a:latin typeface="Times" charset="0"/>
                <a:ea typeface="ＭＳ Ｐゴシック" charset="0"/>
              </a:defRPr>
            </a:lvl8pPr>
            <a:lvl9pPr marL="419576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fr-CH" altLang="ja-JP" sz="2000" b="1" dirty="0" smtClean="0">
              <a:latin typeface="Verdana" charset="0"/>
              <a:cs typeface="ＭＳ Ｐゴシック" charset="0"/>
            </a:endParaRPr>
          </a:p>
          <a:p>
            <a:pPr>
              <a:lnSpc>
                <a:spcPts val="2800"/>
              </a:lnSpc>
              <a:spcBef>
                <a:spcPts val="1500"/>
              </a:spcBef>
              <a:buFont typeface="Arial" charset="0"/>
              <a:buAutoNum type="arabicPeriod"/>
            </a:pPr>
            <a:r>
              <a:rPr lang="fr-CH" altLang="ja-JP" sz="2000" dirty="0" smtClean="0">
                <a:latin typeface="Verdana" charset="0"/>
                <a:cs typeface="ＭＳ Ｐゴシック" charset="0"/>
              </a:rPr>
              <a:t>Mandat /  Qu’est-ce que la PES? Qu’est-ce qu’elle n’est pas?</a:t>
            </a:r>
          </a:p>
          <a:p>
            <a:pPr>
              <a:lnSpc>
                <a:spcPts val="2800"/>
              </a:lnSpc>
              <a:spcBef>
                <a:spcPts val="1500"/>
              </a:spcBef>
              <a:buFont typeface="Arial" charset="0"/>
              <a:buAutoNum type="arabicPeriod"/>
            </a:pPr>
            <a:r>
              <a:rPr lang="fr-CH" altLang="ja-JP" sz="2000" dirty="0" smtClean="0">
                <a:latin typeface="Verdana" charset="0"/>
                <a:cs typeface="ＭＳ Ｐゴシック" charset="0"/>
              </a:rPr>
              <a:t>Bases et principes de la procédure</a:t>
            </a:r>
          </a:p>
          <a:p>
            <a:pPr>
              <a:lnSpc>
                <a:spcPts val="2800"/>
              </a:lnSpc>
              <a:spcBef>
                <a:spcPts val="1500"/>
              </a:spcBef>
              <a:buFont typeface="Arial" charset="0"/>
              <a:buAutoNum type="arabicPeriod"/>
            </a:pPr>
            <a:r>
              <a:rPr lang="fr-CH" altLang="ja-JP" sz="2000" dirty="0" smtClean="0">
                <a:latin typeface="Verdana" charset="0"/>
                <a:cs typeface="ＭＳ Ｐゴシック" charset="0"/>
              </a:rPr>
              <a:t>Eléments de la procédure</a:t>
            </a:r>
          </a:p>
          <a:p>
            <a:pPr>
              <a:lnSpc>
                <a:spcPts val="2800"/>
              </a:lnSpc>
              <a:spcBef>
                <a:spcPts val="1500"/>
              </a:spcBef>
              <a:buFont typeface="Arial" charset="0"/>
              <a:buAutoNum type="arabicPeriod"/>
            </a:pPr>
            <a:r>
              <a:rPr lang="fr-CH" altLang="ja-JP" sz="2000" dirty="0" smtClean="0">
                <a:latin typeface="Verdana" charset="0"/>
                <a:cs typeface="ＭＳ Ｐゴシック" charset="0"/>
              </a:rPr>
              <a:t>Questions et réponses pour l‘introduction de la procédure dans les cantons</a:t>
            </a:r>
            <a:endParaRPr lang="fr-CH" altLang="ja-JP" sz="2000" dirty="0">
              <a:latin typeface="Verdana" charset="0"/>
              <a:cs typeface="ＭＳ Ｐゴシック" charset="0"/>
            </a:endParaRPr>
          </a:p>
        </p:txBody>
      </p:sp>
      <p:sp>
        <p:nvSpPr>
          <p:cNvPr id="769034" name="Text Box 10"/>
          <p:cNvSpPr txBox="1">
            <a:spLocks noChangeArrowheads="1"/>
          </p:cNvSpPr>
          <p:nvPr/>
        </p:nvSpPr>
        <p:spPr bwMode="auto">
          <a:xfrm>
            <a:off x="457200" y="1277289"/>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176463" indent="-457200">
              <a:defRPr sz="2400">
                <a:solidFill>
                  <a:schemeClr val="tx1"/>
                </a:solidFill>
                <a:latin typeface="Times" charset="0"/>
                <a:ea typeface="ＭＳ Ｐゴシック" charset="0"/>
              </a:defRPr>
            </a:lvl4pPr>
            <a:lvl5pPr marL="2366963" indent="-457200">
              <a:defRPr sz="2400">
                <a:solidFill>
                  <a:schemeClr val="tx1"/>
                </a:solidFill>
                <a:latin typeface="Times" charset="0"/>
                <a:ea typeface="ＭＳ Ｐゴシック" charset="0"/>
              </a:defRPr>
            </a:lvl5pPr>
            <a:lvl6pPr marL="2824163" indent="-457200" eaLnBrk="0" fontAlgn="base" hangingPunct="0">
              <a:spcBef>
                <a:spcPct val="0"/>
              </a:spcBef>
              <a:spcAft>
                <a:spcPct val="0"/>
              </a:spcAft>
              <a:defRPr sz="2400">
                <a:solidFill>
                  <a:schemeClr val="tx1"/>
                </a:solidFill>
                <a:latin typeface="Times" charset="0"/>
                <a:ea typeface="ＭＳ Ｐゴシック" charset="0"/>
              </a:defRPr>
            </a:lvl6pPr>
            <a:lvl7pPr marL="3281363" indent="-457200" eaLnBrk="0" fontAlgn="base" hangingPunct="0">
              <a:spcBef>
                <a:spcPct val="0"/>
              </a:spcBef>
              <a:spcAft>
                <a:spcPct val="0"/>
              </a:spcAft>
              <a:defRPr sz="2400">
                <a:solidFill>
                  <a:schemeClr val="tx1"/>
                </a:solidFill>
                <a:latin typeface="Times" charset="0"/>
                <a:ea typeface="ＭＳ Ｐゴシック" charset="0"/>
              </a:defRPr>
            </a:lvl7pPr>
            <a:lvl8pPr marL="3738563" indent="-457200" eaLnBrk="0" fontAlgn="base" hangingPunct="0">
              <a:spcBef>
                <a:spcPct val="0"/>
              </a:spcBef>
              <a:spcAft>
                <a:spcPct val="0"/>
              </a:spcAft>
              <a:defRPr sz="2400">
                <a:solidFill>
                  <a:schemeClr val="tx1"/>
                </a:solidFill>
                <a:latin typeface="Times" charset="0"/>
                <a:ea typeface="ＭＳ Ｐゴシック" charset="0"/>
              </a:defRPr>
            </a:lvl8pPr>
            <a:lvl9pPr marL="419576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CH" altLang="ja-JP" sz="2000" b="1" smtClean="0">
                <a:solidFill>
                  <a:srgbClr val="800000"/>
                </a:solidFill>
                <a:latin typeface="Arial"/>
                <a:cs typeface="ＭＳ Ｐゴシック" charset="0"/>
              </a:rPr>
              <a:t>Aperçu</a:t>
            </a:r>
            <a:endParaRPr lang="fr-CH" altLang="ja-JP" sz="2000" b="1">
              <a:latin typeface="Verdana" charset="0"/>
              <a:cs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803176"/>
          </a:xfrm>
        </p:spPr>
        <p:txBody>
          <a:bodyPr/>
          <a:lstStyle/>
          <a:p>
            <a:pPr algn="l"/>
            <a:r>
              <a:rPr lang="fr-FR" altLang="ja-JP" sz="2000" b="1" smtClean="0">
                <a:solidFill>
                  <a:srgbClr val="800000"/>
                </a:solidFill>
                <a:latin typeface="Verdana" charset="0"/>
                <a:cs typeface="ＭＳ Ｐゴシック" charset="0"/>
              </a:rPr>
              <a:t>Tranche d‘âge de 0 à 20 ans</a:t>
            </a:r>
            <a:br>
              <a:rPr lang="fr-FR" altLang="ja-JP" sz="2000" b="1" smtClean="0">
                <a:solidFill>
                  <a:srgbClr val="800000"/>
                </a:solidFill>
                <a:latin typeface="Verdana" charset="0"/>
                <a:cs typeface="ＭＳ Ｐゴシック" charset="0"/>
              </a:rPr>
            </a:br>
            <a:r>
              <a:rPr lang="fr-FR" altLang="ja-JP" sz="2000" b="1" smtClean="0">
                <a:solidFill>
                  <a:srgbClr val="800000"/>
                </a:solidFill>
                <a:latin typeface="Verdana" charset="0"/>
                <a:cs typeface="ＭＳ Ｐゴシック" charset="0"/>
              </a:rPr>
              <a:t>Exemple à partir des besoins spéciaux de formation</a:t>
            </a:r>
            <a:r>
              <a:rPr lang="fr-FR" altLang="ja-JP" sz="2000" b="1" smtClean="0">
                <a:latin typeface="Verdana" charset="0"/>
                <a:cs typeface="ＭＳ Ｐゴシック" charset="0"/>
              </a:rPr>
              <a:t/>
            </a:r>
            <a:br>
              <a:rPr lang="fr-FR" altLang="ja-JP" sz="2000" b="1" smtClean="0">
                <a:latin typeface="Verdana" charset="0"/>
                <a:cs typeface="ＭＳ Ｐゴシック" charset="0"/>
              </a:rPr>
            </a:br>
            <a:endParaRPr lang="fr-FR" sz="2000"/>
          </a:p>
        </p:txBody>
      </p:sp>
      <p:sp>
        <p:nvSpPr>
          <p:cNvPr id="3" name="Inhaltsplatzhalter 2"/>
          <p:cNvSpPr>
            <a:spLocks noGrp="1"/>
          </p:cNvSpPr>
          <p:nvPr>
            <p:ph sz="half" idx="1"/>
          </p:nvPr>
        </p:nvSpPr>
        <p:spPr>
          <a:xfrm>
            <a:off x="685800" y="1556792"/>
            <a:ext cx="7846640" cy="4539208"/>
          </a:xfrm>
        </p:spPr>
        <p:txBody>
          <a:bodyPr/>
          <a:lstStyle/>
          <a:p>
            <a:pPr marL="0" indent="0">
              <a:buNone/>
            </a:pPr>
            <a:r>
              <a:rPr lang="fr-FR" sz="2000" dirty="0" smtClean="0">
                <a:latin typeface="Verdana"/>
                <a:cs typeface="Verdana"/>
              </a:rPr>
              <a:t>Domaines  couverts par la PES</a:t>
            </a:r>
          </a:p>
          <a:p>
            <a:endParaRPr lang="fr-FR" sz="2000" dirty="0" smtClean="0">
              <a:latin typeface="Verdana"/>
              <a:cs typeface="Verdana"/>
            </a:endParaRPr>
          </a:p>
          <a:p>
            <a:r>
              <a:rPr lang="fr-FR" sz="2000" dirty="0" smtClean="0">
                <a:latin typeface="Verdana"/>
                <a:cs typeface="Verdana"/>
              </a:rPr>
              <a:t>De la naissance jusqu‘à l‘âge maximum de 20 ans</a:t>
            </a:r>
          </a:p>
          <a:p>
            <a:endParaRPr lang="fr-FR" sz="2000" dirty="0" smtClean="0">
              <a:latin typeface="Verdana"/>
              <a:cs typeface="Verdana"/>
            </a:endParaRPr>
          </a:p>
          <a:p>
            <a:r>
              <a:rPr lang="fr-FR" sz="2000" dirty="0" smtClean="0">
                <a:latin typeface="Verdana"/>
                <a:cs typeface="Verdana"/>
              </a:rPr>
              <a:t>Différentes anomalies (par ex. dommages prénataux, anomalies dans le développement psychomoteur, déficience intellectuelle, amblyopie)</a:t>
            </a:r>
          </a:p>
          <a:p>
            <a:pPr>
              <a:buNone/>
            </a:pPr>
            <a:endParaRPr lang="fr-FR" sz="2000" dirty="0" smtClean="0">
              <a:latin typeface="Verdana"/>
              <a:cs typeface="Verdana"/>
            </a:endParaRPr>
          </a:p>
          <a:p>
            <a:r>
              <a:rPr lang="fr-FR" sz="2000" dirty="0" smtClean="0">
                <a:latin typeface="Verdana"/>
                <a:cs typeface="Verdana"/>
              </a:rPr>
              <a:t>Evaluation systématique des aspects similaires (par ex. limitation des activités, diagnostics, caractéristiques de l'environnement professionnel et familial)</a:t>
            </a:r>
          </a:p>
          <a:p>
            <a:endParaRPr lang="fr-FR" sz="2000" dirty="0" smtClean="0">
              <a:latin typeface="Verdana"/>
              <a:cs typeface="Verdana"/>
            </a:endParaRPr>
          </a:p>
          <a:p>
            <a:r>
              <a:rPr lang="fr-FR" sz="2000" dirty="0" smtClean="0">
                <a:latin typeface="Verdana"/>
                <a:cs typeface="Verdana"/>
              </a:rPr>
              <a:t>Questionnaires en partie adaptés à l‘âge</a:t>
            </a:r>
          </a:p>
          <a:p>
            <a:endParaRPr lang="fr-FR" dirty="0"/>
          </a:p>
        </p:txBody>
      </p:sp>
    </p:spTree>
    <p:extLst>
      <p:ext uri="{BB962C8B-B14F-4D97-AF65-F5344CB8AC3E}">
        <p14:creationId xmlns:p14="http://schemas.microsoft.com/office/powerpoint/2010/main" val="38446337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ext Box 2"/>
          <p:cNvSpPr txBox="1">
            <a:spLocks noChangeArrowheads="1"/>
          </p:cNvSpPr>
          <p:nvPr/>
        </p:nvSpPr>
        <p:spPr bwMode="auto">
          <a:xfrm>
            <a:off x="457200" y="914400"/>
            <a:ext cx="749917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marL="0" indent="0">
              <a:spcBef>
                <a:spcPct val="50000"/>
              </a:spcBef>
            </a:pPr>
            <a:r>
              <a:rPr lang="fr-FR" altLang="ja-JP" sz="2000" b="1" dirty="0" smtClean="0">
                <a:solidFill>
                  <a:srgbClr val="800000"/>
                </a:solidFill>
                <a:latin typeface="Verdana" charset="0"/>
                <a:cs typeface="ＭＳ Ｐゴシック" charset="0"/>
              </a:rPr>
              <a:t>3.  Caractéristiques de la procédure</a:t>
            </a:r>
          </a:p>
          <a:p>
            <a:pPr>
              <a:spcBef>
                <a:spcPct val="50000"/>
              </a:spcBef>
            </a:pPr>
            <a:endParaRPr lang="fr-FR" altLang="ja-JP" sz="2000" dirty="0">
              <a:latin typeface="Verdana" charset="0"/>
              <a:cs typeface="ＭＳ Ｐゴシック" charset="0"/>
            </a:endParaRPr>
          </a:p>
        </p:txBody>
      </p:sp>
      <p:sp>
        <p:nvSpPr>
          <p:cNvPr id="27" name="Oval 22"/>
          <p:cNvSpPr>
            <a:spLocks noChangeArrowheads="1"/>
          </p:cNvSpPr>
          <p:nvPr/>
        </p:nvSpPr>
        <p:spPr bwMode="auto">
          <a:xfrm>
            <a:off x="179512" y="2780928"/>
            <a:ext cx="8704312" cy="3166666"/>
          </a:xfrm>
          <a:prstGeom prst="ellipse">
            <a:avLst/>
          </a:prstGeom>
          <a:solidFill>
            <a:srgbClr val="B4B4B4"/>
          </a:solidFill>
          <a:ln w="9525">
            <a:noFill/>
            <a:round/>
            <a:headEnd/>
            <a:tailEnd/>
          </a:ln>
        </p:spPr>
        <p:txBody>
          <a:bodyPr wrap="none" anchor="ctr"/>
          <a:lstStyle/>
          <a:p>
            <a:pPr eaLnBrk="0" hangingPunct="0"/>
            <a:endParaRPr lang="fr-FR" i="1">
              <a:latin typeface="Times" charset="0"/>
            </a:endParaRPr>
          </a:p>
        </p:txBody>
      </p:sp>
      <p:sp>
        <p:nvSpPr>
          <p:cNvPr id="28" name="Oval 24"/>
          <p:cNvSpPr>
            <a:spLocks noChangeArrowheads="1"/>
          </p:cNvSpPr>
          <p:nvPr/>
        </p:nvSpPr>
        <p:spPr bwMode="auto">
          <a:xfrm>
            <a:off x="1492728" y="3611385"/>
            <a:ext cx="1637444" cy="176744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Données </a:t>
            </a:r>
            <a:br>
              <a:rPr lang="fr-FR" sz="1600">
                <a:latin typeface="Verdana" pitchFamily="34" charset="0"/>
              </a:rPr>
            </a:br>
            <a:r>
              <a:rPr lang="fr-FR" sz="1600">
                <a:latin typeface="Verdana" pitchFamily="34" charset="0"/>
              </a:rPr>
              <a:t>personnelles</a:t>
            </a:r>
            <a:endParaRPr lang="fr-FR">
              <a:latin typeface="Times" charset="0"/>
            </a:endParaRPr>
          </a:p>
        </p:txBody>
      </p:sp>
      <p:sp>
        <p:nvSpPr>
          <p:cNvPr id="29" name="Oval 26"/>
          <p:cNvSpPr>
            <a:spLocks noChangeArrowheads="1"/>
          </p:cNvSpPr>
          <p:nvPr/>
        </p:nvSpPr>
        <p:spPr bwMode="auto">
          <a:xfrm>
            <a:off x="2711928" y="3154185"/>
            <a:ext cx="1637444" cy="176744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Question-</a:t>
            </a:r>
            <a:br>
              <a:rPr lang="fr-FR" sz="1600">
                <a:latin typeface="Verdana" pitchFamily="34" charset="0"/>
              </a:rPr>
            </a:br>
            <a:r>
              <a:rPr lang="fr-FR" sz="1600">
                <a:latin typeface="Verdana" pitchFamily="34" charset="0"/>
              </a:rPr>
              <a:t>nement</a:t>
            </a:r>
            <a:endParaRPr lang="fr-FR">
              <a:latin typeface="Times" charset="0"/>
            </a:endParaRPr>
          </a:p>
        </p:txBody>
      </p:sp>
      <p:sp>
        <p:nvSpPr>
          <p:cNvPr id="30" name="Oval 27"/>
          <p:cNvSpPr>
            <a:spLocks noChangeArrowheads="1"/>
          </p:cNvSpPr>
          <p:nvPr/>
        </p:nvSpPr>
        <p:spPr bwMode="auto">
          <a:xfrm>
            <a:off x="3550128" y="3916185"/>
            <a:ext cx="1637444" cy="176744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Contexte</a:t>
            </a:r>
            <a:br>
              <a:rPr lang="fr-FR" sz="1600">
                <a:latin typeface="Verdana" pitchFamily="34" charset="0"/>
              </a:rPr>
            </a:br>
            <a:r>
              <a:rPr lang="fr-FR" sz="1600">
                <a:latin typeface="Verdana" pitchFamily="34" charset="0"/>
              </a:rPr>
              <a:t>professionnel</a:t>
            </a:r>
            <a:endParaRPr lang="fr-FR">
              <a:latin typeface="Times" charset="0"/>
            </a:endParaRPr>
          </a:p>
        </p:txBody>
      </p:sp>
      <p:sp>
        <p:nvSpPr>
          <p:cNvPr id="31" name="Oval 28"/>
          <p:cNvSpPr>
            <a:spLocks noChangeArrowheads="1"/>
          </p:cNvSpPr>
          <p:nvPr/>
        </p:nvSpPr>
        <p:spPr bwMode="auto">
          <a:xfrm>
            <a:off x="4464528" y="3154185"/>
            <a:ext cx="1637444" cy="176744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Contexte </a:t>
            </a:r>
            <a:br>
              <a:rPr lang="fr-FR" sz="1600">
                <a:latin typeface="Verdana" pitchFamily="34" charset="0"/>
              </a:rPr>
            </a:br>
            <a:r>
              <a:rPr lang="fr-FR" sz="1600">
                <a:latin typeface="Verdana" pitchFamily="34" charset="0"/>
              </a:rPr>
              <a:t>familial</a:t>
            </a:r>
            <a:endParaRPr lang="fr-FR">
              <a:latin typeface="Times" charset="0"/>
            </a:endParaRPr>
          </a:p>
        </p:txBody>
      </p:sp>
      <p:sp>
        <p:nvSpPr>
          <p:cNvPr id="32" name="Oval 29"/>
          <p:cNvSpPr>
            <a:spLocks noChangeArrowheads="1"/>
          </p:cNvSpPr>
          <p:nvPr/>
        </p:nvSpPr>
        <p:spPr bwMode="auto">
          <a:xfrm>
            <a:off x="5455128" y="3839985"/>
            <a:ext cx="1637444" cy="176744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Evaluation </a:t>
            </a:r>
          </a:p>
          <a:p>
            <a:pPr algn="ctr" eaLnBrk="0" hangingPunct="0"/>
            <a:r>
              <a:rPr lang="fr-FR" sz="1600">
                <a:latin typeface="Verdana" pitchFamily="34" charset="0"/>
              </a:rPr>
              <a:t>du fonction-</a:t>
            </a:r>
            <a:br>
              <a:rPr lang="fr-FR" sz="1600">
                <a:latin typeface="Verdana" pitchFamily="34" charset="0"/>
              </a:rPr>
            </a:br>
            <a:r>
              <a:rPr lang="fr-FR" sz="1600">
                <a:latin typeface="Verdana" pitchFamily="34" charset="0"/>
              </a:rPr>
              <a:t>nement</a:t>
            </a:r>
            <a:endParaRPr lang="fr-FR">
              <a:latin typeface="Times" charset="0"/>
            </a:endParaRPr>
          </a:p>
        </p:txBody>
      </p:sp>
      <p:sp>
        <p:nvSpPr>
          <p:cNvPr id="33" name="Oval 30"/>
          <p:cNvSpPr>
            <a:spLocks noChangeArrowheads="1"/>
          </p:cNvSpPr>
          <p:nvPr/>
        </p:nvSpPr>
        <p:spPr bwMode="auto">
          <a:xfrm>
            <a:off x="6845350" y="3695005"/>
            <a:ext cx="1447800" cy="1447800"/>
          </a:xfrm>
          <a:prstGeom prst="ellipse">
            <a:avLst/>
          </a:prstGeom>
          <a:solidFill>
            <a:srgbClr val="8D8D8D">
              <a:alpha val="59999"/>
            </a:srgbClr>
          </a:solidFill>
          <a:ln w="9525">
            <a:noFill/>
            <a:round/>
            <a:headEnd/>
            <a:tailEnd/>
          </a:ln>
        </p:spPr>
        <p:txBody>
          <a:bodyPr wrap="none" anchor="ctr"/>
          <a:lstStyle/>
          <a:p>
            <a:pPr algn="ctr" eaLnBrk="0" hangingPunct="0"/>
            <a:r>
              <a:rPr lang="fr-FR" sz="1600">
                <a:latin typeface="Verdana" pitchFamily="34" charset="0"/>
              </a:rPr>
              <a:t>Evaluation </a:t>
            </a:r>
            <a:br>
              <a:rPr lang="fr-FR" sz="1600">
                <a:latin typeface="Verdana" pitchFamily="34" charset="0"/>
              </a:rPr>
            </a:br>
            <a:r>
              <a:rPr lang="fr-FR" sz="1600">
                <a:latin typeface="Verdana" pitchFamily="34" charset="0"/>
              </a:rPr>
              <a:t>catégorielle, </a:t>
            </a:r>
          </a:p>
          <a:p>
            <a:pPr algn="ctr" eaLnBrk="0" hangingPunct="0"/>
            <a:r>
              <a:rPr lang="fr-FR" sz="1600">
                <a:latin typeface="Verdana" pitchFamily="34" charset="0"/>
              </a:rPr>
              <a:t>diagnostic</a:t>
            </a:r>
            <a:endParaRPr lang="fr-FR">
              <a:latin typeface="Times" charset="0"/>
            </a:endParaRPr>
          </a:p>
        </p:txBody>
      </p:sp>
      <p:sp>
        <p:nvSpPr>
          <p:cNvPr id="34" name="Text Box 34"/>
          <p:cNvSpPr txBox="1">
            <a:spLocks noChangeArrowheads="1"/>
          </p:cNvSpPr>
          <p:nvPr/>
        </p:nvSpPr>
        <p:spPr bwMode="auto">
          <a:xfrm>
            <a:off x="3203848" y="1628800"/>
            <a:ext cx="2975052" cy="369332"/>
          </a:xfrm>
          <a:prstGeom prst="rect">
            <a:avLst/>
          </a:prstGeom>
          <a:noFill/>
          <a:ln w="9525">
            <a:noFill/>
            <a:miter lim="800000"/>
            <a:headEnd/>
            <a:tailEnd/>
          </a:ln>
        </p:spPr>
        <p:txBody>
          <a:bodyPr wrap="square">
            <a:spAutoFit/>
          </a:bodyPr>
          <a:lstStyle/>
          <a:p>
            <a:pPr eaLnBrk="0" hangingPunct="0"/>
            <a:r>
              <a:rPr lang="fr-FR" sz="1800" b="1">
                <a:latin typeface="Verdana" pitchFamily="34" charset="0"/>
              </a:rPr>
              <a:t>Evaluation de base</a:t>
            </a:r>
          </a:p>
        </p:txBody>
      </p:sp>
      <p:sp>
        <p:nvSpPr>
          <p:cNvPr id="1116195" name="AutoShape 35"/>
          <p:cNvSpPr>
            <a:spLocks noChangeArrowheads="1"/>
          </p:cNvSpPr>
          <p:nvPr/>
        </p:nvSpPr>
        <p:spPr bwMode="auto">
          <a:xfrm>
            <a:off x="6843464" y="1340768"/>
            <a:ext cx="1905000" cy="1447800"/>
          </a:xfrm>
          <a:prstGeom prst="cloudCallout">
            <a:avLst>
              <a:gd name="adj1" fmla="val -60260"/>
              <a:gd name="adj2" fmla="val 10971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dirty="0" smtClean="0">
                <a:latin typeface="Verdana" charset="0"/>
              </a:rPr>
              <a:t>Classification</a:t>
            </a:r>
          </a:p>
          <a:p>
            <a:pPr algn="ctr"/>
            <a:r>
              <a:rPr lang="fr-FR" sz="1400" dirty="0" smtClean="0">
                <a:latin typeface="Verdana" charset="0"/>
              </a:rPr>
              <a:t> de ce qui « est »</a:t>
            </a:r>
            <a:endParaRPr lang="fr-FR" sz="1400" dirty="0">
              <a:latin typeface="Verdana" charset="0"/>
            </a:endParaRPr>
          </a:p>
        </p:txBody>
      </p:sp>
      <p:sp>
        <p:nvSpPr>
          <p:cNvPr id="35" name="Line 23"/>
          <p:cNvSpPr>
            <a:spLocks noChangeShapeType="1"/>
          </p:cNvSpPr>
          <p:nvPr/>
        </p:nvSpPr>
        <p:spPr bwMode="auto">
          <a:xfrm>
            <a:off x="3377208" y="2276872"/>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6" name="Line 24"/>
          <p:cNvSpPr>
            <a:spLocks noChangeShapeType="1"/>
          </p:cNvSpPr>
          <p:nvPr/>
        </p:nvSpPr>
        <p:spPr bwMode="auto">
          <a:xfrm>
            <a:off x="2843808" y="227687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7" name="Line 25"/>
          <p:cNvSpPr>
            <a:spLocks noChangeShapeType="1"/>
          </p:cNvSpPr>
          <p:nvPr/>
        </p:nvSpPr>
        <p:spPr bwMode="auto">
          <a:xfrm>
            <a:off x="2158008" y="2886472"/>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8" name="Line 26"/>
          <p:cNvSpPr>
            <a:spLocks noChangeShapeType="1"/>
          </p:cNvSpPr>
          <p:nvPr/>
        </p:nvSpPr>
        <p:spPr bwMode="auto">
          <a:xfrm>
            <a:off x="2158008" y="2886472"/>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 name="Line 27"/>
          <p:cNvSpPr>
            <a:spLocks noChangeShapeType="1"/>
          </p:cNvSpPr>
          <p:nvPr/>
        </p:nvSpPr>
        <p:spPr bwMode="auto">
          <a:xfrm>
            <a:off x="6425208" y="2276872"/>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 name="Line 28"/>
          <p:cNvSpPr>
            <a:spLocks noChangeShapeType="1"/>
          </p:cNvSpPr>
          <p:nvPr/>
        </p:nvSpPr>
        <p:spPr bwMode="auto">
          <a:xfrm>
            <a:off x="7492008" y="2734072"/>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 name="Line 29"/>
          <p:cNvSpPr>
            <a:spLocks noChangeShapeType="1"/>
          </p:cNvSpPr>
          <p:nvPr/>
        </p:nvSpPr>
        <p:spPr bwMode="auto">
          <a:xfrm>
            <a:off x="6425208" y="2734072"/>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2" name="Line 30"/>
          <p:cNvSpPr>
            <a:spLocks noChangeShapeType="1"/>
          </p:cNvSpPr>
          <p:nvPr/>
        </p:nvSpPr>
        <p:spPr bwMode="auto">
          <a:xfrm>
            <a:off x="5206008" y="2276872"/>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3" name="Line 31"/>
          <p:cNvSpPr>
            <a:spLocks noChangeShapeType="1"/>
          </p:cNvSpPr>
          <p:nvPr/>
        </p:nvSpPr>
        <p:spPr bwMode="auto">
          <a:xfrm>
            <a:off x="6196608" y="2276872"/>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 name="Line 33"/>
          <p:cNvSpPr>
            <a:spLocks noChangeShapeType="1"/>
          </p:cNvSpPr>
          <p:nvPr/>
        </p:nvSpPr>
        <p:spPr bwMode="auto">
          <a:xfrm>
            <a:off x="4215408" y="2276872"/>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195"/>
                                        </p:tgtEl>
                                        <p:attrNameLst>
                                          <p:attrName>style.visibility</p:attrName>
                                        </p:attrNameLst>
                                      </p:cBhvr>
                                      <p:to>
                                        <p:strVal val="visible"/>
                                      </p:to>
                                    </p:set>
                                    <p:animEffect transition="in" filter="fade">
                                      <p:cBhvr>
                                        <p:cTn id="7" dur="2000"/>
                                        <p:tgtEl>
                                          <p:spTgt spid="111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292080" y="5445224"/>
            <a:ext cx="3600400" cy="1169551"/>
          </a:xfrm>
          <a:prstGeom prst="rect">
            <a:avLst/>
          </a:prstGeom>
          <a:solidFill>
            <a:schemeClr val="accent5"/>
          </a:solidFill>
          <a:ln w="9525">
            <a:noFill/>
            <a:miter lim="800000"/>
            <a:headEnd/>
            <a:tailEnd/>
          </a:ln>
        </p:spPr>
        <p:txBody>
          <a:bodyPr wrap="square">
            <a:prstTxWarp prst="textNoShape">
              <a:avLst/>
            </a:prstTxWarp>
            <a:spAutoFit/>
          </a:bodyPr>
          <a:lstStyle/>
          <a:p>
            <a:pPr>
              <a:spcBef>
                <a:spcPct val="50000"/>
              </a:spcBef>
            </a:pPr>
            <a:r>
              <a:rPr lang="de-DE" altLang="ja-JP" sz="1400" i="0" err="1" smtClean="0">
                <a:solidFill>
                  <a:srgbClr val="000000"/>
                </a:solidFill>
                <a:latin typeface="Verdana" charset="0"/>
                <a:ea typeface="ＭＳ Ｐゴシック" charset="-128"/>
                <a:cs typeface="ＭＳ Ｐゴシック" charset="-128"/>
              </a:rPr>
              <a:t>Téléchargement</a:t>
            </a:r>
            <a:r>
              <a:rPr lang="de-DE" altLang="ja-JP" sz="1400" i="0" smtClean="0">
                <a:solidFill>
                  <a:srgbClr val="000000"/>
                </a:solidFill>
                <a:latin typeface="Verdana" charset="0"/>
                <a:ea typeface="ＭＳ Ｐゴシック" charset="-128"/>
                <a:cs typeface="ＭＳ Ｐゴシック" charset="-128"/>
              </a:rPr>
              <a:t> des Dossiers:</a:t>
            </a:r>
          </a:p>
          <a:p>
            <a:pPr>
              <a:spcBef>
                <a:spcPct val="50000"/>
              </a:spcBef>
            </a:pPr>
            <a:r>
              <a:rPr lang="de-DE" altLang="ja-JP" sz="1400" smtClean="0">
                <a:solidFill>
                  <a:srgbClr val="000000"/>
                </a:solidFill>
                <a:latin typeface="Verdana" charset="0"/>
                <a:ea typeface="ＭＳ Ｐゴシック" charset="-128"/>
                <a:cs typeface="ＭＳ Ｐゴシック" charset="-128"/>
              </a:rPr>
              <a:t>http://www.sav-pes.ch</a:t>
            </a:r>
            <a:r>
              <a:rPr lang="de-DE" altLang="ja-JP" sz="1400">
                <a:solidFill>
                  <a:srgbClr val="000000"/>
                </a:solidFill>
                <a:latin typeface="Verdana" charset="0"/>
                <a:ea typeface="ＭＳ Ｐゴシック" charset="-128"/>
                <a:cs typeface="ＭＳ Ｐゴシック" charset="-128"/>
              </a:rPr>
              <a:t/>
            </a:r>
            <a:br>
              <a:rPr lang="de-DE" altLang="ja-JP" sz="1400">
                <a:solidFill>
                  <a:srgbClr val="000000"/>
                </a:solidFill>
                <a:latin typeface="Verdana" charset="0"/>
                <a:ea typeface="ＭＳ Ｐゴシック" charset="-128"/>
                <a:cs typeface="ＭＳ Ｐゴシック" charset="-128"/>
              </a:rPr>
            </a:br>
            <a:r>
              <a:rPr lang="de-DE" altLang="ja-JP" sz="1400" smtClean="0">
                <a:solidFill>
                  <a:srgbClr val="000000"/>
                </a:solidFill>
                <a:latin typeface="Verdana" charset="0"/>
                <a:ea typeface="ＭＳ Ｐゴシック" charset="-128"/>
                <a:cs typeface="ＭＳ Ｐゴシック" charset="-128"/>
                <a:sym typeface="Wingdings"/>
              </a:rPr>
              <a:t> </a:t>
            </a:r>
            <a:r>
              <a:rPr lang="de-DE" altLang="ja-JP" sz="1400" err="1" smtClean="0">
                <a:solidFill>
                  <a:srgbClr val="000000"/>
                </a:solidFill>
                <a:latin typeface="Verdana" charset="0"/>
                <a:ea typeface="ＭＳ Ｐゴシック" charset="-128"/>
                <a:cs typeface="ＭＳ Ｐゴシック" charset="-128"/>
                <a:sym typeface="Wingdings"/>
              </a:rPr>
              <a:t>Documents</a:t>
            </a:r>
            <a:r>
              <a:rPr lang="de-DE" altLang="ja-JP" sz="1400" smtClean="0">
                <a:solidFill>
                  <a:srgbClr val="000000"/>
                </a:solidFill>
                <a:latin typeface="Verdana" charset="0"/>
                <a:ea typeface="ＭＳ Ｐゴシック" charset="-128"/>
                <a:cs typeface="ＭＳ Ｐゴシック" charset="-128"/>
                <a:sym typeface="Wingdings"/>
              </a:rPr>
              <a:t> </a:t>
            </a:r>
            <a:r>
              <a:rPr lang="de-DE" altLang="ja-JP" sz="1400" err="1" smtClean="0">
                <a:solidFill>
                  <a:srgbClr val="000000"/>
                </a:solidFill>
                <a:latin typeface="Verdana" charset="0"/>
                <a:ea typeface="ＭＳ Ｐゴシック" charset="-128"/>
                <a:cs typeface="ＭＳ Ｐゴシック" charset="-128"/>
                <a:sym typeface="Wingdings"/>
              </a:rPr>
              <a:t>explicatifs</a:t>
            </a:r>
            <a:endParaRPr lang="de-DE" altLang="ja-JP" sz="1400" smtClean="0">
              <a:solidFill>
                <a:srgbClr val="000000"/>
              </a:solidFill>
              <a:latin typeface="Verdana" charset="0"/>
              <a:ea typeface="ＭＳ Ｐゴシック" charset="-128"/>
              <a:cs typeface="ＭＳ Ｐゴシック" charset="-128"/>
              <a:sym typeface="Wingdings"/>
            </a:endParaRPr>
          </a:p>
          <a:p>
            <a:pPr>
              <a:spcBef>
                <a:spcPct val="50000"/>
              </a:spcBef>
            </a:pPr>
            <a:r>
              <a:rPr lang="de-DE" altLang="ja-JP" sz="1400" smtClean="0">
                <a:solidFill>
                  <a:srgbClr val="000000"/>
                </a:solidFill>
                <a:latin typeface="Verdana" charset="0"/>
                <a:ea typeface="ＭＳ Ｐゴシック" charset="-128"/>
                <a:cs typeface="ＭＳ Ｐゴシック" charset="-128"/>
                <a:sym typeface="Wingdings"/>
              </a:rPr>
              <a:t> Dossier</a:t>
            </a:r>
            <a:endParaRPr lang="de-DE" altLang="ja-JP" sz="1400" smtClean="0">
              <a:solidFill>
                <a:srgbClr val="000000"/>
              </a:solidFill>
              <a:latin typeface="Verdana" charset="0"/>
              <a:ea typeface="ＭＳ Ｐゴシック" charset="-128"/>
              <a:cs typeface="ＭＳ Ｐゴシック" charset="-128"/>
            </a:endParaRPr>
          </a:p>
        </p:txBody>
      </p:sp>
      <p:pic>
        <p:nvPicPr>
          <p:cNvPr id="1026" name="Picture 2"/>
          <p:cNvPicPr>
            <a:picLocks noChangeAspect="1" noChangeArrowheads="1"/>
          </p:cNvPicPr>
          <p:nvPr/>
        </p:nvPicPr>
        <p:blipFill>
          <a:blip r:embed="rId3"/>
          <a:srcRect/>
          <a:stretch>
            <a:fillRect/>
          </a:stretch>
        </p:blipFill>
        <p:spPr bwMode="auto">
          <a:xfrm>
            <a:off x="226258" y="908720"/>
            <a:ext cx="8738230" cy="4548070"/>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57200" y="914400"/>
            <a:ext cx="82296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Données générales</a:t>
            </a:r>
          </a:p>
          <a:p>
            <a:pPr marL="285750" indent="-285750">
              <a:lnSpc>
                <a:spcPct val="150000"/>
              </a:lnSpc>
              <a:spcBef>
                <a:spcPct val="50000"/>
              </a:spcBef>
              <a:buFont typeface="Arial"/>
              <a:buChar char="•"/>
            </a:pPr>
            <a:r>
              <a:rPr lang="fr-FR" altLang="ja-JP" sz="1800" dirty="0" smtClean="0">
                <a:latin typeface="Verdana" charset="0"/>
                <a:cs typeface="ＭＳ Ｐゴシック" charset="0"/>
              </a:rPr>
              <a:t> Données personnelles de l’enfant / du jeune</a:t>
            </a:r>
          </a:p>
          <a:p>
            <a:pPr>
              <a:lnSpc>
                <a:spcPct val="150000"/>
              </a:lnSpc>
              <a:spcBef>
                <a:spcPct val="50000"/>
              </a:spcBef>
              <a:buFont typeface="Arial"/>
              <a:buChar char="•"/>
            </a:pPr>
            <a:r>
              <a:rPr lang="fr-FR" altLang="ja-JP" sz="1800" dirty="0" smtClean="0">
                <a:latin typeface="Verdana" charset="0"/>
                <a:cs typeface="ＭＳ Ｐゴシック" charset="0"/>
              </a:rPr>
              <a:t>Données relatives au titulaire de l‘autorité parentale</a:t>
            </a:r>
          </a:p>
          <a:p>
            <a:pPr>
              <a:lnSpc>
                <a:spcPct val="150000"/>
              </a:lnSpc>
              <a:spcBef>
                <a:spcPct val="50000"/>
              </a:spcBef>
              <a:buFont typeface="Arial"/>
              <a:buChar char="•"/>
            </a:pPr>
            <a:r>
              <a:rPr lang="fr-FR" altLang="ja-JP" sz="1800" dirty="0" smtClean="0">
                <a:latin typeface="Verdana" charset="0"/>
                <a:cs typeface="ＭＳ Ｐゴシック" charset="0"/>
              </a:rPr>
              <a:t>Données relatives à l’office et à la personne conduisant la procédure</a:t>
            </a:r>
          </a:p>
          <a:p>
            <a:pPr>
              <a:spcBef>
                <a:spcPct val="50000"/>
              </a:spcBef>
            </a:pPr>
            <a:endParaRPr lang="fr-FR" altLang="ja-JP" sz="1800" dirty="0" smtClean="0">
              <a:latin typeface="Verdana" charset="0"/>
              <a:cs typeface="ＭＳ Ｐゴシック" charset="0"/>
            </a:endParaRPr>
          </a:p>
          <a:p>
            <a:pPr>
              <a:spcBef>
                <a:spcPct val="50000"/>
              </a:spcBef>
            </a:pPr>
            <a:r>
              <a:rPr lang="fr-FR" altLang="ja-JP" sz="2000" b="1" dirty="0" smtClean="0">
                <a:latin typeface="Verdana" charset="0"/>
                <a:cs typeface="ＭＳ Ｐゴシック" charset="0"/>
              </a:rPr>
              <a:t>Questionnements</a:t>
            </a:r>
            <a:endParaRPr lang="fr-FR" altLang="ja-JP" sz="2000" dirty="0" smtClean="0">
              <a:latin typeface="Verdana" charset="0"/>
              <a:cs typeface="ＭＳ Ｐゴシック" charset="0"/>
            </a:endParaRPr>
          </a:p>
          <a:p>
            <a:pPr>
              <a:lnSpc>
                <a:spcPct val="150000"/>
              </a:lnSpc>
              <a:spcBef>
                <a:spcPct val="50000"/>
              </a:spcBef>
              <a:buFont typeface="Arial"/>
              <a:buChar char="•"/>
            </a:pPr>
            <a:r>
              <a:rPr lang="fr-FR" altLang="ja-JP" sz="1800" dirty="0" smtClean="0">
                <a:latin typeface="Verdana" charset="0"/>
                <a:cs typeface="ＭＳ Ｐゴシック" charset="0"/>
              </a:rPr>
              <a:t>Une petite explication du questionnement qui a été mené durant la déclaration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67544" y="692696"/>
            <a:ext cx="822960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Contexte professionnel</a:t>
            </a:r>
            <a:br>
              <a:rPr lang="fr-FR" altLang="ja-JP" sz="2000" b="1"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Lieu principal de prise en charge et mesures</a:t>
            </a:r>
          </a:p>
          <a:p>
            <a:pPr marL="285750" indent="-285750">
              <a:spcBef>
                <a:spcPct val="50000"/>
              </a:spcBef>
              <a:buFont typeface="Arial"/>
              <a:buChar char="•"/>
            </a:pPr>
            <a:r>
              <a:rPr lang="fr-FR" altLang="ja-JP" sz="1800" dirty="0" smtClean="0">
                <a:latin typeface="Verdana" charset="0"/>
                <a:cs typeface="ＭＳ Ｐゴシック" charset="0"/>
              </a:rPr>
              <a:t>Lieu ou l’enfant / le jeune est principalement suivi</a:t>
            </a:r>
          </a:p>
          <a:p>
            <a:pPr marL="285750" indent="-285750">
              <a:spcBef>
                <a:spcPct val="50000"/>
              </a:spcBef>
              <a:buFont typeface="Arial"/>
              <a:buChar char="•"/>
            </a:pPr>
            <a:r>
              <a:rPr lang="fr-FR" altLang="ja-JP" sz="1800" dirty="0" smtClean="0">
                <a:latin typeface="Verdana" charset="0"/>
                <a:cs typeface="ＭＳ Ｐゴシック" charset="0"/>
              </a:rPr>
              <a:t>Mesures qui sont actuellement dispensées sur le lieu principal de prise en charge et en dehors de ce lieu</a:t>
            </a:r>
          </a:p>
          <a:p>
            <a:pPr marL="285750" indent="-285750">
              <a:spcBef>
                <a:spcPct val="50000"/>
              </a:spcBef>
              <a:buFont typeface="Arial"/>
              <a:buChar char="•"/>
            </a:pPr>
            <a:r>
              <a:rPr lang="fr-FR" altLang="ja-JP" sz="1800" dirty="0" smtClean="0">
                <a:latin typeface="Verdana" charset="0"/>
                <a:cs typeface="ＭＳ Ｐゴシック" charset="0"/>
              </a:rPr>
              <a:t>Mesures importantes qui ont été dispensées par le passé</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Evaluation des facilitateurs et des obstacles dans l’environnement professionnel actuel</a:t>
            </a:r>
          </a:p>
          <a:p>
            <a:pPr marL="285750" indent="-285750">
              <a:spcBef>
                <a:spcPct val="50000"/>
              </a:spcBef>
              <a:buFont typeface="Arial"/>
              <a:buChar char="•"/>
            </a:pPr>
            <a:r>
              <a:rPr lang="fr-FR" altLang="ja-JP" sz="1800" dirty="0" smtClean="0">
                <a:latin typeface="Verdana" charset="0"/>
                <a:cs typeface="ＭＳ Ｐゴシック" charset="0"/>
              </a:rPr>
              <a:t>Attitudes, soutien et relations </a:t>
            </a:r>
          </a:p>
          <a:p>
            <a:pPr marL="285750" indent="-285750">
              <a:spcBef>
                <a:spcPct val="50000"/>
              </a:spcBef>
              <a:buFont typeface="Arial"/>
              <a:buChar char="•"/>
            </a:pPr>
            <a:r>
              <a:rPr lang="fr-FR" altLang="ja-JP" sz="1800" dirty="0" smtClean="0">
                <a:latin typeface="Verdana" charset="0"/>
                <a:cs typeface="ＭＳ Ｐゴシック" charset="0"/>
              </a:rPr>
              <a:t>Locaux, équipement matériel </a:t>
            </a:r>
          </a:p>
          <a:p>
            <a:pPr marL="285750" indent="-285750">
              <a:spcBef>
                <a:spcPct val="50000"/>
              </a:spcBef>
              <a:buFont typeface="Arial"/>
              <a:buChar char="•"/>
            </a:pPr>
            <a:r>
              <a:rPr lang="fr-FR" altLang="ja-JP" sz="1800" dirty="0" smtClean="0">
                <a:latin typeface="Verdana" charset="0"/>
                <a:cs typeface="ＭＳ Ｐゴシック" charset="0"/>
              </a:rPr>
              <a:t>Utilisation de moyens auxiliaires personnels </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Autres facteurs de risque et de protection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67544" y="548680"/>
            <a:ext cx="82296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Contexte familial</a:t>
            </a:r>
            <a:br>
              <a:rPr lang="fr-FR" altLang="ja-JP" sz="2000" b="1"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Données concernant la situation familiale actuelle</a:t>
            </a:r>
          </a:p>
          <a:p>
            <a:pPr marL="285750" indent="-285750">
              <a:spcBef>
                <a:spcPct val="50000"/>
              </a:spcBef>
              <a:buFont typeface="Arial"/>
              <a:buChar char="•"/>
            </a:pPr>
            <a:r>
              <a:rPr lang="fr-FR" altLang="ja-JP" sz="1800" dirty="0" smtClean="0">
                <a:latin typeface="Verdana" charset="0"/>
                <a:cs typeface="ＭＳ Ｐゴシック" charset="0"/>
              </a:rPr>
              <a:t>Conditions de vie et de soins </a:t>
            </a:r>
          </a:p>
          <a:p>
            <a:pPr marL="285750" indent="-285750">
              <a:spcBef>
                <a:spcPct val="50000"/>
              </a:spcBef>
              <a:buFont typeface="Arial"/>
              <a:buChar char="•"/>
            </a:pPr>
            <a:r>
              <a:rPr lang="fr-FR" altLang="ja-JP" sz="1800" dirty="0" smtClean="0">
                <a:latin typeface="Verdana" charset="0"/>
                <a:cs typeface="ＭＳ Ｐゴシック" charset="0"/>
              </a:rPr>
              <a:t>Situation professionnelle</a:t>
            </a:r>
          </a:p>
          <a:p>
            <a:pPr marL="285750" indent="-285750">
              <a:spcBef>
                <a:spcPct val="50000"/>
              </a:spcBef>
              <a:buFont typeface="Arial"/>
              <a:buChar char="•"/>
            </a:pPr>
            <a:r>
              <a:rPr lang="fr-FR" altLang="ja-JP" sz="1800" dirty="0" smtClean="0">
                <a:latin typeface="Verdana" charset="0"/>
                <a:cs typeface="ＭＳ Ｐゴシック" charset="0"/>
              </a:rPr>
              <a:t>Fratrie</a:t>
            </a:r>
          </a:p>
          <a:p>
            <a:pPr marL="285750" indent="-285750">
              <a:spcBef>
                <a:spcPct val="50000"/>
              </a:spcBef>
              <a:buFont typeface="Arial"/>
              <a:buChar char="•"/>
            </a:pPr>
            <a:r>
              <a:rPr lang="fr-FR" altLang="ja-JP" sz="1800" dirty="0" smtClean="0">
                <a:latin typeface="Verdana" charset="0"/>
                <a:cs typeface="ＭＳ Ｐゴシック" charset="0"/>
              </a:rPr>
              <a:t>Autres données pertinentes concernant la situation passée et actuelle de la famille </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Evaluation des facilitateurs et des obstacles dans l’environnement familial</a:t>
            </a:r>
          </a:p>
          <a:p>
            <a:pPr marL="285750" indent="-285750">
              <a:spcBef>
                <a:spcPct val="50000"/>
              </a:spcBef>
              <a:buFont typeface="Arial"/>
              <a:buChar char="•"/>
            </a:pPr>
            <a:r>
              <a:rPr lang="fr-FR" altLang="ja-JP" sz="1800" dirty="0" smtClean="0">
                <a:latin typeface="Verdana" charset="0"/>
                <a:cs typeface="ＭＳ Ｐゴシック" charset="0"/>
              </a:rPr>
              <a:t>Attitudes, soutien et relations </a:t>
            </a:r>
          </a:p>
          <a:p>
            <a:pPr marL="285750" indent="-285750">
              <a:spcBef>
                <a:spcPct val="50000"/>
              </a:spcBef>
              <a:buFont typeface="Arial"/>
              <a:buChar char="•"/>
            </a:pPr>
            <a:r>
              <a:rPr lang="fr-FR" altLang="ja-JP" sz="1800" dirty="0" smtClean="0">
                <a:latin typeface="Verdana" charset="0"/>
                <a:cs typeface="ＭＳ Ｐゴシック" charset="0"/>
              </a:rPr>
              <a:t>Locaux, équipement matériel </a:t>
            </a:r>
          </a:p>
          <a:p>
            <a:pPr marL="285750" indent="-285750">
              <a:spcBef>
                <a:spcPct val="50000"/>
              </a:spcBef>
              <a:buFont typeface="Arial"/>
              <a:buChar char="•"/>
            </a:pPr>
            <a:r>
              <a:rPr lang="fr-FR" altLang="ja-JP" sz="1800" dirty="0" smtClean="0">
                <a:latin typeface="Verdana" charset="0"/>
                <a:cs typeface="ＭＳ Ｐゴシック" charset="0"/>
              </a:rPr>
              <a:t>Utilisation de moyens auxiliaires personnels </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Autres facteurs de risque et de protection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67544" y="1196752"/>
            <a:ext cx="822960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1800" smtClean="0">
                <a:latin typeface="Verdana" charset="0"/>
                <a:cs typeface="ＭＳ Ｐゴシック" charset="0"/>
              </a:rPr>
              <a:t>Facteurs de risque pour la santé et événements de vie critiques</a:t>
            </a:r>
          </a:p>
          <a:p>
            <a:pPr>
              <a:spcBef>
                <a:spcPct val="50000"/>
              </a:spcBef>
            </a:pPr>
            <a:endParaRPr lang="fr-FR" altLang="ja-JP" sz="1800" smtClean="0">
              <a:latin typeface="Verdana" charset="0"/>
              <a:cs typeface="ＭＳ Ｐゴシック" charset="0"/>
            </a:endParaRPr>
          </a:p>
          <a:p>
            <a:pPr marL="285750" indent="-285750">
              <a:spcBef>
                <a:spcPct val="50000"/>
              </a:spcBef>
              <a:buFont typeface="Arial"/>
              <a:buChar char="•"/>
            </a:pPr>
            <a:r>
              <a:rPr lang="fr-FR" altLang="ja-JP" sz="1800" smtClean="0">
                <a:latin typeface="Verdana" charset="0"/>
                <a:cs typeface="ＭＳ Ｐゴシック" charset="0"/>
              </a:rPr>
              <a:t>Problèmes médicaux importants dans la famille</a:t>
            </a:r>
          </a:p>
          <a:p>
            <a:pPr marL="285750" indent="-285750">
              <a:spcBef>
                <a:spcPct val="50000"/>
              </a:spcBef>
              <a:buFont typeface="Arial"/>
              <a:buChar char="•"/>
            </a:pPr>
            <a:r>
              <a:rPr lang="fr-FR" altLang="ja-JP" sz="1800" smtClean="0">
                <a:latin typeface="Verdana" charset="0"/>
                <a:cs typeface="ＭＳ Ｐゴシック" charset="0"/>
              </a:rPr>
              <a:t>Difficultés particulières durant la grossesse et/ou durant la prime enfance</a:t>
            </a:r>
          </a:p>
          <a:p>
            <a:pPr marL="285750" indent="-285750">
              <a:spcBef>
                <a:spcPct val="50000"/>
              </a:spcBef>
              <a:buFont typeface="Arial"/>
              <a:buChar char="•"/>
            </a:pPr>
            <a:r>
              <a:rPr lang="fr-FR" altLang="ja-JP" sz="1800" smtClean="0">
                <a:latin typeface="Verdana" charset="0"/>
                <a:cs typeface="ＭＳ Ｐゴシック" charset="0"/>
              </a:rPr>
              <a:t>Données pertinentes concernant les événements critiques vécus par l’enfant / le jeune</a:t>
            </a:r>
          </a:p>
          <a:p>
            <a:pPr marL="285750" indent="-285750">
              <a:spcBef>
                <a:spcPct val="50000"/>
              </a:spcBef>
              <a:buFont typeface="Arial"/>
              <a:buChar char="•"/>
            </a:pPr>
            <a:r>
              <a:rPr lang="fr-FR" altLang="ja-JP" sz="1800" smtClean="0">
                <a:latin typeface="Verdana" charset="0"/>
                <a:cs typeface="ＭＳ Ｐゴシック" charset="0"/>
              </a:rPr>
              <a:t>Données concernant les expériences actuelles vécues par l’enfant / le jeune et pouvant avoir une influence sur son développement et son état actuel</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67544" y="836712"/>
            <a:ext cx="8435280"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Fonctionnement</a:t>
            </a:r>
            <a:br>
              <a:rPr lang="fr-FR" altLang="ja-JP" sz="2000" b="1"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Domaines</a:t>
            </a:r>
          </a:p>
          <a:p>
            <a:pPr marL="285750" indent="-285750">
              <a:spcBef>
                <a:spcPct val="50000"/>
              </a:spcBef>
              <a:buFont typeface="Arial"/>
              <a:buChar char="•"/>
            </a:pPr>
            <a:r>
              <a:rPr lang="fr-FR" altLang="ja-JP" sz="1800" dirty="0" smtClean="0">
                <a:latin typeface="Verdana" charset="0"/>
                <a:cs typeface="ＭＳ Ｐゴシック" charset="0"/>
              </a:rPr>
              <a:t>Activités et participation</a:t>
            </a:r>
          </a:p>
          <a:p>
            <a:pPr marL="285750" indent="-285750">
              <a:spcBef>
                <a:spcPct val="50000"/>
              </a:spcBef>
              <a:buFont typeface="Arial"/>
              <a:buChar char="•"/>
            </a:pPr>
            <a:r>
              <a:rPr lang="fr-FR" altLang="ja-JP" sz="1800" dirty="0" smtClean="0">
                <a:latin typeface="Verdana" charset="0"/>
                <a:cs typeface="ＭＳ Ｐゴシック" charset="0"/>
              </a:rPr>
              <a:t>Fonctions organiques</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marL="0" indent="0">
              <a:spcBef>
                <a:spcPct val="50000"/>
              </a:spcBef>
            </a:pPr>
            <a:r>
              <a:rPr lang="fr-FR" altLang="ja-JP" sz="1800" dirty="0" smtClean="0">
                <a:latin typeface="Verdana" charset="0"/>
                <a:cs typeface="ＭＳ Ｐゴシック" charset="0"/>
              </a:rPr>
              <a:t>Estimation d’items de la CIF pertinents pour tous les domaines de l’éducation précoce spécialisée et de la scolarité. </a:t>
            </a:r>
          </a:p>
          <a:p>
            <a:pPr marL="285750" indent="-285750">
              <a:spcBef>
                <a:spcPct val="50000"/>
              </a:spcBef>
              <a:buFont typeface="Arial"/>
              <a:buChar char="•"/>
            </a:pPr>
            <a:r>
              <a:rPr lang="fr-FR" altLang="ja-JP" sz="1800" dirty="0" smtClean="0">
                <a:latin typeface="Verdana" charset="0"/>
                <a:cs typeface="ＭＳ Ｐゴシック" charset="0"/>
              </a:rPr>
              <a:t>«Pas de problème»</a:t>
            </a:r>
          </a:p>
          <a:p>
            <a:pPr marL="285750" indent="-285750">
              <a:spcBef>
                <a:spcPct val="50000"/>
              </a:spcBef>
              <a:buFont typeface="Arial"/>
              <a:buChar char="•"/>
            </a:pPr>
            <a:r>
              <a:rPr lang="fr-FR" altLang="ja-JP" sz="1800" dirty="0" smtClean="0">
                <a:latin typeface="Verdana" charset="0"/>
                <a:cs typeface="ＭＳ Ｐゴシック" charset="0"/>
              </a:rPr>
              <a:t>«Problème léger / moyen / grave / impossibilité complète »</a:t>
            </a:r>
          </a:p>
          <a:p>
            <a:pPr marL="285750" indent="-285750">
              <a:spcBef>
                <a:spcPct val="50000"/>
              </a:spcBef>
              <a:buFont typeface="Arial"/>
              <a:buChar char="•"/>
            </a:pPr>
            <a:r>
              <a:rPr lang="fr-FR" altLang="ja-JP" sz="1800" dirty="0" smtClean="0">
                <a:latin typeface="Verdana" charset="0"/>
                <a:cs typeface="ＭＳ Ｐゴシック" charset="0"/>
              </a:rPr>
              <a:t>«Problème ne pouvant être précisé»</a:t>
            </a:r>
          </a:p>
          <a:p>
            <a:pPr marL="285750" indent="-285750">
              <a:spcBef>
                <a:spcPct val="50000"/>
              </a:spcBef>
              <a:buFont typeface="Arial"/>
              <a:buChar char="•"/>
            </a:pPr>
            <a:r>
              <a:rPr lang="fr-FR" altLang="ja-JP" sz="1800" dirty="0" smtClean="0">
                <a:latin typeface="Verdana" charset="0"/>
                <a:cs typeface="ＭＳ Ｐゴシック" charset="0"/>
              </a:rPr>
              <a:t>«Pas de données / sans objet»</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i="1" dirty="0" smtClean="0">
                <a:latin typeface="Verdana" charset="0"/>
                <a:cs typeface="ＭＳ Ｐゴシック" charset="0"/>
              </a:rPr>
              <a:t>Aide avec des exemples courts dans l‘outil en ligne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323528" y="1196752"/>
            <a:ext cx="8229600"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Classification catégorielle</a:t>
            </a:r>
          </a:p>
          <a:p>
            <a:pPr>
              <a:spcBef>
                <a:spcPct val="50000"/>
              </a:spcBef>
            </a:pPr>
            <a:endParaRPr lang="fr-FR" altLang="ja-JP" sz="2000" b="1" dirty="0" smtClean="0">
              <a:latin typeface="Verdana" charset="0"/>
              <a:cs typeface="ＭＳ Ｐゴシック" charset="0"/>
            </a:endParaRPr>
          </a:p>
          <a:p>
            <a:pPr marL="285750" indent="-285750">
              <a:spcBef>
                <a:spcPct val="50000"/>
              </a:spcBef>
              <a:buFont typeface="Arial"/>
              <a:buChar char="•"/>
            </a:pPr>
            <a:r>
              <a:rPr lang="fr-FR" altLang="ja-JP" sz="1800" dirty="0" smtClean="0">
                <a:latin typeface="Verdana" charset="0"/>
                <a:cs typeface="ＭＳ Ｐゴシック" charset="0"/>
              </a:rPr>
              <a:t>Diagnostics principaux et secondaires s’ils sont connus</a:t>
            </a:r>
          </a:p>
          <a:p>
            <a:pPr marL="285750" indent="-285750">
              <a:spcBef>
                <a:spcPct val="50000"/>
              </a:spcBef>
              <a:buFont typeface="Arial"/>
              <a:buChar char="•"/>
            </a:pPr>
            <a:r>
              <a:rPr lang="fr-FR" altLang="ja-JP" sz="1800" dirty="0" smtClean="0">
                <a:latin typeface="Verdana" charset="0"/>
                <a:cs typeface="ＭＳ Ｐゴシック" charset="0"/>
              </a:rPr>
              <a:t>Caractéristiques du code CIM-10 </a:t>
            </a:r>
          </a:p>
          <a:p>
            <a:pPr>
              <a:spcBef>
                <a:spcPct val="50000"/>
              </a:spcBef>
              <a:buFont typeface="Arial"/>
              <a:buChar char="•"/>
            </a:pPr>
            <a:endParaRPr lang="fr-FR" altLang="ja-JP" sz="1800" dirty="0" smtClean="0">
              <a:latin typeface="Verdana" charset="0"/>
              <a:cs typeface="ＭＳ Ｐゴシック" charset="0"/>
            </a:endParaRPr>
          </a:p>
          <a:p>
            <a:pPr marL="0" indent="0">
              <a:spcBef>
                <a:spcPct val="50000"/>
              </a:spcBef>
            </a:pPr>
            <a:r>
              <a:rPr lang="fr-FR" altLang="ja-JP" sz="1800" dirty="0" smtClean="0">
                <a:latin typeface="Verdana" charset="0"/>
                <a:cs typeface="ＭＳ Ｐゴシック" charset="0"/>
              </a:rPr>
              <a:t>Au cas où la problématique ne peut être traduite par un diagnostic:</a:t>
            </a:r>
          </a:p>
          <a:p>
            <a:pPr marL="0" indent="0">
              <a:spcBef>
                <a:spcPct val="50000"/>
              </a:spcBef>
            </a:pPr>
            <a:r>
              <a:rPr lang="fr-FR" altLang="ja-JP" sz="1800" dirty="0" smtClean="0">
                <a:latin typeface="Verdana" charset="0"/>
                <a:cs typeface="ＭＳ Ｐゴシック" charset="0"/>
              </a:rPr>
              <a:t> - brève description de la problématique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23"/>
          <p:cNvSpPr>
            <a:spLocks noChangeArrowheads="1"/>
          </p:cNvSpPr>
          <p:nvPr/>
        </p:nvSpPr>
        <p:spPr bwMode="auto">
          <a:xfrm>
            <a:off x="1642240" y="1676508"/>
            <a:ext cx="5832648" cy="2664296"/>
          </a:xfrm>
          <a:prstGeom prst="ellipse">
            <a:avLst/>
          </a:prstGeom>
          <a:solidFill>
            <a:srgbClr val="CCCCCC"/>
          </a:solidFill>
          <a:ln w="9525">
            <a:noFill/>
            <a:round/>
            <a:headEnd/>
            <a:tailEnd/>
          </a:ln>
        </p:spPr>
        <p:txBody>
          <a:bodyPr wrap="none" anchor="ctr"/>
          <a:lstStyle/>
          <a:p>
            <a:pPr eaLnBrk="0" hangingPunct="0"/>
            <a:endParaRPr lang="fr-FR" i="1">
              <a:latin typeface="Times" charset="0"/>
            </a:endParaRPr>
          </a:p>
        </p:txBody>
      </p:sp>
      <p:sp>
        <p:nvSpPr>
          <p:cNvPr id="1213459" name="Text Box 19"/>
          <p:cNvSpPr txBox="1">
            <a:spLocks noChangeArrowheads="1"/>
          </p:cNvSpPr>
          <p:nvPr/>
        </p:nvSpPr>
        <p:spPr bwMode="auto">
          <a:xfrm>
            <a:off x="2699526" y="5546725"/>
            <a:ext cx="34836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b="1" smtClean="0">
                <a:latin typeface="Verdana" charset="0"/>
              </a:rPr>
              <a:t>Evaluation des besoins</a:t>
            </a:r>
            <a:endParaRPr lang="fr-FR"/>
          </a:p>
        </p:txBody>
      </p:sp>
      <p:sp>
        <p:nvSpPr>
          <p:cNvPr id="1213469" name="AutoShape 29"/>
          <p:cNvSpPr>
            <a:spLocks noChangeArrowheads="1"/>
          </p:cNvSpPr>
          <p:nvPr/>
        </p:nvSpPr>
        <p:spPr bwMode="auto">
          <a:xfrm>
            <a:off x="6172200" y="533400"/>
            <a:ext cx="2743200" cy="1676400"/>
          </a:xfrm>
          <a:prstGeom prst="cloudCallout">
            <a:avLst>
              <a:gd name="adj1" fmla="val -58278"/>
              <a:gd name="adj2" fmla="val 4602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dirty="0" smtClean="0">
                <a:latin typeface="Verdana" charset="0"/>
              </a:rPr>
              <a:t>   </a:t>
            </a:r>
            <a:r>
              <a:rPr lang="fr-FR" sz="1400" dirty="0" smtClean="0">
                <a:latin typeface="Verdana" charset="0"/>
              </a:rPr>
              <a:t>Comparaison de ce </a:t>
            </a:r>
            <a:br>
              <a:rPr lang="fr-FR" sz="1400" dirty="0" smtClean="0">
                <a:latin typeface="Verdana" charset="0"/>
              </a:rPr>
            </a:br>
            <a:r>
              <a:rPr lang="fr-FR" sz="1400" dirty="0" smtClean="0">
                <a:latin typeface="Verdana" charset="0"/>
              </a:rPr>
              <a:t>qui « est » et de ce qui </a:t>
            </a:r>
            <a:br>
              <a:rPr lang="fr-FR" sz="1400" dirty="0" smtClean="0">
                <a:latin typeface="Verdana" charset="0"/>
              </a:rPr>
            </a:br>
            <a:r>
              <a:rPr lang="fr-FR" sz="1400" dirty="0" smtClean="0">
                <a:latin typeface="Verdana" charset="0"/>
              </a:rPr>
              <a:t>« devrait être ».</a:t>
            </a:r>
            <a:endParaRPr lang="fr-FR" sz="1400" dirty="0">
              <a:latin typeface="Verdana" charset="0"/>
            </a:endParaRPr>
          </a:p>
        </p:txBody>
      </p:sp>
      <p:grpSp>
        <p:nvGrpSpPr>
          <p:cNvPr id="14" name="Gruppierung 21"/>
          <p:cNvGrpSpPr>
            <a:grpSpLocks/>
          </p:cNvGrpSpPr>
          <p:nvPr/>
        </p:nvGrpSpPr>
        <p:grpSpPr bwMode="auto">
          <a:xfrm>
            <a:off x="2023240" y="2131248"/>
            <a:ext cx="5060680" cy="1831704"/>
            <a:chOff x="2971800" y="1828800"/>
            <a:chExt cx="4495800" cy="1676400"/>
          </a:xfrm>
        </p:grpSpPr>
        <p:sp>
          <p:nvSpPr>
            <p:cNvPr id="15" name="Oval 31"/>
            <p:cNvSpPr>
              <a:spLocks noChangeArrowheads="1"/>
            </p:cNvSpPr>
            <p:nvPr/>
          </p:nvSpPr>
          <p:spPr bwMode="auto">
            <a:xfrm>
              <a:off x="2971800" y="1905000"/>
              <a:ext cx="1600200" cy="1600200"/>
            </a:xfrm>
            <a:prstGeom prst="ellipse">
              <a:avLst/>
            </a:prstGeom>
            <a:solidFill>
              <a:srgbClr val="A6A6A6">
                <a:alpha val="59999"/>
              </a:srgbClr>
            </a:solidFill>
            <a:ln w="9525">
              <a:noFill/>
              <a:round/>
              <a:headEnd/>
              <a:tailEnd/>
            </a:ln>
          </p:spPr>
          <p:txBody>
            <a:bodyPr wrap="none" anchor="ctr"/>
            <a:lstStyle/>
            <a:p>
              <a:pPr algn="ctr" eaLnBrk="0" hangingPunct="0"/>
              <a:r>
                <a:rPr lang="fr-FR" sz="1600">
                  <a:latin typeface="Verdana" pitchFamily="34" charset="0"/>
                </a:rPr>
                <a:t>Objectifs de </a:t>
              </a:r>
              <a:br>
                <a:rPr lang="fr-FR" sz="1600">
                  <a:latin typeface="Verdana" pitchFamily="34" charset="0"/>
                </a:rPr>
              </a:br>
              <a:r>
                <a:rPr lang="fr-FR" sz="1600">
                  <a:latin typeface="Verdana" pitchFamily="34" charset="0"/>
                </a:rPr>
                <a:t>formation </a:t>
              </a:r>
              <a:br>
                <a:rPr lang="fr-FR" sz="1600">
                  <a:latin typeface="Verdana" pitchFamily="34" charset="0"/>
                </a:rPr>
              </a:br>
              <a:r>
                <a:rPr lang="fr-FR" sz="1600">
                  <a:latin typeface="Verdana" pitchFamily="34" charset="0"/>
                </a:rPr>
                <a:t>et de dévelop-</a:t>
              </a:r>
              <a:br>
                <a:rPr lang="fr-FR" sz="1600">
                  <a:latin typeface="Verdana" pitchFamily="34" charset="0"/>
                </a:rPr>
              </a:br>
              <a:r>
                <a:rPr lang="fr-FR" sz="1600">
                  <a:latin typeface="Verdana" pitchFamily="34" charset="0"/>
                </a:rPr>
                <a:t>pement</a:t>
              </a:r>
              <a:endParaRPr lang="fr-FR">
                <a:latin typeface="Times" charset="0"/>
              </a:endParaRPr>
            </a:p>
          </p:txBody>
        </p:sp>
        <p:sp>
          <p:nvSpPr>
            <p:cNvPr id="16" name="Oval 32"/>
            <p:cNvSpPr>
              <a:spLocks noChangeArrowheads="1"/>
            </p:cNvSpPr>
            <p:nvPr/>
          </p:nvSpPr>
          <p:spPr bwMode="auto">
            <a:xfrm>
              <a:off x="4419600" y="1828800"/>
              <a:ext cx="1600200" cy="1600200"/>
            </a:xfrm>
            <a:prstGeom prst="ellipse">
              <a:avLst/>
            </a:prstGeom>
            <a:solidFill>
              <a:srgbClr val="A6A6A6">
                <a:alpha val="59999"/>
              </a:srgbClr>
            </a:solidFill>
            <a:ln w="9525">
              <a:noFill/>
              <a:round/>
              <a:headEnd/>
              <a:tailEnd/>
            </a:ln>
          </p:spPr>
          <p:txBody>
            <a:bodyPr wrap="none" anchor="ctr"/>
            <a:lstStyle/>
            <a:p>
              <a:pPr algn="ctr" eaLnBrk="0" hangingPunct="0"/>
              <a:r>
                <a:rPr lang="fr-FR" sz="1600">
                  <a:latin typeface="Verdana" pitchFamily="34" charset="0"/>
                </a:rPr>
                <a:t>Evaluation </a:t>
              </a:r>
              <a:br>
                <a:rPr lang="fr-FR" sz="1600">
                  <a:latin typeface="Verdana" pitchFamily="34" charset="0"/>
                </a:rPr>
              </a:br>
              <a:r>
                <a:rPr lang="fr-FR" sz="1600">
                  <a:latin typeface="Verdana" pitchFamily="34" charset="0"/>
                </a:rPr>
                <a:t>des besoins </a:t>
              </a:r>
              <a:br>
                <a:rPr lang="fr-FR" sz="1600">
                  <a:latin typeface="Verdana" pitchFamily="34" charset="0"/>
                </a:rPr>
              </a:br>
              <a:r>
                <a:rPr lang="fr-FR" sz="1600">
                  <a:latin typeface="Verdana" pitchFamily="34" charset="0"/>
                </a:rPr>
                <a:t>individuels</a:t>
              </a:r>
              <a:endParaRPr lang="fr-FR">
                <a:latin typeface="Times" charset="0"/>
              </a:endParaRPr>
            </a:p>
          </p:txBody>
        </p:sp>
        <p:sp>
          <p:nvSpPr>
            <p:cNvPr id="17" name="Oval 33"/>
            <p:cNvSpPr>
              <a:spLocks noChangeArrowheads="1"/>
            </p:cNvSpPr>
            <p:nvPr/>
          </p:nvSpPr>
          <p:spPr bwMode="auto">
            <a:xfrm>
              <a:off x="5867400" y="1828800"/>
              <a:ext cx="1600200" cy="1600200"/>
            </a:xfrm>
            <a:prstGeom prst="ellipse">
              <a:avLst/>
            </a:prstGeom>
            <a:solidFill>
              <a:srgbClr val="A6A6A6">
                <a:alpha val="59999"/>
              </a:srgbClr>
            </a:solidFill>
            <a:ln w="9525">
              <a:noFill/>
              <a:round/>
              <a:headEnd/>
              <a:tailEnd/>
            </a:ln>
          </p:spPr>
          <p:txBody>
            <a:bodyPr wrap="none" anchor="ctr"/>
            <a:lstStyle/>
            <a:p>
              <a:pPr algn="ctr" eaLnBrk="0" hangingPunct="0"/>
              <a:r>
                <a:rPr lang="fr-FR" sz="1600">
                  <a:latin typeface="Verdana" pitchFamily="34" charset="0"/>
                </a:rPr>
                <a:t>Proposition </a:t>
              </a:r>
              <a:br>
                <a:rPr lang="fr-FR" sz="1600">
                  <a:latin typeface="Verdana" pitchFamily="34" charset="0"/>
                </a:rPr>
              </a:br>
              <a:r>
                <a:rPr lang="fr-FR" sz="1600">
                  <a:latin typeface="Verdana" pitchFamily="34" charset="0"/>
                </a:rPr>
                <a:t>du lieu </a:t>
              </a:r>
              <a:br>
                <a:rPr lang="fr-FR" sz="1600">
                  <a:latin typeface="Verdana" pitchFamily="34" charset="0"/>
                </a:rPr>
              </a:br>
              <a:r>
                <a:rPr lang="fr-FR" sz="1600">
                  <a:latin typeface="Verdana" pitchFamily="34" charset="0"/>
                </a:rPr>
                <a:t>principal de </a:t>
              </a:r>
              <a:br>
                <a:rPr lang="fr-FR" sz="1600">
                  <a:latin typeface="Verdana" pitchFamily="34" charset="0"/>
                </a:rPr>
              </a:br>
              <a:r>
                <a:rPr lang="fr-FR" sz="1600">
                  <a:latin typeface="Verdana" pitchFamily="34" charset="0"/>
                </a:rPr>
                <a:t>prise en </a:t>
              </a:r>
              <a:br>
                <a:rPr lang="fr-FR" sz="1600">
                  <a:latin typeface="Verdana" pitchFamily="34" charset="0"/>
                </a:rPr>
              </a:br>
              <a:r>
                <a:rPr lang="fr-FR" sz="1600">
                  <a:latin typeface="Verdana" pitchFamily="34" charset="0"/>
                </a:rPr>
                <a:t>charge</a:t>
              </a:r>
              <a:endParaRPr lang="fr-FR">
                <a:latin typeface="Times" charset="0"/>
              </a:endParaRPr>
            </a:p>
          </p:txBody>
        </p:sp>
      </p:grpSp>
      <p:sp>
        <p:nvSpPr>
          <p:cNvPr id="1213466" name="Line 26"/>
          <p:cNvSpPr>
            <a:spLocks noChangeShapeType="1"/>
          </p:cNvSpPr>
          <p:nvPr/>
        </p:nvSpPr>
        <p:spPr bwMode="auto">
          <a:xfrm>
            <a:off x="3048000" y="3794125"/>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13467" name="Line 27"/>
          <p:cNvSpPr>
            <a:spLocks noChangeShapeType="1"/>
          </p:cNvSpPr>
          <p:nvPr/>
        </p:nvSpPr>
        <p:spPr bwMode="auto">
          <a:xfrm>
            <a:off x="4572000" y="3641725"/>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13468" name="Line 28"/>
          <p:cNvSpPr>
            <a:spLocks noChangeShapeType="1"/>
          </p:cNvSpPr>
          <p:nvPr/>
        </p:nvSpPr>
        <p:spPr bwMode="auto">
          <a:xfrm>
            <a:off x="6019800" y="3794125"/>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3469"/>
                                        </p:tgtEl>
                                        <p:attrNameLst>
                                          <p:attrName>style.visibility</p:attrName>
                                        </p:attrNameLst>
                                      </p:cBhvr>
                                      <p:to>
                                        <p:strVal val="visible"/>
                                      </p:to>
                                    </p:set>
                                    <p:animEffect transition="in" filter="fade">
                                      <p:cBhvr>
                                        <p:cTn id="7" dur="2000"/>
                                        <p:tgtEl>
                                          <p:spTgt spid="1213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bwMode="auto">
          <a:xfrm>
            <a:off x="0" y="1628800"/>
            <a:ext cx="9144000" cy="2790800"/>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charset="0"/>
              <a:ea typeface="ＭＳ Ｐゴシック" charset="0"/>
            </a:endParaRPr>
          </a:p>
        </p:txBody>
      </p:sp>
      <p:sp>
        <p:nvSpPr>
          <p:cNvPr id="27" name="Rechteck 26"/>
          <p:cNvSpPr/>
          <p:nvPr/>
        </p:nvSpPr>
        <p:spPr bwMode="auto">
          <a:xfrm>
            <a:off x="0" y="4800600"/>
            <a:ext cx="9144000" cy="1295400"/>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charset="0"/>
              <a:ea typeface="ＭＳ Ｐゴシック" charset="0"/>
            </a:endParaRPr>
          </a:p>
        </p:txBody>
      </p:sp>
      <p:sp>
        <p:nvSpPr>
          <p:cNvPr id="1148930" name="Rectangle 2"/>
          <p:cNvSpPr>
            <a:spLocks noChangeArrowheads="1"/>
          </p:cNvSpPr>
          <p:nvPr/>
        </p:nvSpPr>
        <p:spPr bwMode="auto">
          <a:xfrm>
            <a:off x="381000" y="1700808"/>
            <a:ext cx="8610600" cy="477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110000"/>
              </a:lnSpc>
              <a:spcAft>
                <a:spcPct val="40000"/>
              </a:spcAft>
            </a:pPr>
            <a:r>
              <a:rPr lang="fr-FR" sz="1800" dirty="0" smtClean="0">
                <a:latin typeface="Verdana" charset="0"/>
              </a:rPr>
              <a:t>Mise en place d’une procédure d’évaluation standardisée en raison de l’accord intercantonal de collaboration dans le domaine de la pédagogie spécialisée (concordat sur la pédagogie spécialisée) du 25.10.2007</a:t>
            </a:r>
            <a:br>
              <a:rPr lang="fr-FR" sz="1800" dirty="0" smtClean="0">
                <a:latin typeface="Verdana" charset="0"/>
              </a:rPr>
            </a:br>
            <a:r>
              <a:rPr lang="fr-FR" sz="1800" dirty="0" smtClean="0">
                <a:latin typeface="Verdana" charset="0"/>
              </a:rPr>
              <a:t/>
            </a:r>
            <a:br>
              <a:rPr lang="fr-FR" sz="1800" dirty="0" smtClean="0">
                <a:latin typeface="Verdana" charset="0"/>
              </a:rPr>
            </a:br>
            <a:r>
              <a:rPr lang="fr-FR" sz="1800" dirty="0" smtClean="0">
                <a:latin typeface="Verdana" charset="0"/>
              </a:rPr>
              <a:t>Cantons ayant rejoint le concordat (Etat - Mai 2011): OW, SH, VS, GE, LU, VD, FR, TI, AR, BS, BL, UR</a:t>
            </a:r>
            <a:br>
              <a:rPr lang="fr-FR" sz="1800" dirty="0" smtClean="0">
                <a:latin typeface="Verdana" charset="0"/>
              </a:rPr>
            </a:br>
            <a:r>
              <a:rPr lang="fr-FR" sz="1800" dirty="0" smtClean="0">
                <a:latin typeface="Verdana" charset="0"/>
              </a:rPr>
              <a:t/>
            </a:r>
            <a:br>
              <a:rPr lang="fr-FR" sz="1800" dirty="0" smtClean="0">
                <a:latin typeface="Verdana" charset="0"/>
              </a:rPr>
            </a:br>
            <a:r>
              <a:rPr lang="fr-FR" sz="1800" dirty="0" smtClean="0">
                <a:latin typeface="Verdana" charset="0"/>
              </a:rPr>
              <a:t>Décision d'autres cantons pour introduire la PES sur une base volontaire </a:t>
            </a:r>
            <a:br>
              <a:rPr lang="fr-FR" sz="1800" dirty="0" smtClean="0">
                <a:latin typeface="Verdana" charset="0"/>
              </a:rPr>
            </a:br>
            <a:endParaRPr lang="fr-FR" sz="1800" dirty="0" smtClean="0">
              <a:latin typeface="Verdana" charset="0"/>
            </a:endParaRPr>
          </a:p>
          <a:p>
            <a:pPr eaLnBrk="1" hangingPunct="1">
              <a:lnSpc>
                <a:spcPct val="110000"/>
              </a:lnSpc>
              <a:spcAft>
                <a:spcPct val="40000"/>
              </a:spcAft>
            </a:pPr>
            <a:endParaRPr lang="fr-FR" sz="1800" dirty="0" smtClean="0">
              <a:latin typeface="Verdana" charset="0"/>
            </a:endParaRPr>
          </a:p>
          <a:p>
            <a:pPr eaLnBrk="1" hangingPunct="1">
              <a:lnSpc>
                <a:spcPct val="110000"/>
              </a:lnSpc>
              <a:spcAft>
                <a:spcPct val="40000"/>
              </a:spcAft>
            </a:pPr>
            <a:r>
              <a:rPr lang="fr-FR" sz="1800" dirty="0" smtClean="0">
                <a:latin typeface="Verdana" charset="0"/>
              </a:rPr>
              <a:t>Mandat de la CDIP d’une équipe d’experts chargée d’élaborer une procédure d‘évaluation standardisée en intégrant les responsables de la branche et les groupes d'intérêt</a:t>
            </a:r>
          </a:p>
          <a:p>
            <a:pPr eaLnBrk="1" hangingPunct="1">
              <a:lnSpc>
                <a:spcPct val="110000"/>
              </a:lnSpc>
              <a:spcAft>
                <a:spcPct val="40000"/>
              </a:spcAft>
            </a:pPr>
            <a:r>
              <a:rPr lang="de-DE" sz="1800" dirty="0" smtClean="0">
                <a:latin typeface="Verdana" charset="0"/>
              </a:rPr>
              <a:t/>
            </a:r>
            <a:br>
              <a:rPr lang="de-DE" sz="1800" dirty="0" smtClean="0">
                <a:latin typeface="Verdana" charset="0"/>
              </a:rPr>
            </a:br>
            <a:endParaRPr lang="de-DE" sz="1800" dirty="0" smtClean="0">
              <a:latin typeface="Verdana" charset="0"/>
            </a:endParaRPr>
          </a:p>
          <a:p>
            <a:pPr marL="271463" indent="-271463" eaLnBrk="1" hangingPunct="1">
              <a:lnSpc>
                <a:spcPct val="110000"/>
              </a:lnSpc>
              <a:spcAft>
                <a:spcPct val="40000"/>
              </a:spcAft>
              <a:buFont typeface="Symbol" charset="2"/>
              <a:buChar char="-"/>
            </a:pPr>
            <a:endParaRPr lang="de-DE" sz="1800" dirty="0">
              <a:latin typeface="Verdana" charset="0"/>
            </a:endParaRPr>
          </a:p>
        </p:txBody>
      </p:sp>
      <p:sp>
        <p:nvSpPr>
          <p:cNvPr id="1148964" name="Text Box 36"/>
          <p:cNvSpPr txBox="1">
            <a:spLocks noChangeArrowheads="1"/>
          </p:cNvSpPr>
          <p:nvPr/>
        </p:nvSpPr>
        <p:spPr bwMode="auto">
          <a:xfrm>
            <a:off x="381000" y="762000"/>
            <a:ext cx="845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de-DE" altLang="ja-JP" sz="2000" b="1" dirty="0" smtClean="0">
                <a:solidFill>
                  <a:srgbClr val="800000"/>
                </a:solidFill>
                <a:latin typeface="Verdana" charset="0"/>
                <a:cs typeface="ＭＳ Ｐゴシック" charset="0"/>
              </a:rPr>
              <a:t>1</a:t>
            </a:r>
            <a:r>
              <a:rPr lang="fr-FR" altLang="ja-JP" sz="2000" b="1" dirty="0" smtClean="0">
                <a:solidFill>
                  <a:srgbClr val="800000"/>
                </a:solidFill>
                <a:latin typeface="Verdana" charset="0"/>
                <a:cs typeface="ＭＳ Ｐゴシック" charset="0"/>
              </a:rPr>
              <a:t>. Mandat: qu’est-ce que la PES? Qu’est-ce qu’elle n’est pas? </a:t>
            </a:r>
            <a:endParaRPr lang="fr-FR" altLang="ja-JP" sz="2000" dirty="0">
              <a:latin typeface="Verdana" charset="0"/>
              <a:cs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46856" y="1352376"/>
            <a:ext cx="8229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marL="0" indent="0">
              <a:spcBef>
                <a:spcPct val="50000"/>
              </a:spcBef>
            </a:pPr>
            <a:r>
              <a:rPr lang="fr-FR" altLang="ja-JP" sz="2000" b="1" dirty="0" smtClean="0">
                <a:latin typeface="Verdana" charset="0"/>
                <a:cs typeface="ＭＳ Ｐゴシック" charset="0"/>
              </a:rPr>
              <a:t>Estimation des objectifs de développement et de formation</a:t>
            </a:r>
            <a:endParaRPr lang="fr-FR" altLang="ja-JP" sz="1800" dirty="0" smtClean="0">
              <a:latin typeface="Verdana" charset="0"/>
              <a:cs typeface="ＭＳ Ｐゴシック" charset="0"/>
            </a:endParaRPr>
          </a:p>
          <a:p>
            <a:pPr marL="0" indent="0">
              <a:lnSpc>
                <a:spcPts val="2400"/>
              </a:lnSpc>
              <a:spcBef>
                <a:spcPct val="50000"/>
              </a:spcBef>
            </a:pPr>
            <a:r>
              <a:rPr lang="fr-FR" altLang="ja-JP" sz="1800" dirty="0" smtClean="0">
                <a:latin typeface="Verdana" charset="0"/>
                <a:cs typeface="ＭＳ Ｐゴシック" charset="0"/>
              </a:rPr>
              <a:t>Estimation à partir de 6 domaines d’intervention</a:t>
            </a:r>
          </a:p>
          <a:p>
            <a:pPr marL="285750" indent="-285750">
              <a:lnSpc>
                <a:spcPts val="2400"/>
              </a:lnSpc>
              <a:spcBef>
                <a:spcPct val="50000"/>
              </a:spcBef>
              <a:buFont typeface="Arial"/>
              <a:buChar char="•"/>
            </a:pPr>
            <a:r>
              <a:rPr lang="fr-FR" altLang="ja-JP" sz="1800" dirty="0" smtClean="0">
                <a:latin typeface="Verdana" charset="0"/>
                <a:cs typeface="ＭＳ Ｐゴシック" charset="0"/>
              </a:rPr>
              <a:t>Orientation des domaines d’</a:t>
            </a:r>
            <a:r>
              <a:rPr lang="fr-FR" altLang="ja-JP" sz="1800" dirty="0" err="1" smtClean="0">
                <a:latin typeface="Verdana" charset="0"/>
                <a:cs typeface="ＭＳ Ｐゴシック" charset="0"/>
              </a:rPr>
              <a:t>activitiés</a:t>
            </a:r>
            <a:r>
              <a:rPr lang="fr-FR" altLang="ja-JP" sz="1800" dirty="0" smtClean="0">
                <a:latin typeface="Verdana" charset="0"/>
                <a:cs typeface="ＭＳ Ｐゴシック" charset="0"/>
              </a:rPr>
              <a:t> et de participation de la CIF</a:t>
            </a:r>
          </a:p>
          <a:p>
            <a:pPr marL="285750" indent="-285750">
              <a:lnSpc>
                <a:spcPts val="2400"/>
              </a:lnSpc>
              <a:spcBef>
                <a:spcPct val="50000"/>
              </a:spcBef>
              <a:buFont typeface="Arial"/>
              <a:buChar char="•"/>
            </a:pPr>
            <a:r>
              <a:rPr lang="fr-FR" altLang="ja-JP" sz="1800" dirty="0" smtClean="0">
                <a:latin typeface="Verdana" charset="0"/>
                <a:cs typeface="ＭＳ Ｐゴシック" charset="0"/>
              </a:rPr>
              <a:t>Base pour un échange commun / une orientation commune quant aux buts de développement et de formation pour l’enfant concerné / viser les jeunes concernés</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lnSpc>
                <a:spcPts val="2400"/>
              </a:lnSpc>
              <a:spcBef>
                <a:spcPct val="50000"/>
              </a:spcBef>
            </a:pPr>
            <a:r>
              <a:rPr lang="fr-FR" altLang="ja-JP" sz="1800" dirty="0" smtClean="0">
                <a:latin typeface="Verdana" charset="0"/>
                <a:cs typeface="ＭＳ Ｐゴシック" charset="0"/>
              </a:rPr>
              <a:t>Evaluation actuelle et évaluation des objectifs poursuivis</a:t>
            </a:r>
          </a:p>
          <a:p>
            <a:pPr marL="285750" indent="-285750">
              <a:lnSpc>
                <a:spcPts val="2400"/>
              </a:lnSpc>
              <a:spcBef>
                <a:spcPct val="50000"/>
              </a:spcBef>
              <a:buFont typeface="Arial"/>
              <a:buChar char="•"/>
            </a:pPr>
            <a:r>
              <a:rPr lang="fr-FR" altLang="ja-JP" sz="1800" dirty="0" smtClean="0">
                <a:latin typeface="Verdana" charset="0"/>
                <a:cs typeface="ＭＳ Ｐゴシック" charset="0"/>
              </a:rPr>
              <a:t>Conforme au groupe d’âge / au plan d’études</a:t>
            </a:r>
          </a:p>
          <a:p>
            <a:pPr marL="285750" indent="-285750">
              <a:lnSpc>
                <a:spcPts val="2400"/>
              </a:lnSpc>
              <a:spcBef>
                <a:spcPct val="50000"/>
              </a:spcBef>
              <a:buFont typeface="Arial"/>
              <a:buChar char="•"/>
            </a:pPr>
            <a:r>
              <a:rPr lang="fr-FR" altLang="ja-JP" sz="1800" dirty="0" smtClean="0">
                <a:latin typeface="Verdana" charset="0"/>
                <a:cs typeface="ＭＳ Ｐゴシック" charset="0"/>
              </a:rPr>
              <a:t>Individualisée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457200" y="609600"/>
            <a:ext cx="8219256"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Estimations des besoins</a:t>
            </a:r>
            <a:br>
              <a:rPr lang="fr-FR" altLang="ja-JP" sz="2000" b="1"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À partir des champs suivants</a:t>
            </a:r>
          </a:p>
          <a:p>
            <a:pPr>
              <a:spcBef>
                <a:spcPct val="50000"/>
              </a:spcBef>
              <a:buFont typeface="Arial"/>
              <a:buChar char="•"/>
            </a:pPr>
            <a:r>
              <a:rPr lang="fr-FR" altLang="ja-JP" sz="1800" dirty="0" smtClean="0">
                <a:latin typeface="Verdana" charset="0"/>
                <a:cs typeface="ＭＳ Ｐゴシック" charset="0"/>
              </a:rPr>
              <a:t>Mesures de pédagogies spécialisées:</a:t>
            </a:r>
          </a:p>
          <a:p>
            <a:pPr>
              <a:spcBef>
                <a:spcPct val="50000"/>
              </a:spcBef>
            </a:pPr>
            <a:r>
              <a:rPr lang="fr-FR" altLang="ja-JP" sz="1800" dirty="0" smtClean="0">
                <a:latin typeface="Verdana" charset="0"/>
                <a:cs typeface="ＭＳ Ｐゴシック" charset="0"/>
              </a:rPr>
              <a:t>	aussi bien des mesures pédagogiques et thérapeutiques que la logopédie et la psychomotricité </a:t>
            </a:r>
            <a:br>
              <a:rPr lang="fr-FR" altLang="ja-JP" sz="1800" dirty="0" smtClean="0">
                <a:latin typeface="Verdana" charset="0"/>
                <a:cs typeface="ＭＳ Ｐゴシック" charset="0"/>
              </a:rPr>
            </a:br>
            <a:r>
              <a:rPr lang="fr-FR" altLang="ja-JP" sz="1800" dirty="0" smtClean="0">
                <a:latin typeface="Verdana" charset="0"/>
                <a:cs typeface="ＭＳ Ｐゴシック" charset="0"/>
              </a:rPr>
              <a:t>(ce besoin peut être identifié spécifiquement)</a:t>
            </a:r>
          </a:p>
          <a:p>
            <a:pPr>
              <a:spcBef>
                <a:spcPct val="50000"/>
              </a:spcBef>
              <a:buFont typeface="Arial"/>
              <a:buChar char="•"/>
            </a:pPr>
            <a:r>
              <a:rPr lang="fr-FR" altLang="ja-JP" sz="1800" dirty="0" smtClean="0">
                <a:latin typeface="Verdana" charset="0"/>
                <a:cs typeface="ＭＳ Ｐゴシック" charset="0"/>
              </a:rPr>
              <a:t>Mesures d’assistance et/ou de conseil (transport, etc.)</a:t>
            </a:r>
          </a:p>
          <a:p>
            <a:pPr>
              <a:spcBef>
                <a:spcPct val="50000"/>
              </a:spcBef>
              <a:buFont typeface="Arial"/>
              <a:buChar char="•"/>
            </a:pPr>
            <a:r>
              <a:rPr lang="fr-FR" altLang="ja-JP" sz="1800" dirty="0" smtClean="0">
                <a:latin typeface="Verdana" charset="0"/>
                <a:cs typeface="ＭＳ Ｐゴシック" charset="0"/>
              </a:rPr>
              <a:t>Prise en charge (structure de jour, internat, etc.)</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Evaluation séparée de chaque besoin</a:t>
            </a:r>
          </a:p>
          <a:p>
            <a:pPr>
              <a:spcBef>
                <a:spcPct val="50000"/>
              </a:spcBef>
              <a:buFont typeface="Arial"/>
              <a:buChar char="•"/>
            </a:pPr>
            <a:r>
              <a:rPr lang="fr-FR" altLang="ja-JP" sz="1800" dirty="0" smtClean="0">
                <a:latin typeface="Verdana" charset="0"/>
                <a:cs typeface="ＭＳ Ｐゴシック" charset="0"/>
              </a:rPr>
              <a:t>Pas de besoins particuliers </a:t>
            </a:r>
          </a:p>
          <a:p>
            <a:pPr>
              <a:spcBef>
                <a:spcPct val="50000"/>
              </a:spcBef>
              <a:buFont typeface="Arial"/>
              <a:buChar char="•"/>
            </a:pPr>
            <a:r>
              <a:rPr lang="fr-FR" altLang="ja-JP" sz="1800" dirty="0" smtClean="0">
                <a:latin typeface="Verdana" charset="0"/>
                <a:cs typeface="ＭＳ Ｐゴシック" charset="0"/>
              </a:rPr>
              <a:t>Les besoins peuvent être couverts au moyen de ressources attribuées localement </a:t>
            </a:r>
          </a:p>
          <a:p>
            <a:pPr>
              <a:spcBef>
                <a:spcPct val="50000"/>
              </a:spcBef>
              <a:buFont typeface="Arial"/>
              <a:buChar char="•"/>
            </a:pPr>
            <a:r>
              <a:rPr lang="fr-FR" altLang="ja-JP" sz="1800" dirty="0" smtClean="0">
                <a:latin typeface="Verdana" charset="0"/>
                <a:cs typeface="ＭＳ Ｐゴシック" charset="0"/>
              </a:rPr>
              <a:t>Des mesures renforcées sont nécessaires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539552" y="692696"/>
            <a:ext cx="8229600"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2588" indent="-382588">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latin typeface="Verdana" charset="0"/>
                <a:cs typeface="ＭＳ Ｐゴシック" charset="0"/>
              </a:rPr>
              <a:t>Proposition de mesures</a:t>
            </a:r>
            <a:br>
              <a:rPr lang="fr-FR" altLang="ja-JP" sz="2000" b="1"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Résumé de l’évaluation</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Propositions</a:t>
            </a:r>
          </a:p>
          <a:p>
            <a:pPr>
              <a:spcBef>
                <a:spcPct val="50000"/>
              </a:spcBef>
              <a:buFont typeface="Arial"/>
              <a:buChar char="•"/>
            </a:pPr>
            <a:r>
              <a:rPr lang="fr-FR" altLang="ja-JP" sz="1800" dirty="0" smtClean="0">
                <a:latin typeface="Verdana" charset="0"/>
                <a:cs typeface="ＭＳ Ｐゴシック" charset="0"/>
              </a:rPr>
              <a:t>Recommandation concernant le lieu principal de prise en charge</a:t>
            </a:r>
          </a:p>
          <a:p>
            <a:pPr>
              <a:spcBef>
                <a:spcPct val="50000"/>
              </a:spcBef>
              <a:buFont typeface="Arial"/>
              <a:buChar char="•"/>
            </a:pPr>
            <a:r>
              <a:rPr lang="fr-FR" altLang="ja-JP" sz="1800" dirty="0" smtClean="0">
                <a:latin typeface="Verdana" charset="0"/>
                <a:cs typeface="ＭＳ Ｐゴシック" charset="0"/>
              </a:rPr>
              <a:t>Mesures recommandées sur le lieu principal de prise en charge</a:t>
            </a:r>
          </a:p>
          <a:p>
            <a:pPr>
              <a:spcBef>
                <a:spcPct val="50000"/>
              </a:spcBef>
              <a:buFont typeface="Arial"/>
              <a:buChar char="•"/>
            </a:pPr>
            <a:r>
              <a:rPr lang="fr-FR" altLang="ja-JP" sz="1800" dirty="0" smtClean="0">
                <a:latin typeface="Verdana" charset="0"/>
                <a:cs typeface="ＭＳ Ｐゴシック" charset="0"/>
              </a:rPr>
              <a:t>Mesures recommandées qui ne doivent pas être offertes sur le lieu principal de prise en charge </a:t>
            </a:r>
          </a:p>
          <a:p>
            <a:pPr>
              <a:spcBef>
                <a:spcPct val="50000"/>
              </a:spcBef>
              <a:buFont typeface="Arial"/>
              <a:buChar char="•"/>
            </a:pPr>
            <a:r>
              <a:rPr lang="fr-FR" altLang="ja-JP" sz="1800" dirty="0" smtClean="0">
                <a:latin typeface="Verdana" charset="0"/>
                <a:cs typeface="ＭＳ Ｐゴシック" charset="0"/>
              </a:rPr>
              <a:t>Mesures recommandées qui s’adressent à l’entourage de l’enfant / du jeune </a:t>
            </a:r>
          </a:p>
          <a:p>
            <a:pPr>
              <a:spcBef>
                <a:spcPct val="50000"/>
              </a:spcBef>
              <a:buFont typeface="Arial"/>
              <a:buChar char="•"/>
            </a:pPr>
            <a:r>
              <a:rPr lang="fr-FR" altLang="ja-JP" sz="1800" dirty="0" smtClean="0">
                <a:latin typeface="Verdana" charset="0"/>
                <a:cs typeface="ＭＳ Ｐゴシック" charset="0"/>
              </a:rPr>
              <a:t>Informations de l’institution</a:t>
            </a:r>
            <a:br>
              <a:rPr lang="fr-FR" altLang="ja-JP" sz="1800" dirty="0" smtClean="0">
                <a:latin typeface="Verdana" charset="0"/>
                <a:cs typeface="ＭＳ Ｐゴシック" charset="0"/>
              </a:rPr>
            </a:br>
            <a:endParaRPr lang="fr-FR" altLang="ja-JP" sz="1800" dirty="0" smtClean="0">
              <a:latin typeface="Verdana" charset="0"/>
              <a:cs typeface="ＭＳ Ｐゴシック" charset="0"/>
            </a:endParaRPr>
          </a:p>
          <a:p>
            <a:pPr>
              <a:spcBef>
                <a:spcPct val="50000"/>
              </a:spcBef>
            </a:pPr>
            <a:r>
              <a:rPr lang="fr-FR" altLang="ja-JP" sz="1800" dirty="0" smtClean="0">
                <a:latin typeface="Verdana" charset="0"/>
                <a:cs typeface="ＭＳ Ｐゴシック" charset="0"/>
              </a:rPr>
              <a:t>Plus tard, après la décision de l’autorité compétente</a:t>
            </a:r>
          </a:p>
          <a:p>
            <a:pPr>
              <a:spcBef>
                <a:spcPct val="50000"/>
              </a:spcBef>
              <a:buFont typeface="Arial" pitchFamily="34" charset="0"/>
              <a:buChar char="•"/>
            </a:pPr>
            <a:r>
              <a:rPr lang="fr-FR" altLang="ja-JP" sz="1800" dirty="0" smtClean="0">
                <a:latin typeface="Verdana" charset="0"/>
                <a:cs typeface="ＭＳ Ｐゴシック" charset="0"/>
              </a:rPr>
              <a:t>Complément de mesures qui doivent être effectivement approuvées et mises en place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Text Box 3"/>
          <p:cNvSpPr txBox="1">
            <a:spLocks noChangeArrowheads="1"/>
          </p:cNvSpPr>
          <p:nvPr/>
        </p:nvSpPr>
        <p:spPr bwMode="auto">
          <a:xfrm>
            <a:off x="457200" y="6858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514600" indent="-457200">
              <a:defRPr sz="2400">
                <a:solidFill>
                  <a:schemeClr val="tx1"/>
                </a:solidFill>
                <a:latin typeface="Times" charset="0"/>
                <a:ea typeface="ＭＳ Ｐゴシック" charset="0"/>
              </a:defRPr>
            </a:lvl4pPr>
            <a:lvl5pPr marL="3162300" indent="-457200">
              <a:defRPr sz="2400">
                <a:solidFill>
                  <a:schemeClr val="tx1"/>
                </a:solidFill>
                <a:latin typeface="Times" charset="0"/>
                <a:ea typeface="ＭＳ Ｐゴシック" charset="0"/>
              </a:defRPr>
            </a:lvl5pPr>
            <a:lvl6pPr marL="3619500" indent="-457200" eaLnBrk="0" fontAlgn="base" hangingPunct="0">
              <a:spcBef>
                <a:spcPct val="0"/>
              </a:spcBef>
              <a:spcAft>
                <a:spcPct val="0"/>
              </a:spcAft>
              <a:defRPr sz="2400">
                <a:solidFill>
                  <a:schemeClr val="tx1"/>
                </a:solidFill>
                <a:latin typeface="Times" charset="0"/>
                <a:ea typeface="ＭＳ Ｐゴシック" charset="0"/>
              </a:defRPr>
            </a:lvl6pPr>
            <a:lvl7pPr marL="4076700" indent="-457200" eaLnBrk="0" fontAlgn="base" hangingPunct="0">
              <a:spcBef>
                <a:spcPct val="0"/>
              </a:spcBef>
              <a:spcAft>
                <a:spcPct val="0"/>
              </a:spcAft>
              <a:defRPr sz="2400">
                <a:solidFill>
                  <a:schemeClr val="tx1"/>
                </a:solidFill>
                <a:latin typeface="Times" charset="0"/>
                <a:ea typeface="ＭＳ Ｐゴシック" charset="0"/>
              </a:defRPr>
            </a:lvl7pPr>
            <a:lvl8pPr marL="4533900" indent="-457200" eaLnBrk="0" fontAlgn="base" hangingPunct="0">
              <a:spcBef>
                <a:spcPct val="0"/>
              </a:spcBef>
              <a:spcAft>
                <a:spcPct val="0"/>
              </a:spcAft>
              <a:defRPr sz="2400">
                <a:solidFill>
                  <a:schemeClr val="tx1"/>
                </a:solidFill>
                <a:latin typeface="Times" charset="0"/>
                <a:ea typeface="ＭＳ Ｐゴシック" charset="0"/>
              </a:defRPr>
            </a:lvl8pPr>
            <a:lvl9pPr marL="4991100" indent="-4572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endParaRPr lang="fr-FR" sz="4400" smtClean="0">
              <a:solidFill>
                <a:schemeClr val="tx2"/>
              </a:solidFill>
            </a:endParaRPr>
          </a:p>
          <a:p>
            <a:pPr algn="ctr" eaLnBrk="1" hangingPunct="1"/>
            <a:endParaRPr lang="fr-FR" altLang="ja-JP" sz="2000" b="1">
              <a:latin typeface="Verdana" charset="0"/>
              <a:cs typeface="ＭＳ Ｐゴシック" charset="0"/>
            </a:endParaRPr>
          </a:p>
        </p:txBody>
      </p:sp>
      <p:pic>
        <p:nvPicPr>
          <p:cNvPr id="5" name="Bild 4" descr="Bildschirmfoto 2011-02-14 um 15.31.21.png"/>
          <p:cNvPicPr>
            <a:picLocks noChangeAspect="1"/>
          </p:cNvPicPr>
          <p:nvPr/>
        </p:nvPicPr>
        <p:blipFill>
          <a:blip r:embed="rId3"/>
          <a:stretch>
            <a:fillRect/>
          </a:stretch>
        </p:blipFill>
        <p:spPr>
          <a:xfrm>
            <a:off x="1547664" y="980728"/>
            <a:ext cx="5986932" cy="5472608"/>
          </a:xfrm>
          <a:prstGeom prst="rect">
            <a:avLst/>
          </a:prstGeom>
        </p:spPr>
      </p:pic>
      <p:sp>
        <p:nvSpPr>
          <p:cNvPr id="6" name="Text Box 2"/>
          <p:cNvSpPr txBox="1">
            <a:spLocks noChangeArrowheads="1"/>
          </p:cNvSpPr>
          <p:nvPr/>
        </p:nvSpPr>
        <p:spPr bwMode="auto">
          <a:xfrm>
            <a:off x="251520" y="476672"/>
            <a:ext cx="845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82600" indent="-4826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2159000" indent="-457200">
              <a:defRPr sz="2400">
                <a:solidFill>
                  <a:schemeClr val="tx1"/>
                </a:solidFill>
                <a:latin typeface="Times" charset="0"/>
                <a:ea typeface="ＭＳ Ｐゴシック" charset="0"/>
              </a:defRPr>
            </a:lvl3pPr>
            <a:lvl4pPr marL="2806700" indent="-457200">
              <a:defRPr sz="2400">
                <a:solidFill>
                  <a:schemeClr val="tx1"/>
                </a:solidFill>
                <a:latin typeface="Times" charset="0"/>
                <a:ea typeface="ＭＳ Ｐゴシック" charset="0"/>
              </a:defRPr>
            </a:lvl4pPr>
            <a:lvl5pPr marL="3454400" indent="-457200">
              <a:defRPr sz="2400">
                <a:solidFill>
                  <a:schemeClr val="tx1"/>
                </a:solidFill>
                <a:latin typeface="Times" charset="0"/>
                <a:ea typeface="ＭＳ Ｐゴシック" charset="0"/>
              </a:defRPr>
            </a:lvl5pPr>
            <a:lvl6pPr marL="3911600" indent="-457200" eaLnBrk="0" fontAlgn="base" hangingPunct="0">
              <a:spcBef>
                <a:spcPct val="0"/>
              </a:spcBef>
              <a:spcAft>
                <a:spcPct val="0"/>
              </a:spcAft>
              <a:defRPr sz="2400">
                <a:solidFill>
                  <a:schemeClr val="tx1"/>
                </a:solidFill>
                <a:latin typeface="Times" charset="0"/>
                <a:ea typeface="ＭＳ Ｐゴシック" charset="0"/>
              </a:defRPr>
            </a:lvl6pPr>
            <a:lvl7pPr marL="4368800" indent="-457200" eaLnBrk="0" fontAlgn="base" hangingPunct="0">
              <a:spcBef>
                <a:spcPct val="0"/>
              </a:spcBef>
              <a:spcAft>
                <a:spcPct val="0"/>
              </a:spcAft>
              <a:defRPr sz="2400">
                <a:solidFill>
                  <a:schemeClr val="tx1"/>
                </a:solidFill>
                <a:latin typeface="Times" charset="0"/>
                <a:ea typeface="ＭＳ Ｐゴシック" charset="0"/>
              </a:defRPr>
            </a:lvl7pPr>
            <a:lvl8pPr marL="4826000" indent="-457200" eaLnBrk="0" fontAlgn="base" hangingPunct="0">
              <a:spcBef>
                <a:spcPct val="0"/>
              </a:spcBef>
              <a:spcAft>
                <a:spcPct val="0"/>
              </a:spcAft>
              <a:defRPr sz="2400">
                <a:solidFill>
                  <a:schemeClr val="tx1"/>
                </a:solidFill>
                <a:latin typeface="Times" charset="0"/>
                <a:ea typeface="ＭＳ Ｐゴシック" charset="0"/>
              </a:defRPr>
            </a:lvl8pPr>
            <a:lvl9pPr marL="5283200" indent="-457200" eaLnBrk="0" fontAlgn="base" hangingPunct="0">
              <a:spcBef>
                <a:spcPct val="0"/>
              </a:spcBef>
              <a:spcAft>
                <a:spcPct val="0"/>
              </a:spcAft>
              <a:defRPr sz="2400">
                <a:solidFill>
                  <a:schemeClr val="tx1"/>
                </a:solidFill>
                <a:latin typeface="Times" charset="0"/>
                <a:ea typeface="ＭＳ Ｐゴシック" charset="0"/>
              </a:defRPr>
            </a:lvl9pPr>
          </a:lstStyle>
          <a:p>
            <a:pPr marL="0" indent="0">
              <a:spcBef>
                <a:spcPct val="50000"/>
              </a:spcBef>
            </a:pPr>
            <a:r>
              <a:rPr lang="fr-FR" altLang="ja-JP" sz="1800" b="1" smtClean="0">
                <a:solidFill>
                  <a:srgbClr val="800000"/>
                </a:solidFill>
                <a:latin typeface="Verdana" charset="0"/>
                <a:cs typeface="ＭＳ Ｐゴシック" charset="0"/>
              </a:rPr>
              <a:t>Outil électronique pour les applications dans les cantons</a:t>
            </a:r>
            <a:endParaRPr lang="fr-FR" altLang="ja-JP" sz="1800" b="1">
              <a:solidFill>
                <a:srgbClr val="800000"/>
              </a:solidFill>
              <a:latin typeface="Verdana"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95536" y="836712"/>
            <a:ext cx="845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82600" indent="-4826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2159000" indent="-457200">
              <a:defRPr sz="2400">
                <a:solidFill>
                  <a:schemeClr val="tx1"/>
                </a:solidFill>
                <a:latin typeface="Times" charset="0"/>
                <a:ea typeface="ＭＳ Ｐゴシック" charset="0"/>
              </a:defRPr>
            </a:lvl3pPr>
            <a:lvl4pPr marL="2806700" indent="-457200">
              <a:defRPr sz="2400">
                <a:solidFill>
                  <a:schemeClr val="tx1"/>
                </a:solidFill>
                <a:latin typeface="Times" charset="0"/>
                <a:ea typeface="ＭＳ Ｐゴシック" charset="0"/>
              </a:defRPr>
            </a:lvl4pPr>
            <a:lvl5pPr marL="3454400" indent="-457200">
              <a:defRPr sz="2400">
                <a:solidFill>
                  <a:schemeClr val="tx1"/>
                </a:solidFill>
                <a:latin typeface="Times" charset="0"/>
                <a:ea typeface="ＭＳ Ｐゴシック" charset="0"/>
              </a:defRPr>
            </a:lvl5pPr>
            <a:lvl6pPr marL="3911600" indent="-457200" eaLnBrk="0" fontAlgn="base" hangingPunct="0">
              <a:spcBef>
                <a:spcPct val="0"/>
              </a:spcBef>
              <a:spcAft>
                <a:spcPct val="0"/>
              </a:spcAft>
              <a:defRPr sz="2400">
                <a:solidFill>
                  <a:schemeClr val="tx1"/>
                </a:solidFill>
                <a:latin typeface="Times" charset="0"/>
                <a:ea typeface="ＭＳ Ｐゴシック" charset="0"/>
              </a:defRPr>
            </a:lvl6pPr>
            <a:lvl7pPr marL="4368800" indent="-457200" eaLnBrk="0" fontAlgn="base" hangingPunct="0">
              <a:spcBef>
                <a:spcPct val="0"/>
              </a:spcBef>
              <a:spcAft>
                <a:spcPct val="0"/>
              </a:spcAft>
              <a:defRPr sz="2400">
                <a:solidFill>
                  <a:schemeClr val="tx1"/>
                </a:solidFill>
                <a:latin typeface="Times" charset="0"/>
                <a:ea typeface="ＭＳ Ｐゴシック" charset="0"/>
              </a:defRPr>
            </a:lvl7pPr>
            <a:lvl8pPr marL="4826000" indent="-457200" eaLnBrk="0" fontAlgn="base" hangingPunct="0">
              <a:spcBef>
                <a:spcPct val="0"/>
              </a:spcBef>
              <a:spcAft>
                <a:spcPct val="0"/>
              </a:spcAft>
              <a:defRPr sz="2400">
                <a:solidFill>
                  <a:schemeClr val="tx1"/>
                </a:solidFill>
                <a:latin typeface="Times" charset="0"/>
                <a:ea typeface="ＭＳ Ｐゴシック" charset="0"/>
              </a:defRPr>
            </a:lvl8pPr>
            <a:lvl9pPr marL="528320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de-CH" altLang="ja-JP" sz="2000" b="1" dirty="0" smtClean="0">
                <a:solidFill>
                  <a:srgbClr val="800000"/>
                </a:solidFill>
                <a:latin typeface="Verdana" charset="0"/>
                <a:cs typeface="ＭＳ Ｐゴシック" charset="0"/>
              </a:rPr>
              <a:t>6.	Questions et réponses</a:t>
            </a:r>
            <a:endParaRPr lang="de-DE" altLang="ja-JP" sz="2000" b="1" dirty="0" smtClean="0">
              <a:solidFill>
                <a:srgbClr val="800000"/>
              </a:solidFill>
              <a:latin typeface="Verdana" charset="0"/>
              <a:cs typeface="ＭＳ Ｐゴシック" charset="0"/>
            </a:endParaRPr>
          </a:p>
        </p:txBody>
      </p:sp>
    </p:spTree>
    <p:extLst>
      <p:ext uri="{BB962C8B-B14F-4D97-AF65-F5344CB8AC3E}">
        <p14:creationId xmlns:p14="http://schemas.microsoft.com/office/powerpoint/2010/main" val="2571319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2708920"/>
            <a:ext cx="9144000" cy="1143000"/>
          </a:xfrm>
          <a:prstGeom prst="rect">
            <a:avLst/>
          </a:prstGeom>
          <a:solidFill>
            <a:srgbClr val="DAED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1" u="none" strike="noStrike" cap="none" normalizeH="0" baseline="0">
              <a:ln>
                <a:noFill/>
              </a:ln>
              <a:solidFill>
                <a:schemeClr val="tx1"/>
              </a:solidFill>
              <a:effectLst/>
              <a:latin typeface="Times" charset="0"/>
            </a:endParaRPr>
          </a:p>
        </p:txBody>
      </p:sp>
      <p:sp>
        <p:nvSpPr>
          <p:cNvPr id="18435" name="Text Box 3"/>
          <p:cNvSpPr txBox="1">
            <a:spLocks noChangeArrowheads="1"/>
          </p:cNvSpPr>
          <p:nvPr/>
        </p:nvSpPr>
        <p:spPr bwMode="auto">
          <a:xfrm>
            <a:off x="457200" y="1219200"/>
            <a:ext cx="8458200" cy="3949799"/>
          </a:xfrm>
          <a:prstGeom prst="rect">
            <a:avLst/>
          </a:prstGeom>
          <a:noFill/>
          <a:ln w="9525">
            <a:noFill/>
            <a:miter lim="800000"/>
            <a:headEnd/>
            <a:tailEnd/>
          </a:ln>
        </p:spPr>
        <p:txBody>
          <a:bodyPr>
            <a:prstTxWarp prst="textNoShape">
              <a:avLst/>
            </a:prstTxWarp>
            <a:spAutoFit/>
          </a:bodyPr>
          <a:lstStyle/>
          <a:p>
            <a:pPr>
              <a:spcBef>
                <a:spcPts val="840"/>
              </a:spcBef>
            </a:pPr>
            <a:r>
              <a:rPr lang="fr-CH" altLang="ja-JP" sz="1800" dirty="0" smtClean="0">
                <a:solidFill>
                  <a:srgbClr val="000000"/>
                </a:solidFill>
                <a:latin typeface="Verdana" charset="0"/>
                <a:ea typeface="ＭＳ Ｐゴシック" charset="-128"/>
                <a:cs typeface="ＭＳ Ｐゴシック" charset="-128"/>
              </a:rPr>
              <a:t>Changement de paradigme dans le domaine de la pédagogie spécialisée à travers la réforme de la péréquation financière et la répartition des tâches entre la Confédération et les cantons (RPT):</a:t>
            </a:r>
          </a:p>
          <a:p>
            <a:pPr>
              <a:spcBef>
                <a:spcPts val="840"/>
              </a:spcBef>
            </a:pPr>
            <a:endParaRPr lang="fr-CH" altLang="ja-JP" sz="1800" dirty="0" smtClean="0">
              <a:solidFill>
                <a:srgbClr val="000000"/>
              </a:solidFill>
              <a:latin typeface="Verdana" charset="0"/>
              <a:ea typeface="ＭＳ Ｐゴシック" charset="-128"/>
              <a:cs typeface="ＭＳ Ｐゴシック" charset="-128"/>
            </a:endParaRPr>
          </a:p>
          <a:p>
            <a:pPr>
              <a:spcBef>
                <a:spcPts val="840"/>
              </a:spcBef>
            </a:pPr>
            <a:endParaRPr lang="fr-CH" altLang="ja-JP" sz="1800" b="1" dirty="0" smtClean="0">
              <a:solidFill>
                <a:srgbClr val="000000"/>
              </a:solidFill>
              <a:latin typeface="Verdana" charset="0"/>
              <a:ea typeface="ＭＳ Ｐゴシック" charset="-128"/>
              <a:cs typeface="ＭＳ Ｐゴシック" charset="-128"/>
            </a:endParaRPr>
          </a:p>
          <a:p>
            <a:pPr>
              <a:spcBef>
                <a:spcPts val="840"/>
              </a:spcBef>
            </a:pPr>
            <a:r>
              <a:rPr lang="fr-FR" altLang="ja-JP" sz="2000" b="1" dirty="0" smtClean="0">
                <a:solidFill>
                  <a:srgbClr val="000000"/>
                </a:solidFill>
                <a:latin typeface="Verdana" charset="0"/>
                <a:ea typeface="ＭＳ Ｐゴシック" charset="-128"/>
                <a:cs typeface="ＭＳ Ｐゴシック" charset="-128"/>
              </a:rPr>
              <a:t>Passage de la logique d‘un système d’assurance</a:t>
            </a:r>
          </a:p>
          <a:p>
            <a:pPr>
              <a:spcBef>
                <a:spcPts val="840"/>
              </a:spcBef>
            </a:pPr>
            <a:r>
              <a:rPr lang="fr-FR" altLang="ja-JP" sz="2000" b="1" dirty="0" smtClean="0">
                <a:solidFill>
                  <a:srgbClr val="000000"/>
                </a:solidFill>
                <a:latin typeface="Verdana" charset="0"/>
                <a:ea typeface="ＭＳ Ｐゴシック" charset="-128"/>
                <a:cs typeface="ＭＳ Ｐゴシック" charset="-128"/>
              </a:rPr>
              <a:t>à la logique d’un système éducatif</a:t>
            </a:r>
          </a:p>
          <a:p>
            <a:pPr>
              <a:spcBef>
                <a:spcPts val="840"/>
              </a:spcBef>
            </a:pPr>
            <a:endParaRPr lang="fr-FR" altLang="ja-JP" sz="2000" b="1" i="0" dirty="0" smtClean="0">
              <a:solidFill>
                <a:srgbClr val="000000"/>
              </a:solidFill>
              <a:latin typeface="Verdana" charset="0"/>
              <a:ea typeface="ＭＳ Ｐゴシック" charset="-128"/>
              <a:cs typeface="ＭＳ Ｐゴシック" charset="-128"/>
            </a:endParaRPr>
          </a:p>
          <a:p>
            <a:pPr>
              <a:spcBef>
                <a:spcPts val="840"/>
              </a:spcBef>
            </a:pPr>
            <a:endParaRPr lang="fr-CH" altLang="ja-JP" sz="1800" i="0" dirty="0" smtClean="0">
              <a:solidFill>
                <a:srgbClr val="000000"/>
              </a:solidFill>
              <a:latin typeface="Verdana" charset="0"/>
              <a:ea typeface="ＭＳ Ｐゴシック" charset="-128"/>
              <a:cs typeface="ＭＳ Ｐゴシック" charset="-128"/>
            </a:endParaRPr>
          </a:p>
          <a:p>
            <a:pPr>
              <a:spcBef>
                <a:spcPts val="840"/>
              </a:spcBef>
            </a:pPr>
            <a:r>
              <a:rPr lang="fr-CH" altLang="ja-JP" sz="1800" dirty="0" smtClean="0">
                <a:solidFill>
                  <a:srgbClr val="000000"/>
                </a:solidFill>
                <a:latin typeface="Verdana" charset="0"/>
                <a:ea typeface="ＭＳ Ｐゴシック" charset="-128"/>
                <a:cs typeface="ＭＳ Ｐゴシック" charset="-128"/>
              </a:rPr>
              <a:t>Nécessité de remplacer la tradition de l’AI fortement ancrée dans la pédagogie spécialisée.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150979" name="Oval 3"/>
          <p:cNvSpPr>
            <a:spLocks noChangeArrowheads="1"/>
          </p:cNvSpPr>
          <p:nvPr/>
        </p:nvSpPr>
        <p:spPr bwMode="auto">
          <a:xfrm>
            <a:off x="323850" y="1556792"/>
            <a:ext cx="1809750"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latin typeface="Verdana" charset="0"/>
              </a:rPr>
              <a:t>Anamnèse</a:t>
            </a:r>
            <a:endParaRPr lang="fr-FR" sz="1800">
              <a:latin typeface="Verdana" charset="0"/>
            </a:endParaRPr>
          </a:p>
        </p:txBody>
      </p:sp>
      <p:sp>
        <p:nvSpPr>
          <p:cNvPr id="1150982" name="Freeform 6"/>
          <p:cNvSpPr>
            <a:spLocks/>
          </p:cNvSpPr>
          <p:nvPr/>
        </p:nvSpPr>
        <p:spPr bwMode="auto">
          <a:xfrm>
            <a:off x="1600200" y="2115592"/>
            <a:ext cx="6172200" cy="546100"/>
          </a:xfrm>
          <a:custGeom>
            <a:avLst/>
            <a:gdLst>
              <a:gd name="T0" fmla="*/ 0 w 3888"/>
              <a:gd name="T1" fmla="*/ 128 h 344"/>
              <a:gd name="T2" fmla="*/ 240 w 3888"/>
              <a:gd name="T3" fmla="*/ 224 h 344"/>
              <a:gd name="T4" fmla="*/ 624 w 3888"/>
              <a:gd name="T5" fmla="*/ 32 h 344"/>
              <a:gd name="T6" fmla="*/ 816 w 3888"/>
              <a:gd name="T7" fmla="*/ 32 h 344"/>
              <a:gd name="T8" fmla="*/ 1440 w 3888"/>
              <a:gd name="T9" fmla="*/ 128 h 344"/>
              <a:gd name="T10" fmla="*/ 1872 w 3888"/>
              <a:gd name="T11" fmla="*/ 80 h 344"/>
              <a:gd name="T12" fmla="*/ 2592 w 3888"/>
              <a:gd name="T13" fmla="*/ 176 h 344"/>
              <a:gd name="T14" fmla="*/ 3168 w 3888"/>
              <a:gd name="T15" fmla="*/ 320 h 344"/>
              <a:gd name="T16" fmla="*/ 3888 w 3888"/>
              <a:gd name="T17" fmla="*/ 32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8" h="344">
                <a:moveTo>
                  <a:pt x="0" y="128"/>
                </a:moveTo>
                <a:cubicBezTo>
                  <a:pt x="68" y="184"/>
                  <a:pt x="136" y="240"/>
                  <a:pt x="240" y="224"/>
                </a:cubicBezTo>
                <a:cubicBezTo>
                  <a:pt x="344" y="208"/>
                  <a:pt x="528" y="64"/>
                  <a:pt x="624" y="32"/>
                </a:cubicBezTo>
                <a:cubicBezTo>
                  <a:pt x="720" y="0"/>
                  <a:pt x="680" y="16"/>
                  <a:pt x="816" y="32"/>
                </a:cubicBezTo>
                <a:cubicBezTo>
                  <a:pt x="952" y="48"/>
                  <a:pt x="1264" y="120"/>
                  <a:pt x="1440" y="128"/>
                </a:cubicBezTo>
                <a:cubicBezTo>
                  <a:pt x="1616" y="136"/>
                  <a:pt x="1680" y="72"/>
                  <a:pt x="1872" y="80"/>
                </a:cubicBezTo>
                <a:cubicBezTo>
                  <a:pt x="2064" y="88"/>
                  <a:pt x="2376" y="136"/>
                  <a:pt x="2592" y="176"/>
                </a:cubicBezTo>
                <a:cubicBezTo>
                  <a:pt x="2808" y="216"/>
                  <a:pt x="2952" y="296"/>
                  <a:pt x="3168" y="320"/>
                </a:cubicBezTo>
                <a:cubicBezTo>
                  <a:pt x="3384" y="344"/>
                  <a:pt x="3768" y="320"/>
                  <a:pt x="3888" y="320"/>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83" name="Freeform 7"/>
          <p:cNvSpPr>
            <a:spLocks/>
          </p:cNvSpPr>
          <p:nvPr/>
        </p:nvSpPr>
        <p:spPr bwMode="auto">
          <a:xfrm>
            <a:off x="1676400" y="3004592"/>
            <a:ext cx="6172200" cy="1003300"/>
          </a:xfrm>
          <a:custGeom>
            <a:avLst/>
            <a:gdLst>
              <a:gd name="T0" fmla="*/ 0 w 3888"/>
              <a:gd name="T1" fmla="*/ 0 h 632"/>
              <a:gd name="T2" fmla="*/ 480 w 3888"/>
              <a:gd name="T3" fmla="*/ 288 h 632"/>
              <a:gd name="T4" fmla="*/ 1248 w 3888"/>
              <a:gd name="T5" fmla="*/ 240 h 632"/>
              <a:gd name="T6" fmla="*/ 1920 w 3888"/>
              <a:gd name="T7" fmla="*/ 432 h 632"/>
              <a:gd name="T8" fmla="*/ 2592 w 3888"/>
              <a:gd name="T9" fmla="*/ 624 h 632"/>
              <a:gd name="T10" fmla="*/ 3072 w 3888"/>
              <a:gd name="T11" fmla="*/ 480 h 632"/>
              <a:gd name="T12" fmla="*/ 3888 w 3888"/>
              <a:gd name="T13" fmla="*/ 384 h 632"/>
            </a:gdLst>
            <a:ahLst/>
            <a:cxnLst>
              <a:cxn ang="0">
                <a:pos x="T0" y="T1"/>
              </a:cxn>
              <a:cxn ang="0">
                <a:pos x="T2" y="T3"/>
              </a:cxn>
              <a:cxn ang="0">
                <a:pos x="T4" y="T5"/>
              </a:cxn>
              <a:cxn ang="0">
                <a:pos x="T6" y="T7"/>
              </a:cxn>
              <a:cxn ang="0">
                <a:pos x="T8" y="T9"/>
              </a:cxn>
              <a:cxn ang="0">
                <a:pos x="T10" y="T11"/>
              </a:cxn>
              <a:cxn ang="0">
                <a:pos x="T12" y="T13"/>
              </a:cxn>
            </a:cxnLst>
            <a:rect l="0" t="0" r="r" b="b"/>
            <a:pathLst>
              <a:path w="3888" h="632">
                <a:moveTo>
                  <a:pt x="0" y="0"/>
                </a:moveTo>
                <a:cubicBezTo>
                  <a:pt x="136" y="124"/>
                  <a:pt x="272" y="248"/>
                  <a:pt x="480" y="288"/>
                </a:cubicBezTo>
                <a:cubicBezTo>
                  <a:pt x="688" y="328"/>
                  <a:pt x="1008" y="216"/>
                  <a:pt x="1248" y="240"/>
                </a:cubicBezTo>
                <a:cubicBezTo>
                  <a:pt x="1488" y="264"/>
                  <a:pt x="1696" y="368"/>
                  <a:pt x="1920" y="432"/>
                </a:cubicBezTo>
                <a:cubicBezTo>
                  <a:pt x="2144" y="496"/>
                  <a:pt x="2400" y="616"/>
                  <a:pt x="2592" y="624"/>
                </a:cubicBezTo>
                <a:cubicBezTo>
                  <a:pt x="2784" y="632"/>
                  <a:pt x="2856" y="520"/>
                  <a:pt x="3072" y="480"/>
                </a:cubicBezTo>
                <a:cubicBezTo>
                  <a:pt x="3288" y="440"/>
                  <a:pt x="3752" y="400"/>
                  <a:pt x="3888" y="384"/>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84" name="Freeform 8"/>
          <p:cNvSpPr>
            <a:spLocks/>
          </p:cNvSpPr>
          <p:nvPr/>
        </p:nvSpPr>
        <p:spPr bwMode="auto">
          <a:xfrm>
            <a:off x="1371600" y="2699792"/>
            <a:ext cx="6400800" cy="1371600"/>
          </a:xfrm>
          <a:custGeom>
            <a:avLst/>
            <a:gdLst>
              <a:gd name="T0" fmla="*/ 0 w 4032"/>
              <a:gd name="T1" fmla="*/ 624 h 864"/>
              <a:gd name="T2" fmla="*/ 864 w 4032"/>
              <a:gd name="T3" fmla="*/ 768 h 864"/>
              <a:gd name="T4" fmla="*/ 1440 w 4032"/>
              <a:gd name="T5" fmla="*/ 816 h 864"/>
              <a:gd name="T6" fmla="*/ 2256 w 4032"/>
              <a:gd name="T7" fmla="*/ 480 h 864"/>
              <a:gd name="T8" fmla="*/ 3120 w 4032"/>
              <a:gd name="T9" fmla="*/ 480 h 864"/>
              <a:gd name="T10" fmla="*/ 4032 w 4032"/>
              <a:gd name="T11" fmla="*/ 0 h 864"/>
            </a:gdLst>
            <a:ahLst/>
            <a:cxnLst>
              <a:cxn ang="0">
                <a:pos x="T0" y="T1"/>
              </a:cxn>
              <a:cxn ang="0">
                <a:pos x="T2" y="T3"/>
              </a:cxn>
              <a:cxn ang="0">
                <a:pos x="T4" y="T5"/>
              </a:cxn>
              <a:cxn ang="0">
                <a:pos x="T6" y="T7"/>
              </a:cxn>
              <a:cxn ang="0">
                <a:pos x="T8" y="T9"/>
              </a:cxn>
              <a:cxn ang="0">
                <a:pos x="T10" y="T11"/>
              </a:cxn>
            </a:cxnLst>
            <a:rect l="0" t="0" r="r" b="b"/>
            <a:pathLst>
              <a:path w="4032" h="864">
                <a:moveTo>
                  <a:pt x="0" y="624"/>
                </a:moveTo>
                <a:cubicBezTo>
                  <a:pt x="312" y="680"/>
                  <a:pt x="624" y="736"/>
                  <a:pt x="864" y="768"/>
                </a:cubicBezTo>
                <a:cubicBezTo>
                  <a:pt x="1104" y="800"/>
                  <a:pt x="1208" y="864"/>
                  <a:pt x="1440" y="816"/>
                </a:cubicBezTo>
                <a:cubicBezTo>
                  <a:pt x="1672" y="768"/>
                  <a:pt x="1976" y="536"/>
                  <a:pt x="2256" y="480"/>
                </a:cubicBezTo>
                <a:cubicBezTo>
                  <a:pt x="2536" y="424"/>
                  <a:pt x="2824" y="560"/>
                  <a:pt x="3120" y="480"/>
                </a:cubicBezTo>
                <a:cubicBezTo>
                  <a:pt x="3416" y="400"/>
                  <a:pt x="3724" y="200"/>
                  <a:pt x="4032" y="0"/>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85" name="Freeform 9"/>
          <p:cNvSpPr>
            <a:spLocks/>
          </p:cNvSpPr>
          <p:nvPr/>
        </p:nvSpPr>
        <p:spPr bwMode="auto">
          <a:xfrm>
            <a:off x="1905000" y="3766592"/>
            <a:ext cx="3657600" cy="762000"/>
          </a:xfrm>
          <a:custGeom>
            <a:avLst/>
            <a:gdLst>
              <a:gd name="T0" fmla="*/ 0 w 2304"/>
              <a:gd name="T1" fmla="*/ 336 h 480"/>
              <a:gd name="T2" fmla="*/ 576 w 2304"/>
              <a:gd name="T3" fmla="*/ 480 h 480"/>
              <a:gd name="T4" fmla="*/ 1296 w 2304"/>
              <a:gd name="T5" fmla="*/ 336 h 480"/>
              <a:gd name="T6" fmla="*/ 1920 w 2304"/>
              <a:gd name="T7" fmla="*/ 336 h 480"/>
              <a:gd name="T8" fmla="*/ 2304 w 2304"/>
              <a:gd name="T9" fmla="*/ 0 h 480"/>
            </a:gdLst>
            <a:ahLst/>
            <a:cxnLst>
              <a:cxn ang="0">
                <a:pos x="T0" y="T1"/>
              </a:cxn>
              <a:cxn ang="0">
                <a:pos x="T2" y="T3"/>
              </a:cxn>
              <a:cxn ang="0">
                <a:pos x="T4" y="T5"/>
              </a:cxn>
              <a:cxn ang="0">
                <a:pos x="T6" y="T7"/>
              </a:cxn>
              <a:cxn ang="0">
                <a:pos x="T8" y="T9"/>
              </a:cxn>
            </a:cxnLst>
            <a:rect l="0" t="0" r="r" b="b"/>
            <a:pathLst>
              <a:path w="2304" h="480">
                <a:moveTo>
                  <a:pt x="0" y="336"/>
                </a:moveTo>
                <a:cubicBezTo>
                  <a:pt x="180" y="408"/>
                  <a:pt x="360" y="480"/>
                  <a:pt x="576" y="480"/>
                </a:cubicBezTo>
                <a:cubicBezTo>
                  <a:pt x="792" y="480"/>
                  <a:pt x="1072" y="360"/>
                  <a:pt x="1296" y="336"/>
                </a:cubicBezTo>
                <a:cubicBezTo>
                  <a:pt x="1520" y="312"/>
                  <a:pt x="1752" y="392"/>
                  <a:pt x="1920" y="336"/>
                </a:cubicBezTo>
                <a:cubicBezTo>
                  <a:pt x="2088" y="280"/>
                  <a:pt x="2196" y="140"/>
                  <a:pt x="2304" y="0"/>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86" name="Freeform 10"/>
          <p:cNvSpPr>
            <a:spLocks/>
          </p:cNvSpPr>
          <p:nvPr/>
        </p:nvSpPr>
        <p:spPr bwMode="auto">
          <a:xfrm>
            <a:off x="1447800" y="2293392"/>
            <a:ext cx="6248400" cy="2705100"/>
          </a:xfrm>
          <a:custGeom>
            <a:avLst/>
            <a:gdLst>
              <a:gd name="T0" fmla="*/ 0 w 3936"/>
              <a:gd name="T1" fmla="*/ 1648 h 1704"/>
              <a:gd name="T2" fmla="*/ 1008 w 3936"/>
              <a:gd name="T3" fmla="*/ 1552 h 1704"/>
              <a:gd name="T4" fmla="*/ 1008 w 3936"/>
              <a:gd name="T5" fmla="*/ 736 h 1704"/>
              <a:gd name="T6" fmla="*/ 1440 w 3936"/>
              <a:gd name="T7" fmla="*/ 112 h 1704"/>
              <a:gd name="T8" fmla="*/ 1968 w 3936"/>
              <a:gd name="T9" fmla="*/ 64 h 1704"/>
              <a:gd name="T10" fmla="*/ 2640 w 3936"/>
              <a:gd name="T11" fmla="*/ 208 h 1704"/>
              <a:gd name="T12" fmla="*/ 3504 w 3936"/>
              <a:gd name="T13" fmla="*/ 304 h 1704"/>
              <a:gd name="T14" fmla="*/ 3936 w 3936"/>
              <a:gd name="T15" fmla="*/ 208 h 1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6" h="1704">
                <a:moveTo>
                  <a:pt x="0" y="1648"/>
                </a:moveTo>
                <a:cubicBezTo>
                  <a:pt x="420" y="1676"/>
                  <a:pt x="840" y="1704"/>
                  <a:pt x="1008" y="1552"/>
                </a:cubicBezTo>
                <a:cubicBezTo>
                  <a:pt x="1176" y="1400"/>
                  <a:pt x="936" y="976"/>
                  <a:pt x="1008" y="736"/>
                </a:cubicBezTo>
                <a:cubicBezTo>
                  <a:pt x="1080" y="496"/>
                  <a:pt x="1280" y="224"/>
                  <a:pt x="1440" y="112"/>
                </a:cubicBezTo>
                <a:cubicBezTo>
                  <a:pt x="1600" y="0"/>
                  <a:pt x="1768" y="48"/>
                  <a:pt x="1968" y="64"/>
                </a:cubicBezTo>
                <a:cubicBezTo>
                  <a:pt x="2168" y="80"/>
                  <a:pt x="2384" y="168"/>
                  <a:pt x="2640" y="208"/>
                </a:cubicBezTo>
                <a:cubicBezTo>
                  <a:pt x="2896" y="248"/>
                  <a:pt x="3288" y="304"/>
                  <a:pt x="3504" y="304"/>
                </a:cubicBezTo>
                <a:cubicBezTo>
                  <a:pt x="3720" y="304"/>
                  <a:pt x="3828" y="256"/>
                  <a:pt x="3936" y="208"/>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87" name="Freeform 11"/>
          <p:cNvSpPr>
            <a:spLocks/>
          </p:cNvSpPr>
          <p:nvPr/>
        </p:nvSpPr>
        <p:spPr bwMode="auto">
          <a:xfrm>
            <a:off x="1905000" y="4249192"/>
            <a:ext cx="4191000" cy="1231900"/>
          </a:xfrm>
          <a:custGeom>
            <a:avLst/>
            <a:gdLst>
              <a:gd name="T0" fmla="*/ 0 w 2640"/>
              <a:gd name="T1" fmla="*/ 752 h 776"/>
              <a:gd name="T2" fmla="*/ 1056 w 2640"/>
              <a:gd name="T3" fmla="*/ 704 h 776"/>
              <a:gd name="T4" fmla="*/ 1968 w 2640"/>
              <a:gd name="T5" fmla="*/ 320 h 776"/>
              <a:gd name="T6" fmla="*/ 2400 w 2640"/>
              <a:gd name="T7" fmla="*/ 32 h 776"/>
              <a:gd name="T8" fmla="*/ 2640 w 2640"/>
              <a:gd name="T9" fmla="*/ 128 h 776"/>
            </a:gdLst>
            <a:ahLst/>
            <a:cxnLst>
              <a:cxn ang="0">
                <a:pos x="T0" y="T1"/>
              </a:cxn>
              <a:cxn ang="0">
                <a:pos x="T2" y="T3"/>
              </a:cxn>
              <a:cxn ang="0">
                <a:pos x="T4" y="T5"/>
              </a:cxn>
              <a:cxn ang="0">
                <a:pos x="T6" y="T7"/>
              </a:cxn>
              <a:cxn ang="0">
                <a:pos x="T8" y="T9"/>
              </a:cxn>
            </a:cxnLst>
            <a:rect l="0" t="0" r="r" b="b"/>
            <a:pathLst>
              <a:path w="2640" h="776">
                <a:moveTo>
                  <a:pt x="0" y="752"/>
                </a:moveTo>
                <a:cubicBezTo>
                  <a:pt x="364" y="764"/>
                  <a:pt x="728" y="776"/>
                  <a:pt x="1056" y="704"/>
                </a:cubicBezTo>
                <a:cubicBezTo>
                  <a:pt x="1384" y="632"/>
                  <a:pt x="1744" y="432"/>
                  <a:pt x="1968" y="320"/>
                </a:cubicBezTo>
                <a:cubicBezTo>
                  <a:pt x="2192" y="208"/>
                  <a:pt x="2288" y="64"/>
                  <a:pt x="2400" y="32"/>
                </a:cubicBezTo>
                <a:cubicBezTo>
                  <a:pt x="2512" y="0"/>
                  <a:pt x="2600" y="112"/>
                  <a:pt x="2640" y="128"/>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90" name="Freeform 14"/>
          <p:cNvSpPr>
            <a:spLocks/>
          </p:cNvSpPr>
          <p:nvPr/>
        </p:nvSpPr>
        <p:spPr bwMode="auto">
          <a:xfrm>
            <a:off x="1981200" y="1785392"/>
            <a:ext cx="3743325" cy="1651000"/>
          </a:xfrm>
          <a:custGeom>
            <a:avLst/>
            <a:gdLst>
              <a:gd name="T0" fmla="*/ 0 w 2448"/>
              <a:gd name="T1" fmla="*/ 0 h 968"/>
              <a:gd name="T2" fmla="*/ 288 w 2448"/>
              <a:gd name="T3" fmla="*/ 240 h 968"/>
              <a:gd name="T4" fmla="*/ 336 w 2448"/>
              <a:gd name="T5" fmla="*/ 720 h 968"/>
              <a:gd name="T6" fmla="*/ 912 w 2448"/>
              <a:gd name="T7" fmla="*/ 960 h 968"/>
              <a:gd name="T8" fmla="*/ 1680 w 2448"/>
              <a:gd name="T9" fmla="*/ 768 h 968"/>
              <a:gd name="T10" fmla="*/ 2208 w 2448"/>
              <a:gd name="T11" fmla="*/ 672 h 968"/>
              <a:gd name="T12" fmla="*/ 2448 w 2448"/>
              <a:gd name="T13" fmla="*/ 816 h 968"/>
            </a:gdLst>
            <a:ahLst/>
            <a:cxnLst>
              <a:cxn ang="0">
                <a:pos x="T0" y="T1"/>
              </a:cxn>
              <a:cxn ang="0">
                <a:pos x="T2" y="T3"/>
              </a:cxn>
              <a:cxn ang="0">
                <a:pos x="T4" y="T5"/>
              </a:cxn>
              <a:cxn ang="0">
                <a:pos x="T6" y="T7"/>
              </a:cxn>
              <a:cxn ang="0">
                <a:pos x="T8" y="T9"/>
              </a:cxn>
              <a:cxn ang="0">
                <a:pos x="T10" y="T11"/>
              </a:cxn>
              <a:cxn ang="0">
                <a:pos x="T12" y="T13"/>
              </a:cxn>
            </a:cxnLst>
            <a:rect l="0" t="0" r="r" b="b"/>
            <a:pathLst>
              <a:path w="2448" h="968">
                <a:moveTo>
                  <a:pt x="0" y="0"/>
                </a:moveTo>
                <a:cubicBezTo>
                  <a:pt x="116" y="60"/>
                  <a:pt x="232" y="120"/>
                  <a:pt x="288" y="240"/>
                </a:cubicBezTo>
                <a:cubicBezTo>
                  <a:pt x="344" y="360"/>
                  <a:pt x="232" y="600"/>
                  <a:pt x="336" y="720"/>
                </a:cubicBezTo>
                <a:cubicBezTo>
                  <a:pt x="440" y="840"/>
                  <a:pt x="688" y="952"/>
                  <a:pt x="912" y="960"/>
                </a:cubicBezTo>
                <a:cubicBezTo>
                  <a:pt x="1136" y="968"/>
                  <a:pt x="1464" y="816"/>
                  <a:pt x="1680" y="768"/>
                </a:cubicBezTo>
                <a:cubicBezTo>
                  <a:pt x="1896" y="720"/>
                  <a:pt x="2080" y="664"/>
                  <a:pt x="2208" y="672"/>
                </a:cubicBezTo>
                <a:cubicBezTo>
                  <a:pt x="2336" y="680"/>
                  <a:pt x="2408" y="792"/>
                  <a:pt x="2448" y="816"/>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50991" name="Oval 15"/>
          <p:cNvSpPr>
            <a:spLocks noChangeArrowheads="1"/>
          </p:cNvSpPr>
          <p:nvPr/>
        </p:nvSpPr>
        <p:spPr bwMode="auto">
          <a:xfrm>
            <a:off x="250825" y="2140992"/>
            <a:ext cx="1944688"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latin typeface="Verdana" charset="0"/>
              </a:rPr>
              <a:t>Observations</a:t>
            </a:r>
            <a:endParaRPr lang="fr-FR" sz="1800">
              <a:latin typeface="Verdana" charset="0"/>
            </a:endParaRPr>
          </a:p>
        </p:txBody>
      </p:sp>
      <p:sp>
        <p:nvSpPr>
          <p:cNvPr id="1150992" name="Oval 16"/>
          <p:cNvSpPr>
            <a:spLocks noChangeArrowheads="1"/>
          </p:cNvSpPr>
          <p:nvPr/>
        </p:nvSpPr>
        <p:spPr bwMode="auto">
          <a:xfrm>
            <a:off x="107950" y="4660355"/>
            <a:ext cx="1944688"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latin typeface="Verdana" charset="0"/>
              </a:rPr>
              <a:t>Résultats </a:t>
            </a:r>
            <a:br>
              <a:rPr lang="fr-FR" sz="1800" smtClean="0">
                <a:latin typeface="Verdana" charset="0"/>
              </a:rPr>
            </a:br>
            <a:r>
              <a:rPr lang="fr-FR" sz="1800" smtClean="0">
                <a:latin typeface="Verdana" charset="0"/>
              </a:rPr>
              <a:t>des tests</a:t>
            </a:r>
            <a:endParaRPr lang="fr-FR" sz="1800">
              <a:latin typeface="Verdana" charset="0"/>
            </a:endParaRPr>
          </a:p>
        </p:txBody>
      </p:sp>
      <p:sp>
        <p:nvSpPr>
          <p:cNvPr id="1150993" name="Oval 17"/>
          <p:cNvSpPr>
            <a:spLocks noChangeArrowheads="1"/>
          </p:cNvSpPr>
          <p:nvPr/>
        </p:nvSpPr>
        <p:spPr bwMode="auto">
          <a:xfrm>
            <a:off x="107950" y="3436392"/>
            <a:ext cx="1944688"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latin typeface="Verdana" charset="0"/>
              </a:rPr>
              <a:t>Entretiens</a:t>
            </a:r>
            <a:endParaRPr lang="fr-FR" sz="1800">
              <a:latin typeface="Verdana" charset="0"/>
            </a:endParaRPr>
          </a:p>
        </p:txBody>
      </p:sp>
      <p:sp>
        <p:nvSpPr>
          <p:cNvPr id="1150994" name="Oval 18"/>
          <p:cNvSpPr>
            <a:spLocks noChangeArrowheads="1"/>
          </p:cNvSpPr>
          <p:nvPr/>
        </p:nvSpPr>
        <p:spPr bwMode="auto">
          <a:xfrm>
            <a:off x="107504" y="2708920"/>
            <a:ext cx="2448272"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dirty="0" smtClean="0">
                <a:latin typeface="Verdana" charset="0"/>
              </a:rPr>
              <a:t>Expérience</a:t>
            </a:r>
          </a:p>
          <a:p>
            <a:pPr algn="ctr"/>
            <a:r>
              <a:rPr lang="fr-FR" sz="1800" dirty="0" smtClean="0">
                <a:latin typeface="Verdana" charset="0"/>
              </a:rPr>
              <a:t>d‘apprentissage</a:t>
            </a:r>
            <a:endParaRPr lang="fr-FR" sz="1800" dirty="0">
              <a:latin typeface="Verdana" charset="0"/>
            </a:endParaRPr>
          </a:p>
        </p:txBody>
      </p:sp>
      <p:sp>
        <p:nvSpPr>
          <p:cNvPr id="1150995" name="Oval 19"/>
          <p:cNvSpPr>
            <a:spLocks noChangeArrowheads="1"/>
          </p:cNvSpPr>
          <p:nvPr/>
        </p:nvSpPr>
        <p:spPr bwMode="auto">
          <a:xfrm>
            <a:off x="179388" y="4084092"/>
            <a:ext cx="1944687"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latin typeface="Verdana" charset="0"/>
              </a:rPr>
              <a:t>Rapports</a:t>
            </a:r>
            <a:endParaRPr lang="fr-FR" sz="1800">
              <a:latin typeface="Verdana" charset="0"/>
            </a:endParaRPr>
          </a:p>
        </p:txBody>
      </p:sp>
      <p:sp>
        <p:nvSpPr>
          <p:cNvPr id="1150996" name="Oval 20"/>
          <p:cNvSpPr>
            <a:spLocks noChangeArrowheads="1"/>
          </p:cNvSpPr>
          <p:nvPr/>
        </p:nvSpPr>
        <p:spPr bwMode="auto">
          <a:xfrm>
            <a:off x="323528" y="5301208"/>
            <a:ext cx="1944687" cy="4572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600" smtClean="0">
                <a:latin typeface="Verdana" charset="0"/>
              </a:rPr>
              <a:t>Performance </a:t>
            </a:r>
          </a:p>
          <a:p>
            <a:pPr algn="ctr"/>
            <a:r>
              <a:rPr lang="fr-FR" sz="1800" smtClean="0">
                <a:latin typeface="Verdana" charset="0"/>
              </a:rPr>
              <a:t>scolaire</a:t>
            </a:r>
            <a:endParaRPr lang="fr-FR" sz="1800">
              <a:latin typeface="Verdana" charset="0"/>
            </a:endParaRPr>
          </a:p>
        </p:txBody>
      </p:sp>
      <p:pic>
        <p:nvPicPr>
          <p:cNvPr id="1150997" name="Picture 21" descr="wol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40"/>
            <a:ext cx="2946400" cy="3832225"/>
          </a:xfrm>
          <a:prstGeom prst="rect">
            <a:avLst/>
          </a:prstGeom>
          <a:noFill/>
          <a:extLst>
            <a:ext uri="{909E8E84-426E-40dd-AFC4-6F175D3DCCD1}">
              <a14:hiddenFill xmlns:a14="http://schemas.microsoft.com/office/drawing/2010/main">
                <a:solidFill>
                  <a:srgbClr val="FFFFFF"/>
                </a:solidFill>
              </a14:hiddenFill>
            </a:ext>
          </a:extLst>
        </p:spPr>
      </p:pic>
      <p:pic>
        <p:nvPicPr>
          <p:cNvPr id="1150998" name="Picture 22" descr="wol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899692"/>
            <a:ext cx="1944687" cy="3832225"/>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uppierung 35"/>
          <p:cNvGrpSpPr/>
          <p:nvPr/>
        </p:nvGrpSpPr>
        <p:grpSpPr>
          <a:xfrm>
            <a:off x="4892675" y="2933155"/>
            <a:ext cx="2789546" cy="1643836"/>
            <a:chOff x="4892675" y="3052763"/>
            <a:chExt cx="2789546" cy="1643836"/>
          </a:xfrm>
        </p:grpSpPr>
        <p:sp>
          <p:nvSpPr>
            <p:cNvPr id="1151002" name="Text Box 26"/>
            <p:cNvSpPr txBox="1">
              <a:spLocks noChangeArrowheads="1"/>
            </p:cNvSpPr>
            <p:nvPr/>
          </p:nvSpPr>
          <p:spPr bwMode="auto">
            <a:xfrm>
              <a:off x="4892675" y="3052763"/>
              <a:ext cx="27895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Objectifs explicits ou implicits</a:t>
              </a:r>
              <a:br>
                <a:rPr lang="fr-FR" sz="1200" b="1" smtClean="0">
                  <a:latin typeface="Verdana" charset="0"/>
                </a:rPr>
              </a:br>
              <a:r>
                <a:rPr lang="fr-FR" sz="1200" b="1" smtClean="0">
                  <a:latin typeface="Verdana" charset="0"/>
                </a:rPr>
                <a:t>de développement </a:t>
              </a:r>
              <a:br>
                <a:rPr lang="fr-FR" sz="1200" b="1" smtClean="0">
                  <a:latin typeface="Verdana" charset="0"/>
                </a:rPr>
              </a:br>
              <a:r>
                <a:rPr lang="fr-FR" sz="1200" b="1" smtClean="0">
                  <a:latin typeface="Verdana" charset="0"/>
                </a:rPr>
                <a:t>et de formation </a:t>
              </a:r>
              <a:endParaRPr lang="fr-FR" sz="1200" b="1">
                <a:latin typeface="Verdana" charset="0"/>
              </a:endParaRPr>
            </a:p>
          </p:txBody>
        </p:sp>
        <p:sp>
          <p:nvSpPr>
            <p:cNvPr id="1151003" name="Text Box 27"/>
            <p:cNvSpPr txBox="1">
              <a:spLocks noChangeArrowheads="1"/>
            </p:cNvSpPr>
            <p:nvPr/>
          </p:nvSpPr>
          <p:spPr bwMode="auto">
            <a:xfrm>
              <a:off x="5076825" y="4419600"/>
              <a:ext cx="1944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Offres à disposition</a:t>
              </a:r>
              <a:endParaRPr lang="fr-FR" sz="1200" b="1">
                <a:latin typeface="Verdana" charset="0"/>
              </a:endParaRPr>
            </a:p>
          </p:txBody>
        </p:sp>
        <p:sp>
          <p:nvSpPr>
            <p:cNvPr id="1151004" name="Text Box 28"/>
            <p:cNvSpPr txBox="1">
              <a:spLocks noChangeArrowheads="1"/>
            </p:cNvSpPr>
            <p:nvPr/>
          </p:nvSpPr>
          <p:spPr bwMode="auto">
            <a:xfrm>
              <a:off x="6318250" y="3771900"/>
              <a:ext cx="10342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„Besoins“</a:t>
              </a:r>
              <a:endParaRPr lang="fr-FR" sz="1200" b="1">
                <a:latin typeface="Verdana" charset="0"/>
              </a:endParaRPr>
            </a:p>
          </p:txBody>
        </p:sp>
      </p:grpSp>
      <p:grpSp>
        <p:nvGrpSpPr>
          <p:cNvPr id="35" name="Gruppierung 34"/>
          <p:cNvGrpSpPr/>
          <p:nvPr/>
        </p:nvGrpSpPr>
        <p:grpSpPr>
          <a:xfrm>
            <a:off x="2627313" y="2717255"/>
            <a:ext cx="1589787" cy="2004199"/>
            <a:chOff x="2627313" y="2836863"/>
            <a:chExt cx="1589787" cy="2004199"/>
          </a:xfrm>
        </p:grpSpPr>
        <p:sp>
          <p:nvSpPr>
            <p:cNvPr id="1150999" name="Text Box 23"/>
            <p:cNvSpPr txBox="1">
              <a:spLocks noChangeArrowheads="1"/>
            </p:cNvSpPr>
            <p:nvPr/>
          </p:nvSpPr>
          <p:spPr bwMode="auto">
            <a:xfrm>
              <a:off x="2700338" y="2836863"/>
              <a:ext cx="1516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Théories </a:t>
              </a:r>
              <a:br>
                <a:rPr lang="fr-FR" sz="1200" b="1" smtClean="0">
                  <a:latin typeface="Verdana" charset="0"/>
                </a:rPr>
              </a:br>
              <a:r>
                <a:rPr lang="fr-FR" sz="1200" b="1" smtClean="0">
                  <a:latin typeface="Verdana" charset="0"/>
                </a:rPr>
                <a:t>psychologiques</a:t>
              </a:r>
              <a:endParaRPr lang="fr-FR" sz="1200" b="1">
                <a:latin typeface="Verdana" charset="0"/>
              </a:endParaRPr>
            </a:p>
          </p:txBody>
        </p:sp>
        <p:sp>
          <p:nvSpPr>
            <p:cNvPr id="1151000" name="Text Box 24"/>
            <p:cNvSpPr txBox="1">
              <a:spLocks noChangeArrowheads="1"/>
            </p:cNvSpPr>
            <p:nvPr/>
          </p:nvSpPr>
          <p:spPr bwMode="auto">
            <a:xfrm>
              <a:off x="2700338" y="3411538"/>
              <a:ext cx="121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Personalité </a:t>
              </a:r>
              <a:br>
                <a:rPr lang="fr-FR" sz="1200" b="1" smtClean="0">
                  <a:latin typeface="Verdana" charset="0"/>
                </a:rPr>
              </a:br>
              <a:r>
                <a:rPr lang="fr-FR" sz="1200" b="1" smtClean="0">
                  <a:latin typeface="Verdana" charset="0"/>
                </a:rPr>
                <a:t>d‘experts</a:t>
              </a:r>
              <a:endParaRPr lang="fr-FR" sz="1200" b="1">
                <a:latin typeface="Verdana" charset="0"/>
              </a:endParaRPr>
            </a:p>
          </p:txBody>
        </p:sp>
        <p:sp>
          <p:nvSpPr>
            <p:cNvPr id="1151001" name="Text Box 25"/>
            <p:cNvSpPr txBox="1">
              <a:spLocks noChangeArrowheads="1"/>
            </p:cNvSpPr>
            <p:nvPr/>
          </p:nvSpPr>
          <p:spPr bwMode="auto">
            <a:xfrm>
              <a:off x="2627313" y="3987800"/>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Systèmes de </a:t>
              </a:r>
              <a:br>
                <a:rPr lang="fr-FR" sz="1200" b="1" smtClean="0">
                  <a:latin typeface="Verdana" charset="0"/>
                </a:rPr>
              </a:br>
              <a:r>
                <a:rPr lang="fr-FR" sz="1200" b="1" smtClean="0">
                  <a:latin typeface="Verdana" charset="0"/>
                </a:rPr>
                <a:t>classification</a:t>
              </a:r>
              <a:endParaRPr lang="fr-FR" sz="1200" b="1">
                <a:latin typeface="Verdana" charset="0"/>
              </a:endParaRPr>
            </a:p>
          </p:txBody>
        </p:sp>
        <p:sp>
          <p:nvSpPr>
            <p:cNvPr id="1151005" name="Text Box 29"/>
            <p:cNvSpPr txBox="1">
              <a:spLocks noChangeArrowheads="1"/>
            </p:cNvSpPr>
            <p:nvPr/>
          </p:nvSpPr>
          <p:spPr bwMode="auto">
            <a:xfrm>
              <a:off x="2843213" y="4564063"/>
              <a:ext cx="1136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b="1" smtClean="0">
                  <a:latin typeface="Verdana" charset="0"/>
                </a:rPr>
                <a:t>Experience</a:t>
              </a:r>
              <a:endParaRPr lang="fr-FR" sz="1200" b="1">
                <a:latin typeface="Verdana" charset="0"/>
              </a:endParaRPr>
            </a:p>
          </p:txBody>
        </p:sp>
      </p:grpSp>
      <p:grpSp>
        <p:nvGrpSpPr>
          <p:cNvPr id="7" name="Gruppierung 6"/>
          <p:cNvGrpSpPr/>
          <p:nvPr/>
        </p:nvGrpSpPr>
        <p:grpSpPr>
          <a:xfrm>
            <a:off x="0" y="-14458"/>
            <a:ext cx="9144000" cy="2003298"/>
            <a:chOff x="0" y="-27384"/>
            <a:chExt cx="9144000" cy="2003298"/>
          </a:xfrm>
        </p:grpSpPr>
        <p:sp>
          <p:nvSpPr>
            <p:cNvPr id="4" name="Rechteck 3"/>
            <p:cNvSpPr/>
            <p:nvPr/>
          </p:nvSpPr>
          <p:spPr bwMode="auto">
            <a:xfrm>
              <a:off x="0" y="-27384"/>
              <a:ext cx="9144000" cy="1296144"/>
            </a:xfrm>
            <a:prstGeom prst="rect">
              <a:avLst/>
            </a:prstGeom>
            <a:solidFill>
              <a:srgbClr val="CCFFCC"/>
            </a:solidFill>
            <a:ln w="9525" cap="flat" cmpd="sng" algn="ctr">
              <a:solidFill>
                <a:srgbClr val="CCFF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150978" name="Rectangle 2"/>
            <p:cNvSpPr>
              <a:spLocks noChangeArrowheads="1"/>
            </p:cNvSpPr>
            <p:nvPr/>
          </p:nvSpPr>
          <p:spPr bwMode="auto">
            <a:xfrm>
              <a:off x="395536" y="404664"/>
              <a:ext cx="2133600" cy="4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Informations</a:t>
              </a:r>
              <a:endParaRPr lang="fr-FR" sz="1800">
                <a:latin typeface="Verdana" charset="0"/>
              </a:endParaRPr>
            </a:p>
          </p:txBody>
        </p:sp>
        <p:sp>
          <p:nvSpPr>
            <p:cNvPr id="1150980" name="Rectangle 4"/>
            <p:cNvSpPr>
              <a:spLocks noChangeArrowheads="1"/>
            </p:cNvSpPr>
            <p:nvPr/>
          </p:nvSpPr>
          <p:spPr bwMode="auto">
            <a:xfrm>
              <a:off x="3810000" y="118120"/>
              <a:ext cx="2346176" cy="17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Condensation de l‘information</a:t>
              </a:r>
              <a:r>
                <a:rPr lang="fr-FR" sz="2000" smtClean="0">
                  <a:latin typeface="Verdana" charset="0"/>
                </a:rPr>
                <a:t/>
              </a:r>
              <a:br>
                <a:rPr lang="fr-FR" sz="2000" smtClean="0">
                  <a:latin typeface="Verdana" charset="0"/>
                </a:rPr>
              </a:br>
              <a:r>
                <a:rPr lang="fr-FR" sz="1400" smtClean="0">
                  <a:latin typeface="Verdana" charset="0"/>
                </a:rPr>
                <a:t>(p.ex. diagnostic,</a:t>
              </a:r>
              <a:br>
                <a:rPr lang="fr-FR" sz="1400" smtClean="0">
                  <a:latin typeface="Verdana" charset="0"/>
                </a:rPr>
              </a:br>
              <a:r>
                <a:rPr lang="fr-FR" sz="1400" smtClean="0">
                  <a:latin typeface="Verdana" charset="0"/>
                </a:rPr>
                <a:t>critères AI)</a:t>
              </a:r>
            </a:p>
          </p:txBody>
        </p:sp>
        <p:sp>
          <p:nvSpPr>
            <p:cNvPr id="1150981" name="Rectangle 5"/>
            <p:cNvSpPr>
              <a:spLocks noChangeArrowheads="1"/>
            </p:cNvSpPr>
            <p:nvPr/>
          </p:nvSpPr>
          <p:spPr bwMode="auto">
            <a:xfrm>
              <a:off x="6876256" y="116632"/>
              <a:ext cx="2267744" cy="185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Recommendation concernant des mesures</a:t>
              </a:r>
              <a:r>
                <a:rPr lang="fr-FR" sz="2000" smtClean="0">
                  <a:latin typeface="Verdana" charset="0"/>
                </a:rPr>
                <a:t/>
              </a:r>
              <a:br>
                <a:rPr lang="fr-FR" sz="2000" smtClean="0">
                  <a:latin typeface="Verdana" charset="0"/>
                </a:rPr>
              </a:br>
              <a:r>
                <a:rPr lang="fr-FR" sz="1400" smtClean="0">
                  <a:latin typeface="Verdana" charset="0"/>
                </a:rPr>
                <a:t>(p. ex. lieu principal de la prise en charge</a:t>
              </a:r>
              <a:endParaRPr lang="fr-FR" sz="1400">
                <a:latin typeface="Verdana" charset="0"/>
              </a:endParaRPr>
            </a:p>
          </p:txBody>
        </p:sp>
        <p:cxnSp>
          <p:nvCxnSpPr>
            <p:cNvPr id="31" name="Gerade Verbindung mit Pfeil 30"/>
            <p:cNvCxnSpPr/>
            <p:nvPr/>
          </p:nvCxnSpPr>
          <p:spPr bwMode="auto">
            <a:xfrm>
              <a:off x="2627784" y="620688"/>
              <a:ext cx="914400"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Gerade Verbindung mit Pfeil 33"/>
            <p:cNvCxnSpPr/>
            <p:nvPr/>
          </p:nvCxnSpPr>
          <p:spPr bwMode="auto">
            <a:xfrm>
              <a:off x="6084168" y="620688"/>
              <a:ext cx="72008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8" name="Gruppierung 7"/>
          <p:cNvGrpSpPr/>
          <p:nvPr/>
        </p:nvGrpSpPr>
        <p:grpSpPr>
          <a:xfrm>
            <a:off x="0" y="5949280"/>
            <a:ext cx="9144000" cy="908720"/>
            <a:chOff x="0" y="5949280"/>
            <a:chExt cx="9144000" cy="908720"/>
          </a:xfrm>
        </p:grpSpPr>
        <p:sp>
          <p:nvSpPr>
            <p:cNvPr id="46" name="Rechteck 45"/>
            <p:cNvSpPr/>
            <p:nvPr/>
          </p:nvSpPr>
          <p:spPr bwMode="auto">
            <a:xfrm>
              <a:off x="0" y="5949280"/>
              <a:ext cx="9144000" cy="908720"/>
            </a:xfrm>
            <a:prstGeom prst="rect">
              <a:avLst/>
            </a:prstGeom>
            <a:solidFill>
              <a:srgbClr val="CCFFCC"/>
            </a:solidFill>
            <a:ln w="9525" cap="flat" cmpd="sng" algn="ctr">
              <a:solidFill>
                <a:srgbClr val="CCFF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37" name="Rectangle 2"/>
            <p:cNvSpPr>
              <a:spLocks noChangeArrowheads="1"/>
            </p:cNvSpPr>
            <p:nvPr/>
          </p:nvSpPr>
          <p:spPr bwMode="auto">
            <a:xfrm>
              <a:off x="323528" y="6237312"/>
              <a:ext cx="2133600" cy="44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Evaluation</a:t>
              </a:r>
              <a:endParaRPr lang="fr-FR" sz="1800">
                <a:latin typeface="Verdana" charset="0"/>
              </a:endParaRPr>
            </a:p>
          </p:txBody>
        </p:sp>
        <p:cxnSp>
          <p:nvCxnSpPr>
            <p:cNvPr id="38" name="Gerade Verbindung mit Pfeil 37"/>
            <p:cNvCxnSpPr/>
            <p:nvPr/>
          </p:nvCxnSpPr>
          <p:spPr bwMode="auto">
            <a:xfrm>
              <a:off x="2101280" y="6461720"/>
              <a:ext cx="64807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Rectangle 2"/>
            <p:cNvSpPr>
              <a:spLocks noChangeArrowheads="1"/>
            </p:cNvSpPr>
            <p:nvPr/>
          </p:nvSpPr>
          <p:spPr bwMode="auto">
            <a:xfrm>
              <a:off x="2965376" y="6245696"/>
              <a:ext cx="136815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Analyse</a:t>
              </a:r>
            </a:p>
            <a:p>
              <a:pPr eaLnBrk="1" hangingPunct="1">
                <a:lnSpc>
                  <a:spcPct val="90000"/>
                </a:lnSpc>
                <a:spcAft>
                  <a:spcPct val="40000"/>
                </a:spcAft>
              </a:pPr>
              <a:endParaRPr lang="fr-FR">
                <a:latin typeface="Verdana" charset="0"/>
              </a:endParaRPr>
            </a:p>
          </p:txBody>
        </p:sp>
        <p:sp>
          <p:nvSpPr>
            <p:cNvPr id="40" name="Rectangle 2"/>
            <p:cNvSpPr>
              <a:spLocks noChangeArrowheads="1"/>
            </p:cNvSpPr>
            <p:nvPr/>
          </p:nvSpPr>
          <p:spPr bwMode="auto">
            <a:xfrm>
              <a:off x="5148064" y="6237312"/>
              <a:ext cx="175064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Planification</a:t>
              </a:r>
              <a:endParaRPr lang="fr-FR" sz="1800">
                <a:latin typeface="Verdana" charset="0"/>
              </a:endParaRPr>
            </a:p>
          </p:txBody>
        </p:sp>
        <p:sp>
          <p:nvSpPr>
            <p:cNvPr id="41" name="Rectangle 2"/>
            <p:cNvSpPr>
              <a:spLocks noChangeArrowheads="1"/>
            </p:cNvSpPr>
            <p:nvPr/>
          </p:nvSpPr>
          <p:spPr bwMode="auto">
            <a:xfrm>
              <a:off x="7285856" y="6237312"/>
              <a:ext cx="172819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spcAft>
                  <a:spcPct val="40000"/>
                </a:spcAft>
              </a:pPr>
              <a:r>
                <a:rPr lang="fr-FR" sz="1800" smtClean="0">
                  <a:latin typeface="Verdana" charset="0"/>
                </a:rPr>
                <a:t>Réalisation</a:t>
              </a:r>
              <a:endParaRPr lang="fr-FR" sz="1800">
                <a:latin typeface="Verdana" charset="0"/>
              </a:endParaRPr>
            </a:p>
          </p:txBody>
        </p:sp>
        <p:cxnSp>
          <p:nvCxnSpPr>
            <p:cNvPr id="42" name="Gerade Verbindung mit Pfeil 41"/>
            <p:cNvCxnSpPr/>
            <p:nvPr/>
          </p:nvCxnSpPr>
          <p:spPr bwMode="auto">
            <a:xfrm>
              <a:off x="4405536" y="6461720"/>
              <a:ext cx="64807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Gerade Verbindung mit Pfeil 42"/>
            <p:cNvCxnSpPr/>
            <p:nvPr/>
          </p:nvCxnSpPr>
          <p:spPr bwMode="auto">
            <a:xfrm>
              <a:off x="6840760" y="6453336"/>
              <a:ext cx="373088" cy="83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 name="Bild 1" descr="sonderschulkla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773" y="2132856"/>
            <a:ext cx="1475656" cy="1065443"/>
          </a:xfrm>
          <a:prstGeom prst="rect">
            <a:avLst/>
          </a:prstGeom>
        </p:spPr>
      </p:pic>
      <p:pic>
        <p:nvPicPr>
          <p:cNvPr id="3" name="Bild 2" descr="er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3284984"/>
            <a:ext cx="1080121" cy="810091"/>
          </a:xfrm>
          <a:prstGeom prst="rect">
            <a:avLst/>
          </a:prstGeom>
        </p:spPr>
      </p:pic>
    </p:spTree>
    <p:extLst>
      <p:ext uri="{BB962C8B-B14F-4D97-AF65-F5344CB8AC3E}">
        <p14:creationId xmlns:p14="http://schemas.microsoft.com/office/powerpoint/2010/main" val="1544560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0" y="762000"/>
            <a:ext cx="9144000" cy="5334000"/>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040386" name="Text Box 2"/>
          <p:cNvSpPr txBox="1">
            <a:spLocks noChangeArrowheads="1"/>
          </p:cNvSpPr>
          <p:nvPr/>
        </p:nvSpPr>
        <p:spPr bwMode="auto">
          <a:xfrm>
            <a:off x="395536" y="1052736"/>
            <a:ext cx="84582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8925" indent="-288925">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1800" b="1" dirty="0" smtClean="0">
                <a:latin typeface="Verdana" charset="0"/>
                <a:cs typeface="ＭＳ Ｐゴシック" charset="0"/>
              </a:rPr>
              <a:t>Conditions de la CDIP concernant le contenu </a:t>
            </a:r>
            <a:br>
              <a:rPr lang="fr-FR" altLang="ja-JP" sz="1800" b="1" dirty="0" smtClean="0">
                <a:latin typeface="Verdana" charset="0"/>
                <a:cs typeface="ＭＳ Ｐゴシック" charset="0"/>
              </a:rPr>
            </a:br>
            <a:endParaRPr lang="fr-FR" altLang="ja-JP" sz="1800" b="1" dirty="0" smtClean="0">
              <a:latin typeface="Verdana" charset="0"/>
              <a:cs typeface="ＭＳ Ｐゴシック" charset="0"/>
            </a:endParaRPr>
          </a:p>
          <a:p>
            <a:pPr marL="285750" indent="-285750">
              <a:buFont typeface="Arial"/>
              <a:buChar char="•"/>
            </a:pPr>
            <a:r>
              <a:rPr lang="fr-FR" sz="1800" dirty="0" smtClean="0">
                <a:latin typeface="Verdana" charset="0"/>
              </a:rPr>
              <a:t>Evaluation sommative et non formative</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Faisabilité, praticabilité</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Applicable aussi bien en éducation précoce spécialisée qu’à l’école</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Séparation du service évaluateur du service de réalisation</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Exigences de qualification pour les professionnels pratiquant les évaluations</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Indication de la protection des données, des droits parentaux et des droits de recours</a:t>
            </a:r>
            <a:br>
              <a:rPr lang="fr-FR" sz="1800" dirty="0" smtClean="0">
                <a:latin typeface="Verdana" charset="0"/>
              </a:rPr>
            </a:br>
            <a:endParaRPr lang="fr-FR" sz="1800" dirty="0" smtClean="0">
              <a:latin typeface="Verdana" charset="0"/>
            </a:endParaRPr>
          </a:p>
          <a:p>
            <a:pPr marL="285750" indent="-285750">
              <a:buFont typeface="Arial"/>
              <a:buChar char="•"/>
            </a:pPr>
            <a:r>
              <a:rPr lang="fr-FR" sz="1800" dirty="0" smtClean="0">
                <a:latin typeface="Verdana" charset="0"/>
              </a:rPr>
              <a:t>Proposer une documentation et une structure unifiées du rapport d’évaluation</a:t>
            </a:r>
            <a:br>
              <a:rPr lang="fr-FR" sz="1800" dirty="0" smtClean="0">
                <a:latin typeface="Verdana" charset="0"/>
              </a:rPr>
            </a:br>
            <a:endParaRPr lang="fr-FR" altLang="ja-JP" sz="1800" dirty="0">
              <a:latin typeface="Verdana"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0" y="1812776"/>
            <a:ext cx="9144000" cy="3200400"/>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Times" charset="0"/>
              <a:ea typeface="ＭＳ Ｐゴシック" charset="0"/>
            </a:endParaRPr>
          </a:p>
        </p:txBody>
      </p:sp>
      <p:sp>
        <p:nvSpPr>
          <p:cNvPr id="1140741" name="Text Box 5"/>
          <p:cNvSpPr txBox="1">
            <a:spLocks noChangeArrowheads="1"/>
          </p:cNvSpPr>
          <p:nvPr/>
        </p:nvSpPr>
        <p:spPr bwMode="auto">
          <a:xfrm>
            <a:off x="381000" y="836712"/>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2000" b="1" dirty="0" smtClean="0">
                <a:solidFill>
                  <a:srgbClr val="800000"/>
                </a:solidFill>
                <a:latin typeface="Verdana" charset="0"/>
                <a:cs typeface="ＭＳ Ｐゴシック" charset="0"/>
              </a:rPr>
              <a:t>2.  Bases et principes de la procédure d’évaluation</a:t>
            </a:r>
            <a:endParaRPr lang="fr-FR" altLang="ja-JP" sz="2000" dirty="0">
              <a:latin typeface="Verdana" charset="0"/>
              <a:cs typeface="ＭＳ Ｐゴシック" charset="0"/>
            </a:endParaRPr>
          </a:p>
        </p:txBody>
      </p:sp>
      <p:sp>
        <p:nvSpPr>
          <p:cNvPr id="1140742" name="Text Box 6"/>
          <p:cNvSpPr txBox="1">
            <a:spLocks noChangeArrowheads="1"/>
          </p:cNvSpPr>
          <p:nvPr/>
        </p:nvSpPr>
        <p:spPr bwMode="auto">
          <a:xfrm>
            <a:off x="381000" y="1888976"/>
            <a:ext cx="8458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1800" b="1" dirty="0" smtClean="0">
                <a:latin typeface="Verdana" charset="0"/>
                <a:cs typeface="ＭＳ Ｐゴシック" charset="0"/>
              </a:rPr>
              <a:t>But</a:t>
            </a:r>
          </a:p>
          <a:p>
            <a:pPr>
              <a:spcBef>
                <a:spcPct val="50000"/>
              </a:spcBef>
            </a:pPr>
            <a:r>
              <a:rPr lang="fr-FR" altLang="ja-JP" sz="1800" dirty="0" smtClean="0">
                <a:latin typeface="Verdana" charset="0"/>
                <a:cs typeface="ＭＳ Ｐゴシック" charset="0"/>
              </a:rPr>
              <a:t>Assurer les chances optimales de développement et de formation</a:t>
            </a:r>
          </a:p>
          <a:p>
            <a:pPr marL="285750" indent="-285750">
              <a:spcBef>
                <a:spcPct val="50000"/>
              </a:spcBef>
              <a:buFont typeface="Arial"/>
              <a:buChar char="•"/>
            </a:pPr>
            <a:r>
              <a:rPr lang="fr-FR" altLang="ja-JP" sz="1800" dirty="0" smtClean="0">
                <a:latin typeface="Verdana" charset="0"/>
                <a:cs typeface="ＭＳ Ｐゴシック" charset="0"/>
              </a:rPr>
              <a:t>en tenant compte des exigences nationales et internationales comme des conditions locales</a:t>
            </a:r>
          </a:p>
          <a:p>
            <a:pPr marL="285750" indent="-285750">
              <a:spcBef>
                <a:spcPct val="50000"/>
              </a:spcBef>
              <a:buFont typeface="Arial"/>
              <a:buChar char="•"/>
            </a:pPr>
            <a:r>
              <a:rPr lang="fr-FR" altLang="ja-JP" sz="1800" dirty="0" smtClean="0">
                <a:latin typeface="Verdana" charset="0"/>
                <a:cs typeface="ＭＳ Ｐゴシック" charset="0"/>
              </a:rPr>
              <a:t>Grâce à l’interaction positive des attentes (buts) et grâce au soutien (moyen)</a:t>
            </a:r>
          </a:p>
          <a:p>
            <a:pPr marL="285750" indent="-285750">
              <a:spcBef>
                <a:spcPct val="50000"/>
              </a:spcBef>
              <a:buFont typeface="Arial"/>
              <a:buChar char="•"/>
            </a:pPr>
            <a:r>
              <a:rPr lang="fr-FR" altLang="ja-JP" sz="1800" dirty="0" smtClean="0">
                <a:latin typeface="Verdana" charset="0"/>
                <a:cs typeface="ＭＳ Ｐゴシック" charset="0"/>
              </a:rPr>
              <a:t>En s’appuyant sur les capacités et les besoins de l’enfant, du jeune et de son environnement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Text Box 2"/>
          <p:cNvSpPr txBox="1">
            <a:spLocks noChangeArrowheads="1"/>
          </p:cNvSpPr>
          <p:nvPr/>
        </p:nvSpPr>
        <p:spPr bwMode="auto">
          <a:xfrm>
            <a:off x="304800" y="6858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176463" indent="-457200">
              <a:defRPr sz="2400">
                <a:solidFill>
                  <a:schemeClr val="tx1"/>
                </a:solidFill>
                <a:latin typeface="Times" charset="0"/>
                <a:ea typeface="ＭＳ Ｐゴシック" charset="0"/>
              </a:defRPr>
            </a:lvl4pPr>
            <a:lvl5pPr marL="2366963" indent="-457200">
              <a:defRPr sz="2400">
                <a:solidFill>
                  <a:schemeClr val="tx1"/>
                </a:solidFill>
                <a:latin typeface="Times" charset="0"/>
                <a:ea typeface="ＭＳ Ｐゴシック" charset="0"/>
              </a:defRPr>
            </a:lvl5pPr>
            <a:lvl6pPr marL="2824163" indent="-457200" eaLnBrk="0" fontAlgn="base" hangingPunct="0">
              <a:spcBef>
                <a:spcPct val="0"/>
              </a:spcBef>
              <a:spcAft>
                <a:spcPct val="0"/>
              </a:spcAft>
              <a:defRPr sz="2400">
                <a:solidFill>
                  <a:schemeClr val="tx1"/>
                </a:solidFill>
                <a:latin typeface="Times" charset="0"/>
                <a:ea typeface="ＭＳ Ｐゴシック" charset="0"/>
              </a:defRPr>
            </a:lvl6pPr>
            <a:lvl7pPr marL="3281363" indent="-457200" eaLnBrk="0" fontAlgn="base" hangingPunct="0">
              <a:spcBef>
                <a:spcPct val="0"/>
              </a:spcBef>
              <a:spcAft>
                <a:spcPct val="0"/>
              </a:spcAft>
              <a:defRPr sz="2400">
                <a:solidFill>
                  <a:schemeClr val="tx1"/>
                </a:solidFill>
                <a:latin typeface="Times" charset="0"/>
                <a:ea typeface="ＭＳ Ｐゴシック" charset="0"/>
              </a:defRPr>
            </a:lvl7pPr>
            <a:lvl8pPr marL="3738563" indent="-457200" eaLnBrk="0" fontAlgn="base" hangingPunct="0">
              <a:spcBef>
                <a:spcPct val="0"/>
              </a:spcBef>
              <a:spcAft>
                <a:spcPct val="0"/>
              </a:spcAft>
              <a:defRPr sz="2400">
                <a:solidFill>
                  <a:schemeClr val="tx1"/>
                </a:solidFill>
                <a:latin typeface="Times" charset="0"/>
                <a:ea typeface="ＭＳ Ｐゴシック" charset="0"/>
              </a:defRPr>
            </a:lvl8pPr>
            <a:lvl9pPr marL="4195763" indent="-457200" eaLnBrk="0" fontAlgn="base" hangingPunct="0">
              <a:spcBef>
                <a:spcPct val="0"/>
              </a:spcBef>
              <a:spcAft>
                <a:spcPct val="0"/>
              </a:spcAft>
              <a:defRPr sz="2400">
                <a:solidFill>
                  <a:schemeClr val="tx1"/>
                </a:solidFill>
                <a:latin typeface="Times" charset="0"/>
                <a:ea typeface="ＭＳ Ｐゴシック" charset="0"/>
              </a:defRPr>
            </a:lvl9pPr>
          </a:lstStyle>
          <a:p>
            <a:r>
              <a:rPr lang="fr-FR" sz="1800" b="1" smtClean="0">
                <a:latin typeface="Verdana" charset="0"/>
              </a:rPr>
              <a:t>L‘utilisation multidimensionnelle de l‘information</a:t>
            </a:r>
            <a:endParaRPr lang="fr-FR" sz="1800" b="1">
              <a:latin typeface="Verdana" charset="0"/>
            </a:endParaRPr>
          </a:p>
        </p:txBody>
      </p:sp>
      <p:sp>
        <p:nvSpPr>
          <p:cNvPr id="1163267" name="Rectangle 3"/>
          <p:cNvSpPr>
            <a:spLocks noChangeArrowheads="1"/>
          </p:cNvSpPr>
          <p:nvPr/>
        </p:nvSpPr>
        <p:spPr bwMode="auto">
          <a:xfrm>
            <a:off x="1965325" y="2419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sz="2000" b="1">
              <a:solidFill>
                <a:schemeClr val="accent2"/>
              </a:solidFill>
              <a:latin typeface="Arial" charset="0"/>
            </a:endParaRPr>
          </a:p>
        </p:txBody>
      </p:sp>
      <p:sp>
        <p:nvSpPr>
          <p:cNvPr id="1163268" name="Rectangle 4"/>
          <p:cNvSpPr>
            <a:spLocks noChangeArrowheads="1"/>
          </p:cNvSpPr>
          <p:nvPr/>
        </p:nvSpPr>
        <p:spPr bwMode="auto">
          <a:xfrm>
            <a:off x="1981200" y="3562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b="1" smtClean="0">
                <a:solidFill>
                  <a:schemeClr val="accent2"/>
                </a:solidFill>
                <a:latin typeface="Arial" charset="0"/>
              </a:rPr>
              <a:t>  </a:t>
            </a:r>
            <a:endParaRPr lang="fr-FR" sz="1800" b="1">
              <a:solidFill>
                <a:schemeClr val="accent2"/>
              </a:solidFill>
              <a:latin typeface="Arial" charset="0"/>
            </a:endParaRPr>
          </a:p>
        </p:txBody>
      </p:sp>
      <p:sp>
        <p:nvSpPr>
          <p:cNvPr id="1163269" name="Rectangle 5"/>
          <p:cNvSpPr>
            <a:spLocks noChangeArrowheads="1"/>
          </p:cNvSpPr>
          <p:nvPr/>
        </p:nvSpPr>
        <p:spPr bwMode="auto">
          <a:xfrm>
            <a:off x="1981200" y="4705350"/>
            <a:ext cx="12954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1163270" name="Rectangle 6"/>
          <p:cNvSpPr>
            <a:spLocks noChangeArrowheads="1"/>
          </p:cNvSpPr>
          <p:nvPr/>
        </p:nvSpPr>
        <p:spPr bwMode="auto">
          <a:xfrm>
            <a:off x="3352800" y="2419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1" name="Rectangle 7"/>
          <p:cNvSpPr>
            <a:spLocks noChangeArrowheads="1"/>
          </p:cNvSpPr>
          <p:nvPr/>
        </p:nvSpPr>
        <p:spPr bwMode="auto">
          <a:xfrm>
            <a:off x="3352800" y="3562350"/>
            <a:ext cx="12954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Evaluation</a:t>
            </a:r>
          </a:p>
          <a:p>
            <a:pPr algn="ctr"/>
            <a:r>
              <a:rPr lang="fr-FR" sz="1400" smtClean="0">
                <a:solidFill>
                  <a:schemeClr val="bg1"/>
                </a:solidFill>
                <a:latin typeface="Verdana" charset="0"/>
              </a:rPr>
              <a:t>contextuelle</a:t>
            </a:r>
            <a:endParaRPr lang="fr-FR" sz="1400">
              <a:solidFill>
                <a:schemeClr val="bg1"/>
              </a:solidFill>
              <a:latin typeface="Verdana" charset="0"/>
            </a:endParaRPr>
          </a:p>
        </p:txBody>
      </p:sp>
      <p:sp>
        <p:nvSpPr>
          <p:cNvPr id="1163272" name="Rectangle 8"/>
          <p:cNvSpPr>
            <a:spLocks noChangeArrowheads="1"/>
          </p:cNvSpPr>
          <p:nvPr/>
        </p:nvSpPr>
        <p:spPr bwMode="auto">
          <a:xfrm>
            <a:off x="3352800" y="4705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3" name="Rectangle 9"/>
          <p:cNvSpPr>
            <a:spLocks noChangeArrowheads="1"/>
          </p:cNvSpPr>
          <p:nvPr/>
        </p:nvSpPr>
        <p:spPr bwMode="auto">
          <a:xfrm>
            <a:off x="4724400" y="2419350"/>
            <a:ext cx="12954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Décision</a:t>
            </a:r>
            <a:endParaRPr lang="fr-FR" sz="1400">
              <a:solidFill>
                <a:schemeClr val="bg1"/>
              </a:solidFill>
              <a:latin typeface="Verdana" charset="0"/>
            </a:endParaRPr>
          </a:p>
        </p:txBody>
      </p:sp>
      <p:sp>
        <p:nvSpPr>
          <p:cNvPr id="1163274" name="Rectangle 10"/>
          <p:cNvSpPr>
            <a:spLocks noChangeArrowheads="1"/>
          </p:cNvSpPr>
          <p:nvPr/>
        </p:nvSpPr>
        <p:spPr bwMode="auto">
          <a:xfrm>
            <a:off x="4724400" y="3562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5" name="Rectangle 11"/>
          <p:cNvSpPr>
            <a:spLocks noChangeArrowheads="1"/>
          </p:cNvSpPr>
          <p:nvPr/>
        </p:nvSpPr>
        <p:spPr bwMode="auto">
          <a:xfrm>
            <a:off x="4724400" y="4705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6" name="Rectangle 12"/>
          <p:cNvSpPr>
            <a:spLocks noChangeArrowheads="1"/>
          </p:cNvSpPr>
          <p:nvPr/>
        </p:nvSpPr>
        <p:spPr bwMode="auto">
          <a:xfrm>
            <a:off x="6096000" y="2419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7" name="Rectangle 13"/>
          <p:cNvSpPr>
            <a:spLocks noChangeArrowheads="1"/>
          </p:cNvSpPr>
          <p:nvPr/>
        </p:nvSpPr>
        <p:spPr bwMode="auto">
          <a:xfrm>
            <a:off x="6096000" y="3562350"/>
            <a:ext cx="12954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Réalisation</a:t>
            </a:r>
            <a:endParaRPr lang="fr-FR" sz="1400">
              <a:solidFill>
                <a:schemeClr val="bg1"/>
              </a:solidFill>
              <a:latin typeface="Verdana" charset="0"/>
            </a:endParaRPr>
          </a:p>
        </p:txBody>
      </p:sp>
      <p:sp>
        <p:nvSpPr>
          <p:cNvPr id="1163278" name="Rectangle 14"/>
          <p:cNvSpPr>
            <a:spLocks noChangeArrowheads="1"/>
          </p:cNvSpPr>
          <p:nvPr/>
        </p:nvSpPr>
        <p:spPr bwMode="auto">
          <a:xfrm>
            <a:off x="6096000" y="4705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79" name="Rectangle 15"/>
          <p:cNvSpPr>
            <a:spLocks noChangeArrowheads="1"/>
          </p:cNvSpPr>
          <p:nvPr/>
        </p:nvSpPr>
        <p:spPr bwMode="auto">
          <a:xfrm>
            <a:off x="228600" y="2419350"/>
            <a:ext cx="1676400" cy="1066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Niveau</a:t>
            </a:r>
          </a:p>
          <a:p>
            <a:pPr algn="ctr"/>
            <a:r>
              <a:rPr lang="fr-FR" sz="1400" smtClean="0">
                <a:solidFill>
                  <a:schemeClr val="bg1"/>
                </a:solidFill>
                <a:latin typeface="Verdana" charset="0"/>
              </a:rPr>
              <a:t>organisationnel</a:t>
            </a:r>
            <a:endParaRPr lang="fr-FR" sz="1400">
              <a:solidFill>
                <a:schemeClr val="bg1"/>
              </a:solidFill>
              <a:latin typeface="Verdana" charset="0"/>
            </a:endParaRPr>
          </a:p>
        </p:txBody>
      </p:sp>
      <p:sp>
        <p:nvSpPr>
          <p:cNvPr id="1163280" name="Rectangle 16"/>
          <p:cNvSpPr>
            <a:spLocks noChangeArrowheads="1"/>
          </p:cNvSpPr>
          <p:nvPr/>
        </p:nvSpPr>
        <p:spPr bwMode="auto">
          <a:xfrm>
            <a:off x="228600" y="3562350"/>
            <a:ext cx="1676400" cy="1066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Niveau</a:t>
            </a:r>
            <a:br>
              <a:rPr lang="fr-FR" sz="1400" smtClean="0">
                <a:solidFill>
                  <a:schemeClr val="bg1"/>
                </a:solidFill>
                <a:latin typeface="Verdana" charset="0"/>
              </a:rPr>
            </a:br>
            <a:r>
              <a:rPr lang="fr-FR" sz="1400" smtClean="0">
                <a:solidFill>
                  <a:schemeClr val="bg1"/>
                </a:solidFill>
                <a:latin typeface="Verdana" charset="0"/>
              </a:rPr>
              <a:t>contextuel</a:t>
            </a:r>
            <a:endParaRPr lang="fr-FR" sz="1400">
              <a:solidFill>
                <a:schemeClr val="bg1"/>
              </a:solidFill>
              <a:latin typeface="Verdana" charset="0"/>
            </a:endParaRPr>
          </a:p>
        </p:txBody>
      </p:sp>
      <p:sp>
        <p:nvSpPr>
          <p:cNvPr id="1163281" name="Rectangle 17"/>
          <p:cNvSpPr>
            <a:spLocks noChangeArrowheads="1"/>
          </p:cNvSpPr>
          <p:nvPr/>
        </p:nvSpPr>
        <p:spPr bwMode="auto">
          <a:xfrm>
            <a:off x="228600" y="4705350"/>
            <a:ext cx="1676400" cy="1066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400" smtClean="0">
                <a:solidFill>
                  <a:schemeClr val="bg1"/>
                </a:solidFill>
                <a:latin typeface="Verdana" charset="0"/>
              </a:rPr>
              <a:t>Niveau</a:t>
            </a:r>
          </a:p>
          <a:p>
            <a:pPr algn="ctr"/>
            <a:r>
              <a:rPr lang="fr-FR" sz="1400" smtClean="0">
                <a:solidFill>
                  <a:schemeClr val="bg1"/>
                </a:solidFill>
                <a:latin typeface="Verdana" charset="0"/>
              </a:rPr>
              <a:t>individuel</a:t>
            </a:r>
            <a:endParaRPr lang="fr-FR" sz="1400">
              <a:solidFill>
                <a:schemeClr val="bg1"/>
              </a:solidFill>
              <a:latin typeface="Verdana" charset="0"/>
            </a:endParaRPr>
          </a:p>
        </p:txBody>
      </p:sp>
      <p:sp>
        <p:nvSpPr>
          <p:cNvPr id="1163282" name="Rectangle 18"/>
          <p:cNvSpPr>
            <a:spLocks noChangeArrowheads="1"/>
          </p:cNvSpPr>
          <p:nvPr/>
        </p:nvSpPr>
        <p:spPr bwMode="auto">
          <a:xfrm>
            <a:off x="7467600" y="2419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83" name="Rectangle 19"/>
          <p:cNvSpPr>
            <a:spLocks noChangeArrowheads="1"/>
          </p:cNvSpPr>
          <p:nvPr/>
        </p:nvSpPr>
        <p:spPr bwMode="auto">
          <a:xfrm>
            <a:off x="7467600" y="3562350"/>
            <a:ext cx="1295400" cy="1066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84" name="Rectangle 20"/>
          <p:cNvSpPr>
            <a:spLocks noChangeArrowheads="1"/>
          </p:cNvSpPr>
          <p:nvPr/>
        </p:nvSpPr>
        <p:spPr bwMode="auto">
          <a:xfrm>
            <a:off x="7467600" y="4705350"/>
            <a:ext cx="12954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altLang="ja-JP" sz="1400" dirty="0" smtClean="0">
                <a:solidFill>
                  <a:schemeClr val="bg1"/>
                </a:solidFill>
                <a:latin typeface="Arial"/>
                <a:cs typeface="ＭＳ Ｐゴシック" charset="0"/>
              </a:rPr>
              <a:t>Vérification</a:t>
            </a:r>
            <a:endParaRPr lang="fr-FR" sz="1400" dirty="0">
              <a:solidFill>
                <a:schemeClr val="bg1"/>
              </a:solidFill>
              <a:latin typeface="Verdana" charset="0"/>
            </a:endParaRPr>
          </a:p>
        </p:txBody>
      </p:sp>
      <p:sp>
        <p:nvSpPr>
          <p:cNvPr id="1163285" name="Rectangle 21"/>
          <p:cNvSpPr>
            <a:spLocks noChangeArrowheads="1"/>
          </p:cNvSpPr>
          <p:nvPr/>
        </p:nvSpPr>
        <p:spPr bwMode="auto">
          <a:xfrm>
            <a:off x="1981200" y="1504950"/>
            <a:ext cx="67818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FR" sz="1800" smtClean="0">
                <a:solidFill>
                  <a:schemeClr val="bg1"/>
                </a:solidFill>
                <a:latin typeface="Verdana" charset="0"/>
              </a:rPr>
              <a:t>La procédure d‘évaluation standardisée</a:t>
            </a:r>
            <a:endParaRPr lang="fr-FR" sz="1400">
              <a:solidFill>
                <a:schemeClr val="bg1"/>
              </a:solidFill>
              <a:latin typeface="Verdana" charset="0"/>
            </a:endParaRPr>
          </a:p>
        </p:txBody>
      </p:sp>
      <p:sp>
        <p:nvSpPr>
          <p:cNvPr id="1163287" name="Text Box 23"/>
          <p:cNvSpPr txBox="1">
            <a:spLocks noChangeArrowheads="1"/>
          </p:cNvSpPr>
          <p:nvPr/>
        </p:nvSpPr>
        <p:spPr bwMode="auto">
          <a:xfrm>
            <a:off x="228600" y="5962650"/>
            <a:ext cx="16144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900" smtClean="0">
                <a:latin typeface="Arial" charset="0"/>
              </a:rPr>
              <a:t>© MHADIE 2007, modifiziert</a:t>
            </a:r>
            <a:endParaRPr lang="fr-FR" sz="1200">
              <a:latin typeface="Arial" charset="0"/>
            </a:endParaRPr>
          </a:p>
        </p:txBody>
      </p:sp>
      <p:grpSp>
        <p:nvGrpSpPr>
          <p:cNvPr id="41" name="Gruppierung 40"/>
          <p:cNvGrpSpPr/>
          <p:nvPr/>
        </p:nvGrpSpPr>
        <p:grpSpPr>
          <a:xfrm>
            <a:off x="2411413" y="1952625"/>
            <a:ext cx="2922587" cy="2762250"/>
            <a:chOff x="2411413" y="1952625"/>
            <a:chExt cx="2922587" cy="2762250"/>
          </a:xfrm>
        </p:grpSpPr>
        <p:sp>
          <p:nvSpPr>
            <p:cNvPr id="1163286" name="Line 22"/>
            <p:cNvSpPr>
              <a:spLocks noChangeShapeType="1"/>
            </p:cNvSpPr>
            <p:nvPr/>
          </p:nvSpPr>
          <p:spPr bwMode="auto">
            <a:xfrm>
              <a:off x="5334000" y="1962150"/>
              <a:ext cx="0" cy="45720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89" name="Line 25"/>
            <p:cNvSpPr>
              <a:spLocks noChangeShapeType="1"/>
            </p:cNvSpPr>
            <p:nvPr/>
          </p:nvSpPr>
          <p:spPr bwMode="auto">
            <a:xfrm>
              <a:off x="4038600" y="1962150"/>
              <a:ext cx="0" cy="16002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90" name="Line 26"/>
            <p:cNvSpPr>
              <a:spLocks noChangeShapeType="1"/>
            </p:cNvSpPr>
            <p:nvPr/>
          </p:nvSpPr>
          <p:spPr bwMode="auto">
            <a:xfrm>
              <a:off x="2667000" y="1962150"/>
              <a:ext cx="0" cy="27432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91" name="Line 27"/>
            <p:cNvSpPr>
              <a:spLocks noChangeShapeType="1"/>
            </p:cNvSpPr>
            <p:nvPr/>
          </p:nvSpPr>
          <p:spPr bwMode="auto">
            <a:xfrm>
              <a:off x="2882900" y="1971675"/>
              <a:ext cx="0" cy="27432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92" name="Line 28"/>
            <p:cNvSpPr>
              <a:spLocks noChangeShapeType="1"/>
            </p:cNvSpPr>
            <p:nvPr/>
          </p:nvSpPr>
          <p:spPr bwMode="auto">
            <a:xfrm>
              <a:off x="2411413" y="1962150"/>
              <a:ext cx="0" cy="27432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93" name="Line 29"/>
            <p:cNvSpPr>
              <a:spLocks noChangeShapeType="1"/>
            </p:cNvSpPr>
            <p:nvPr/>
          </p:nvSpPr>
          <p:spPr bwMode="auto">
            <a:xfrm>
              <a:off x="4284663" y="1952625"/>
              <a:ext cx="0" cy="160020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294" name="Line 30"/>
            <p:cNvSpPr>
              <a:spLocks noChangeShapeType="1"/>
            </p:cNvSpPr>
            <p:nvPr/>
          </p:nvSpPr>
          <p:spPr bwMode="auto">
            <a:xfrm>
              <a:off x="3779838" y="1952625"/>
              <a:ext cx="0" cy="16002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42" name="Gruppierung 41"/>
          <p:cNvGrpSpPr/>
          <p:nvPr/>
        </p:nvGrpSpPr>
        <p:grpSpPr>
          <a:xfrm>
            <a:off x="2859088" y="1952625"/>
            <a:ext cx="2217737" cy="3073400"/>
            <a:chOff x="2859088" y="1952625"/>
            <a:chExt cx="2217737" cy="3073400"/>
          </a:xfrm>
        </p:grpSpPr>
        <p:sp>
          <p:nvSpPr>
            <p:cNvPr id="1163295" name="Line 31"/>
            <p:cNvSpPr>
              <a:spLocks noChangeShapeType="1"/>
            </p:cNvSpPr>
            <p:nvPr/>
          </p:nvSpPr>
          <p:spPr bwMode="auto">
            <a:xfrm flipH="1">
              <a:off x="2859088" y="3105150"/>
              <a:ext cx="2217737" cy="1920875"/>
            </a:xfrm>
            <a:prstGeom prst="line">
              <a:avLst/>
            </a:prstGeom>
            <a:noFill/>
            <a:ln w="5715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1163296" name="Line 32"/>
            <p:cNvSpPr>
              <a:spLocks noChangeShapeType="1"/>
            </p:cNvSpPr>
            <p:nvPr/>
          </p:nvSpPr>
          <p:spPr bwMode="auto">
            <a:xfrm>
              <a:off x="3316288" y="1952625"/>
              <a:ext cx="0" cy="2665413"/>
            </a:xfrm>
            <a:prstGeom prst="line">
              <a:avLst/>
            </a:prstGeom>
            <a:noFill/>
            <a:ln w="57150">
              <a:solidFill>
                <a:srgbClr val="33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1163297" name="Line 33"/>
            <p:cNvSpPr>
              <a:spLocks noChangeShapeType="1"/>
            </p:cNvSpPr>
            <p:nvPr/>
          </p:nvSpPr>
          <p:spPr bwMode="auto">
            <a:xfrm flipV="1">
              <a:off x="4692650" y="1952625"/>
              <a:ext cx="0" cy="1439863"/>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grpSp>
      <p:sp>
        <p:nvSpPr>
          <p:cNvPr id="1163298" name="Text Box 34"/>
          <p:cNvSpPr txBox="1">
            <a:spLocks noChangeArrowheads="1"/>
          </p:cNvSpPr>
          <p:nvPr/>
        </p:nvSpPr>
        <p:spPr bwMode="auto">
          <a:xfrm>
            <a:off x="2051720" y="5085184"/>
            <a:ext cx="1205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400" smtClean="0">
                <a:solidFill>
                  <a:schemeClr val="bg1"/>
                </a:solidFill>
                <a:latin typeface="Verdana" charset="0"/>
              </a:rPr>
              <a:t>Evaluation </a:t>
            </a:r>
          </a:p>
          <a:p>
            <a:r>
              <a:rPr lang="fr-FR" sz="1400" smtClean="0">
                <a:solidFill>
                  <a:schemeClr val="bg1"/>
                </a:solidFill>
                <a:latin typeface="Verdana" charset="0"/>
              </a:rPr>
              <a:t>individuelle</a:t>
            </a:r>
            <a:endParaRPr lang="fr-FR" sz="1400">
              <a:solidFill>
                <a:schemeClr val="bg1"/>
              </a:solidFill>
              <a:latin typeface="Verdana" charset="0"/>
            </a:endParaRPr>
          </a:p>
        </p:txBody>
      </p:sp>
      <p:sp>
        <p:nvSpPr>
          <p:cNvPr id="1163302" name="Rectangle 38"/>
          <p:cNvSpPr>
            <a:spLocks noChangeArrowheads="1"/>
          </p:cNvSpPr>
          <p:nvPr/>
        </p:nvSpPr>
        <p:spPr bwMode="auto">
          <a:xfrm>
            <a:off x="2555875" y="3259138"/>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sz="2000" b="1">
              <a:solidFill>
                <a:srgbClr val="0066FF"/>
              </a:solidFill>
              <a:latin typeface="Arial" charset="0"/>
            </a:endParaRPr>
          </a:p>
        </p:txBody>
      </p:sp>
      <p:grpSp>
        <p:nvGrpSpPr>
          <p:cNvPr id="43" name="Gruppierung 42"/>
          <p:cNvGrpSpPr/>
          <p:nvPr/>
        </p:nvGrpSpPr>
        <p:grpSpPr>
          <a:xfrm>
            <a:off x="2627313" y="1963738"/>
            <a:ext cx="1225550" cy="3024187"/>
            <a:chOff x="2627313" y="1963738"/>
            <a:chExt cx="1225550" cy="3024187"/>
          </a:xfrm>
        </p:grpSpPr>
        <p:sp>
          <p:nvSpPr>
            <p:cNvPr id="1163299" name="AutoShape 35"/>
            <p:cNvSpPr>
              <a:spLocks noChangeArrowheads="1"/>
            </p:cNvSpPr>
            <p:nvPr/>
          </p:nvSpPr>
          <p:spPr bwMode="auto">
            <a:xfrm>
              <a:off x="2627313" y="4195763"/>
              <a:ext cx="1225550" cy="576262"/>
            </a:xfrm>
            <a:custGeom>
              <a:avLst/>
              <a:gdLst>
                <a:gd name="G0" fmla="+- -142833 0 0"/>
                <a:gd name="G1" fmla="+- -11796480 0 0"/>
                <a:gd name="G2" fmla="+- -142833 0 -11796480"/>
                <a:gd name="G3" fmla="+- 10800 0 0"/>
                <a:gd name="G4" fmla="+- 0 0 -142833"/>
                <a:gd name="T0" fmla="*/ 360 256 1"/>
                <a:gd name="T1" fmla="*/ 0 256 1"/>
                <a:gd name="G5" fmla="+- G2 T0 T1"/>
                <a:gd name="G6" fmla="?: G2 G2 G5"/>
                <a:gd name="G7" fmla="+- 0 0 G6"/>
                <a:gd name="G8" fmla="+- 5232 0 0"/>
                <a:gd name="G9" fmla="+- 0 0 -11796480"/>
                <a:gd name="G10" fmla="+- 5232 0 2700"/>
                <a:gd name="G11" fmla="cos G10 -142833"/>
                <a:gd name="G12" fmla="sin G10 -142833"/>
                <a:gd name="G13" fmla="cos 13500 -142833"/>
                <a:gd name="G14" fmla="sin 13500 -142833"/>
                <a:gd name="G15" fmla="+- G11 10800 0"/>
                <a:gd name="G16" fmla="+- G12 10800 0"/>
                <a:gd name="G17" fmla="+- G13 10800 0"/>
                <a:gd name="G18" fmla="+- G14 10800 0"/>
                <a:gd name="G19" fmla="*/ 5232 1 2"/>
                <a:gd name="G20" fmla="+- G19 5400 0"/>
                <a:gd name="G21" fmla="cos G20 -142833"/>
                <a:gd name="G22" fmla="sin G20 -142833"/>
                <a:gd name="G23" fmla="+- G21 10800 0"/>
                <a:gd name="G24" fmla="+- G12 G23 G22"/>
                <a:gd name="G25" fmla="+- G22 G23 G11"/>
                <a:gd name="G26" fmla="cos 10800 -142833"/>
                <a:gd name="G27" fmla="sin 10800 -142833"/>
                <a:gd name="G28" fmla="cos 5232 -142833"/>
                <a:gd name="G29" fmla="sin 5232 -142833"/>
                <a:gd name="G30" fmla="+- G26 10800 0"/>
                <a:gd name="G31" fmla="+- G27 10800 0"/>
                <a:gd name="G32" fmla="+- G28 10800 0"/>
                <a:gd name="G33" fmla="+- G29 10800 0"/>
                <a:gd name="G34" fmla="+- G19 5400 0"/>
                <a:gd name="G35" fmla="cos G34 -11796480"/>
                <a:gd name="G36" fmla="sin G34 -11796480"/>
                <a:gd name="G37" fmla="+/ -11796480 -142833 2"/>
                <a:gd name="T2" fmla="*/ 180 256 1"/>
                <a:gd name="T3" fmla="*/ 0 256 1"/>
                <a:gd name="G38" fmla="+- G37 T2 T3"/>
                <a:gd name="G39" fmla="?: G2 G37 G38"/>
                <a:gd name="G40" fmla="cos 10800 G39"/>
                <a:gd name="G41" fmla="sin 10800 G39"/>
                <a:gd name="G42" fmla="cos 5232 G39"/>
                <a:gd name="G43" fmla="sin 5232 G39"/>
                <a:gd name="G44" fmla="+- G40 10800 0"/>
                <a:gd name="G45" fmla="+- G41 10800 0"/>
                <a:gd name="G46" fmla="+- G42 10800 0"/>
                <a:gd name="G47" fmla="+- G43 10800 0"/>
                <a:gd name="G48" fmla="+- G35 10800 0"/>
                <a:gd name="G49" fmla="+- G36 10800 0"/>
                <a:gd name="T4" fmla="*/ 10594 w 21600"/>
                <a:gd name="T5" fmla="*/ 1 h 21600"/>
                <a:gd name="T6" fmla="*/ 2783 w 21600"/>
                <a:gd name="T7" fmla="*/ 10799 h 21600"/>
                <a:gd name="T8" fmla="*/ 10700 w 21600"/>
                <a:gd name="T9" fmla="*/ 5568 h 21600"/>
                <a:gd name="T10" fmla="*/ 24290 w 21600"/>
                <a:gd name="T11" fmla="*/ 10286 h 21600"/>
                <a:gd name="T12" fmla="*/ 19018 w 21600"/>
                <a:gd name="T13" fmla="*/ 15975 h 21600"/>
                <a:gd name="T14" fmla="*/ 13330 w 21600"/>
                <a:gd name="T15" fmla="*/ 1070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028" y="10601"/>
                  </a:moveTo>
                  <a:cubicBezTo>
                    <a:pt x="15921" y="7790"/>
                    <a:pt x="13612" y="5567"/>
                    <a:pt x="10800" y="5567"/>
                  </a:cubicBezTo>
                  <a:cubicBezTo>
                    <a:pt x="7910" y="5568"/>
                    <a:pt x="5568" y="7910"/>
                    <a:pt x="5568" y="10800"/>
                  </a:cubicBezTo>
                  <a:lnTo>
                    <a:pt x="-1" y="10799"/>
                  </a:lnTo>
                  <a:cubicBezTo>
                    <a:pt x="0" y="4835"/>
                    <a:pt x="4835" y="0"/>
                    <a:pt x="10800" y="0"/>
                  </a:cubicBezTo>
                  <a:cubicBezTo>
                    <a:pt x="16604" y="-1"/>
                    <a:pt x="21371" y="4588"/>
                    <a:pt x="21592" y="10389"/>
                  </a:cubicBezTo>
                  <a:lnTo>
                    <a:pt x="24290" y="10286"/>
                  </a:lnTo>
                  <a:lnTo>
                    <a:pt x="19018" y="15975"/>
                  </a:lnTo>
                  <a:lnTo>
                    <a:pt x="13330" y="10703"/>
                  </a:lnTo>
                  <a:lnTo>
                    <a:pt x="16028" y="10601"/>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300" name="AutoShape 36"/>
            <p:cNvSpPr>
              <a:spLocks noChangeArrowheads="1"/>
            </p:cNvSpPr>
            <p:nvPr/>
          </p:nvSpPr>
          <p:spPr bwMode="auto">
            <a:xfrm rot="10800000">
              <a:off x="2700338" y="4411663"/>
              <a:ext cx="1152525" cy="576262"/>
            </a:xfrm>
            <a:custGeom>
              <a:avLst/>
              <a:gdLst>
                <a:gd name="G0" fmla="+- -142833 0 0"/>
                <a:gd name="G1" fmla="+- -11796480 0 0"/>
                <a:gd name="G2" fmla="+- -142833 0 -11796480"/>
                <a:gd name="G3" fmla="+- 10800 0 0"/>
                <a:gd name="G4" fmla="+- 0 0 -142833"/>
                <a:gd name="T0" fmla="*/ 360 256 1"/>
                <a:gd name="T1" fmla="*/ 0 256 1"/>
                <a:gd name="G5" fmla="+- G2 T0 T1"/>
                <a:gd name="G6" fmla="?: G2 G2 G5"/>
                <a:gd name="G7" fmla="+- 0 0 G6"/>
                <a:gd name="G8" fmla="+- 5232 0 0"/>
                <a:gd name="G9" fmla="+- 0 0 -11796480"/>
                <a:gd name="G10" fmla="+- 5232 0 2700"/>
                <a:gd name="G11" fmla="cos G10 -142833"/>
                <a:gd name="G12" fmla="sin G10 -142833"/>
                <a:gd name="G13" fmla="cos 13500 -142833"/>
                <a:gd name="G14" fmla="sin 13500 -142833"/>
                <a:gd name="G15" fmla="+- G11 10800 0"/>
                <a:gd name="G16" fmla="+- G12 10800 0"/>
                <a:gd name="G17" fmla="+- G13 10800 0"/>
                <a:gd name="G18" fmla="+- G14 10800 0"/>
                <a:gd name="G19" fmla="*/ 5232 1 2"/>
                <a:gd name="G20" fmla="+- G19 5400 0"/>
                <a:gd name="G21" fmla="cos G20 -142833"/>
                <a:gd name="G22" fmla="sin G20 -142833"/>
                <a:gd name="G23" fmla="+- G21 10800 0"/>
                <a:gd name="G24" fmla="+- G12 G23 G22"/>
                <a:gd name="G25" fmla="+- G22 G23 G11"/>
                <a:gd name="G26" fmla="cos 10800 -142833"/>
                <a:gd name="G27" fmla="sin 10800 -142833"/>
                <a:gd name="G28" fmla="cos 5232 -142833"/>
                <a:gd name="G29" fmla="sin 5232 -142833"/>
                <a:gd name="G30" fmla="+- G26 10800 0"/>
                <a:gd name="G31" fmla="+- G27 10800 0"/>
                <a:gd name="G32" fmla="+- G28 10800 0"/>
                <a:gd name="G33" fmla="+- G29 10800 0"/>
                <a:gd name="G34" fmla="+- G19 5400 0"/>
                <a:gd name="G35" fmla="cos G34 -11796480"/>
                <a:gd name="G36" fmla="sin G34 -11796480"/>
                <a:gd name="G37" fmla="+/ -11796480 -142833 2"/>
                <a:gd name="T2" fmla="*/ 180 256 1"/>
                <a:gd name="T3" fmla="*/ 0 256 1"/>
                <a:gd name="G38" fmla="+- G37 T2 T3"/>
                <a:gd name="G39" fmla="?: G2 G37 G38"/>
                <a:gd name="G40" fmla="cos 10800 G39"/>
                <a:gd name="G41" fmla="sin 10800 G39"/>
                <a:gd name="G42" fmla="cos 5232 G39"/>
                <a:gd name="G43" fmla="sin 5232 G39"/>
                <a:gd name="G44" fmla="+- G40 10800 0"/>
                <a:gd name="G45" fmla="+- G41 10800 0"/>
                <a:gd name="G46" fmla="+- G42 10800 0"/>
                <a:gd name="G47" fmla="+- G43 10800 0"/>
                <a:gd name="G48" fmla="+- G35 10800 0"/>
                <a:gd name="G49" fmla="+- G36 10800 0"/>
                <a:gd name="T4" fmla="*/ 10594 w 21600"/>
                <a:gd name="T5" fmla="*/ 1 h 21600"/>
                <a:gd name="T6" fmla="*/ 2783 w 21600"/>
                <a:gd name="T7" fmla="*/ 10799 h 21600"/>
                <a:gd name="T8" fmla="*/ 10700 w 21600"/>
                <a:gd name="T9" fmla="*/ 5568 h 21600"/>
                <a:gd name="T10" fmla="*/ 24290 w 21600"/>
                <a:gd name="T11" fmla="*/ 10286 h 21600"/>
                <a:gd name="T12" fmla="*/ 19018 w 21600"/>
                <a:gd name="T13" fmla="*/ 15975 h 21600"/>
                <a:gd name="T14" fmla="*/ 13330 w 21600"/>
                <a:gd name="T15" fmla="*/ 1070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028" y="10601"/>
                  </a:moveTo>
                  <a:cubicBezTo>
                    <a:pt x="15921" y="7790"/>
                    <a:pt x="13612" y="5567"/>
                    <a:pt x="10800" y="5567"/>
                  </a:cubicBezTo>
                  <a:cubicBezTo>
                    <a:pt x="7910" y="5568"/>
                    <a:pt x="5568" y="7910"/>
                    <a:pt x="5568" y="10800"/>
                  </a:cubicBezTo>
                  <a:lnTo>
                    <a:pt x="-1" y="10799"/>
                  </a:lnTo>
                  <a:cubicBezTo>
                    <a:pt x="0" y="4835"/>
                    <a:pt x="4835" y="0"/>
                    <a:pt x="10800" y="0"/>
                  </a:cubicBezTo>
                  <a:cubicBezTo>
                    <a:pt x="16604" y="-1"/>
                    <a:pt x="21371" y="4588"/>
                    <a:pt x="21592" y="10389"/>
                  </a:cubicBezTo>
                  <a:lnTo>
                    <a:pt x="24290" y="10286"/>
                  </a:lnTo>
                  <a:lnTo>
                    <a:pt x="19018" y="15975"/>
                  </a:lnTo>
                  <a:lnTo>
                    <a:pt x="13330" y="10703"/>
                  </a:lnTo>
                  <a:lnTo>
                    <a:pt x="16028" y="10601"/>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63301" name="Line 37"/>
            <p:cNvSpPr>
              <a:spLocks noChangeShapeType="1"/>
            </p:cNvSpPr>
            <p:nvPr/>
          </p:nvSpPr>
          <p:spPr bwMode="auto">
            <a:xfrm>
              <a:off x="3059113" y="1963738"/>
              <a:ext cx="0" cy="2232025"/>
            </a:xfrm>
            <a:prstGeom prst="line">
              <a:avLst/>
            </a:prstGeom>
            <a:noFill/>
            <a:ln w="76200">
              <a:solidFill>
                <a:srgbClr val="00FFFF"/>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Text Box 2"/>
          <p:cNvSpPr txBox="1">
            <a:spLocks noChangeArrowheads="1"/>
          </p:cNvSpPr>
          <p:nvPr/>
        </p:nvSpPr>
        <p:spPr bwMode="auto">
          <a:xfrm>
            <a:off x="457200" y="762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1795463" indent="-457200">
              <a:defRPr sz="2400">
                <a:solidFill>
                  <a:schemeClr val="tx1"/>
                </a:solidFill>
                <a:latin typeface="Times" charset="0"/>
                <a:ea typeface="ＭＳ Ｐゴシック" charset="0"/>
              </a:defRPr>
            </a:lvl2pPr>
            <a:lvl3pPr marL="1985963" indent="-457200">
              <a:defRPr sz="2400">
                <a:solidFill>
                  <a:schemeClr val="tx1"/>
                </a:solidFill>
                <a:latin typeface="Times" charset="0"/>
                <a:ea typeface="ＭＳ Ｐゴシック" charset="0"/>
              </a:defRPr>
            </a:lvl3pPr>
            <a:lvl4pPr marL="2424113" indent="-457200">
              <a:defRPr sz="2400">
                <a:solidFill>
                  <a:schemeClr val="tx1"/>
                </a:solidFill>
                <a:latin typeface="Times" charset="0"/>
                <a:ea typeface="ＭＳ Ｐゴシック" charset="0"/>
              </a:defRPr>
            </a:lvl4pPr>
            <a:lvl5pPr marL="3071813" indent="-457200">
              <a:defRPr sz="2400">
                <a:solidFill>
                  <a:schemeClr val="tx1"/>
                </a:solidFill>
                <a:latin typeface="Times" charset="0"/>
                <a:ea typeface="ＭＳ Ｐゴシック" charset="0"/>
              </a:defRPr>
            </a:lvl5pPr>
            <a:lvl6pPr marL="3529013" indent="-457200" eaLnBrk="0" fontAlgn="base" hangingPunct="0">
              <a:spcBef>
                <a:spcPct val="0"/>
              </a:spcBef>
              <a:spcAft>
                <a:spcPct val="0"/>
              </a:spcAft>
              <a:defRPr sz="2400">
                <a:solidFill>
                  <a:schemeClr val="tx1"/>
                </a:solidFill>
                <a:latin typeface="Times" charset="0"/>
                <a:ea typeface="ＭＳ Ｐゴシック" charset="0"/>
              </a:defRPr>
            </a:lvl6pPr>
            <a:lvl7pPr marL="3986213" indent="-457200" eaLnBrk="0" fontAlgn="base" hangingPunct="0">
              <a:spcBef>
                <a:spcPct val="0"/>
              </a:spcBef>
              <a:spcAft>
                <a:spcPct val="0"/>
              </a:spcAft>
              <a:defRPr sz="2400">
                <a:solidFill>
                  <a:schemeClr val="tx1"/>
                </a:solidFill>
                <a:latin typeface="Times" charset="0"/>
                <a:ea typeface="ＭＳ Ｐゴシック" charset="0"/>
              </a:defRPr>
            </a:lvl7pPr>
            <a:lvl8pPr marL="4443413" indent="-457200" eaLnBrk="0" fontAlgn="base" hangingPunct="0">
              <a:spcBef>
                <a:spcPct val="0"/>
              </a:spcBef>
              <a:spcAft>
                <a:spcPct val="0"/>
              </a:spcAft>
              <a:defRPr sz="2400">
                <a:solidFill>
                  <a:schemeClr val="tx1"/>
                </a:solidFill>
                <a:latin typeface="Times" charset="0"/>
                <a:ea typeface="ＭＳ Ｐゴシック" charset="0"/>
              </a:defRPr>
            </a:lvl8pPr>
            <a:lvl9pPr marL="4900613"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fr-FR" altLang="ja-JP" sz="1800" b="1" dirty="0" smtClean="0">
                <a:latin typeface="Verdana" charset="0"/>
                <a:cs typeface="ＭＳ Ｐゴシック" charset="0"/>
              </a:rPr>
              <a:t>Les différents types d’informations de la procédure</a:t>
            </a:r>
            <a:endParaRPr lang="fr-FR" altLang="ja-JP" sz="1800" dirty="0">
              <a:latin typeface="Verdana" charset="0"/>
              <a:cs typeface="ＭＳ Ｐゴシック" charset="0"/>
            </a:endParaRPr>
          </a:p>
        </p:txBody>
      </p:sp>
      <p:pic>
        <p:nvPicPr>
          <p:cNvPr id="2050" name="Picture 2"/>
          <p:cNvPicPr>
            <a:picLocks noChangeAspect="1" noChangeArrowheads="1"/>
          </p:cNvPicPr>
          <p:nvPr/>
        </p:nvPicPr>
        <p:blipFill>
          <a:blip r:embed="rId3"/>
          <a:srcRect l="12403" t="25101" r="20267" b="34294"/>
          <a:stretch>
            <a:fillRect/>
          </a:stretch>
        </p:blipFill>
        <p:spPr bwMode="auto">
          <a:xfrm>
            <a:off x="128684" y="1700808"/>
            <a:ext cx="8824720" cy="425754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System_HD:Applications:Microsoft Office 2004:Vorlagen:Präsentationen:Designs:Entwerfen</Template>
  <TotalTime>0</TotalTime>
  <Words>1848</Words>
  <Application>Microsoft Macintosh PowerPoint</Application>
  <PresentationFormat>Bildschirmpräsentation (4:3)</PresentationFormat>
  <Paragraphs>347</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Leere 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Tranche d‘âge de 0 à 20 ans Exemple à partir des besoins spéciaux de formation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Lienhard</dc:creator>
  <cp:lastModifiedBy>Rene Stalder</cp:lastModifiedBy>
  <cp:revision>1261</cp:revision>
  <cp:lastPrinted>2011-08-03T11:17:26Z</cp:lastPrinted>
  <dcterms:created xsi:type="dcterms:W3CDTF">2011-06-15T17:03:06Z</dcterms:created>
  <dcterms:modified xsi:type="dcterms:W3CDTF">2011-08-03T11:18:32Z</dcterms:modified>
</cp:coreProperties>
</file>