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handoutMasterIdLst>
    <p:handoutMasterId r:id="rId37"/>
  </p:handoutMasterIdLst>
  <p:sldIdLst>
    <p:sldId id="573" r:id="rId2"/>
    <p:sldId id="579" r:id="rId3"/>
    <p:sldId id="701" r:id="rId4"/>
    <p:sldId id="763" r:id="rId5"/>
    <p:sldId id="816" r:id="rId6"/>
    <p:sldId id="654" r:id="rId7"/>
    <p:sldId id="697" r:id="rId8"/>
    <p:sldId id="708" r:id="rId9"/>
    <p:sldId id="709" r:id="rId10"/>
    <p:sldId id="711" r:id="rId11"/>
    <p:sldId id="712" r:id="rId12"/>
    <p:sldId id="815" r:id="rId13"/>
    <p:sldId id="817" r:id="rId14"/>
    <p:sldId id="818" r:id="rId15"/>
    <p:sldId id="819" r:id="rId16"/>
    <p:sldId id="820" r:id="rId17"/>
    <p:sldId id="821" r:id="rId18"/>
    <p:sldId id="822" r:id="rId19"/>
    <p:sldId id="823" r:id="rId20"/>
    <p:sldId id="825" r:id="rId21"/>
    <p:sldId id="689" r:id="rId22"/>
    <p:sldId id="681" r:id="rId23"/>
    <p:sldId id="759" r:id="rId24"/>
    <p:sldId id="792" r:id="rId25"/>
    <p:sldId id="796" r:id="rId26"/>
    <p:sldId id="812" r:id="rId27"/>
    <p:sldId id="793" r:id="rId28"/>
    <p:sldId id="794" r:id="rId29"/>
    <p:sldId id="731" r:id="rId30"/>
    <p:sldId id="797" r:id="rId31"/>
    <p:sldId id="801" r:id="rId32"/>
    <p:sldId id="798" r:id="rId33"/>
    <p:sldId id="767" r:id="rId34"/>
    <p:sldId id="824" r:id="rId35"/>
  </p:sldIdLst>
  <p:sldSz cx="9144000" cy="6858000" type="screen4x3"/>
  <p:notesSz cx="7099300" cy="10234613"/>
  <p:defaultTextStyle>
    <a:defPPr>
      <a:defRPr lang="de-DE"/>
    </a:defPPr>
    <a:lvl1pPr algn="l" rtl="0" eaLnBrk="0" fontAlgn="base" hangingPunct="0">
      <a:spcBef>
        <a:spcPct val="0"/>
      </a:spcBef>
      <a:spcAft>
        <a:spcPct val="0"/>
      </a:spcAft>
      <a:defRPr sz="2400" kern="1200">
        <a:solidFill>
          <a:schemeClr val="tx1"/>
        </a:solidFill>
        <a:latin typeface="Times"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mn-cs"/>
      </a:defRPr>
    </a:lvl5pPr>
    <a:lvl6pPr marL="2286000" algn="l" defTabSz="457200" rtl="0" eaLnBrk="1" latinLnBrk="0" hangingPunct="1">
      <a:defRPr sz="2400" kern="1200">
        <a:solidFill>
          <a:schemeClr val="tx1"/>
        </a:solidFill>
        <a:latin typeface="Times" charset="0"/>
        <a:ea typeface="ＭＳ Ｐゴシック" charset="0"/>
        <a:cs typeface="+mn-cs"/>
      </a:defRPr>
    </a:lvl6pPr>
    <a:lvl7pPr marL="2743200" algn="l" defTabSz="457200" rtl="0" eaLnBrk="1" latinLnBrk="0" hangingPunct="1">
      <a:defRPr sz="2400" kern="1200">
        <a:solidFill>
          <a:schemeClr val="tx1"/>
        </a:solidFill>
        <a:latin typeface="Times" charset="0"/>
        <a:ea typeface="ＭＳ Ｐゴシック" charset="0"/>
        <a:cs typeface="+mn-cs"/>
      </a:defRPr>
    </a:lvl7pPr>
    <a:lvl8pPr marL="3200400" algn="l" defTabSz="457200" rtl="0" eaLnBrk="1" latinLnBrk="0" hangingPunct="1">
      <a:defRPr sz="2400" kern="1200">
        <a:solidFill>
          <a:schemeClr val="tx1"/>
        </a:solidFill>
        <a:latin typeface="Times" charset="0"/>
        <a:ea typeface="ＭＳ Ｐゴシック" charset="0"/>
        <a:cs typeface="+mn-cs"/>
      </a:defRPr>
    </a:lvl8pPr>
    <a:lvl9pPr marL="3657600" algn="l" defTabSz="457200" rtl="0" eaLnBrk="1" latinLnBrk="0" hangingPunct="1">
      <a:defRPr sz="2400" kern="1200">
        <a:solidFill>
          <a:schemeClr val="tx1"/>
        </a:solidFill>
        <a:latin typeface="Times"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8A551"/>
    <a:srgbClr val="A5E370"/>
    <a:srgbClr val="7CE370"/>
    <a:srgbClr val="A2F15E"/>
    <a:srgbClr val="7EC247"/>
    <a:srgbClr val="E6E6E6"/>
    <a:srgbClr val="BFFFD5"/>
    <a:srgbClr val="8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93" autoAdjust="0"/>
    <p:restoredTop sz="68773" autoAdjust="0"/>
  </p:normalViewPr>
  <p:slideViewPr>
    <p:cSldViewPr>
      <p:cViewPr>
        <p:scale>
          <a:sx n="65" d="100"/>
          <a:sy n="65" d="100"/>
        </p:scale>
        <p:origin x="-1404" y="-306"/>
      </p:cViewPr>
      <p:guideLst>
        <p:guide orient="horz" pos="2160"/>
        <p:guide pos="2880"/>
      </p:guideLst>
    </p:cSldViewPr>
  </p:slideViewPr>
  <p:outlineViewPr>
    <p:cViewPr>
      <p:scale>
        <a:sx n="33" d="100"/>
        <a:sy n="33" d="100"/>
      </p:scale>
      <p:origin x="0" y="330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1" d="100"/>
          <a:sy n="71" d="100"/>
        </p:scale>
        <p:origin x="-2172" y="-120"/>
      </p:cViewPr>
      <p:guideLst>
        <p:guide orient="horz" pos="3224"/>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4818" name="Rectangle 2"/>
          <p:cNvSpPr>
            <a:spLocks noGrp="1" noChangeArrowheads="1"/>
          </p:cNvSpPr>
          <p:nvPr>
            <p:ph type="hdr" sz="quarter"/>
          </p:nvPr>
        </p:nvSpPr>
        <p:spPr bwMode="auto">
          <a:xfrm>
            <a:off x="2" y="1"/>
            <a:ext cx="3076871" cy="512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5445" tIns="47723" rIns="95445" bIns="47723" numCol="1" anchor="t" anchorCtr="0" compatLnSpc="1">
            <a:prstTxWarp prst="textNoShape">
              <a:avLst/>
            </a:prstTxWarp>
          </a:bodyPr>
          <a:lstStyle>
            <a:lvl1pPr>
              <a:defRPr sz="1300"/>
            </a:lvl1pPr>
          </a:lstStyle>
          <a:p>
            <a:r>
              <a:rPr lang="de-DE" smtClean="0"/>
              <a:t>Das Standardisierte Abklärungsverfahren: Zielsetzungen, Aufbau und Anwendung</a:t>
            </a:r>
            <a:endParaRPr lang="de-DE"/>
          </a:p>
        </p:txBody>
      </p:sp>
      <p:sp>
        <p:nvSpPr>
          <p:cNvPr id="674819" name="Rectangle 3"/>
          <p:cNvSpPr>
            <a:spLocks noGrp="1" noChangeArrowheads="1"/>
          </p:cNvSpPr>
          <p:nvPr>
            <p:ph type="dt" sz="quarter" idx="1"/>
          </p:nvPr>
        </p:nvSpPr>
        <p:spPr bwMode="auto">
          <a:xfrm>
            <a:off x="4022429" y="1"/>
            <a:ext cx="3076871" cy="512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5445" tIns="47723" rIns="95445" bIns="47723" numCol="1" anchor="t" anchorCtr="0" compatLnSpc="1">
            <a:prstTxWarp prst="textNoShape">
              <a:avLst/>
            </a:prstTxWarp>
          </a:bodyPr>
          <a:lstStyle>
            <a:lvl1pPr algn="r">
              <a:defRPr sz="1300"/>
            </a:lvl1pPr>
          </a:lstStyle>
          <a:p>
            <a:endParaRPr lang="de-DE"/>
          </a:p>
        </p:txBody>
      </p:sp>
      <p:sp>
        <p:nvSpPr>
          <p:cNvPr id="674820" name="Rectangle 4"/>
          <p:cNvSpPr>
            <a:spLocks noGrp="1" noChangeArrowheads="1"/>
          </p:cNvSpPr>
          <p:nvPr>
            <p:ph type="ftr" sz="quarter" idx="2"/>
          </p:nvPr>
        </p:nvSpPr>
        <p:spPr bwMode="auto">
          <a:xfrm>
            <a:off x="2" y="9722311"/>
            <a:ext cx="3076871" cy="512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5445" tIns="47723" rIns="95445" bIns="47723" numCol="1" anchor="b" anchorCtr="0" compatLnSpc="1">
            <a:prstTxWarp prst="textNoShape">
              <a:avLst/>
            </a:prstTxWarp>
          </a:bodyPr>
          <a:lstStyle>
            <a:lvl1pPr>
              <a:defRPr sz="1300"/>
            </a:lvl1pPr>
          </a:lstStyle>
          <a:p>
            <a:endParaRPr lang="de-CH"/>
          </a:p>
        </p:txBody>
      </p:sp>
      <p:sp>
        <p:nvSpPr>
          <p:cNvPr id="674821" name="Rectangle 5"/>
          <p:cNvSpPr>
            <a:spLocks noGrp="1" noChangeArrowheads="1"/>
          </p:cNvSpPr>
          <p:nvPr>
            <p:ph type="sldNum" sz="quarter" idx="3"/>
          </p:nvPr>
        </p:nvSpPr>
        <p:spPr bwMode="auto">
          <a:xfrm>
            <a:off x="4022429" y="9722311"/>
            <a:ext cx="3076871" cy="5123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5445" tIns="47723" rIns="95445" bIns="47723" numCol="1" anchor="b" anchorCtr="0" compatLnSpc="1">
            <a:prstTxWarp prst="textNoShape">
              <a:avLst/>
            </a:prstTxWarp>
          </a:bodyPr>
          <a:lstStyle>
            <a:lvl1pPr algn="r">
              <a:defRPr sz="1300"/>
            </a:lvl1pPr>
          </a:lstStyle>
          <a:p>
            <a:endParaRPr lang="de-CH"/>
          </a:p>
        </p:txBody>
      </p:sp>
    </p:spTree>
    <p:extLst>
      <p:ext uri="{BB962C8B-B14F-4D97-AF65-F5344CB8AC3E}">
        <p14:creationId xmlns:p14="http://schemas.microsoft.com/office/powerpoint/2010/main" xmlns="" val="2970607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8" name="Rectangle 4"/>
          <p:cNvSpPr>
            <a:spLocks noGrp="1" noRot="1" noChangeAspect="1" noChangeArrowheads="1" noTextEdit="1"/>
          </p:cNvSpPr>
          <p:nvPr>
            <p:ph type="sldImg" idx="2"/>
          </p:nvPr>
        </p:nvSpPr>
        <p:spPr bwMode="auto">
          <a:xfrm>
            <a:off x="542925" y="711200"/>
            <a:ext cx="3686175" cy="2763838"/>
          </a:xfrm>
          <a:prstGeom prst="rect">
            <a:avLst/>
          </a:prstGeom>
          <a:noFill/>
          <a:ln w="9525">
            <a:solidFill>
              <a:schemeClr val="bg2"/>
            </a:solidFill>
            <a:miter lim="800000"/>
            <a:headEnd/>
            <a:tailEnd/>
          </a:ln>
          <a:effectLst>
            <a:outerShdw blurRad="114300" dist="76199" dir="2700000" algn="ctr" rotWithShape="0">
              <a:srgbClr val="000000">
                <a:alpha val="67999"/>
              </a:srgbClr>
            </a:outerShdw>
          </a:effectLst>
          <a:extLst>
            <a:ext uri="{53640926-AAD7-44d8-BBD7-CCE9431645EC}">
              <a14:shadowObscured xmlns:a14="http://schemas.microsoft.com/office/drawing/2010/main" xmlns="" val="1"/>
            </a:ext>
          </a:extLst>
        </p:spPr>
      </p:sp>
      <p:sp>
        <p:nvSpPr>
          <p:cNvPr id="123909" name="Rectangle 5"/>
          <p:cNvSpPr>
            <a:spLocks noGrp="1" noChangeArrowheads="1"/>
          </p:cNvSpPr>
          <p:nvPr>
            <p:ph type="body" sz="quarter" idx="3"/>
          </p:nvPr>
        </p:nvSpPr>
        <p:spPr bwMode="auto">
          <a:xfrm>
            <a:off x="513875" y="3549196"/>
            <a:ext cx="6167966" cy="62381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5445" tIns="47723" rIns="95445" bIns="47723" numCol="1" anchor="t" anchorCtr="0" compatLnSpc="1">
            <a:prstTxWarp prst="textNoShape">
              <a:avLst/>
            </a:prstTxWarp>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Überschriftenplatzhalter 1"/>
          <p:cNvSpPr>
            <a:spLocks noGrp="1"/>
          </p:cNvSpPr>
          <p:nvPr>
            <p:ph type="hdr" sz="quarter"/>
          </p:nvPr>
        </p:nvSpPr>
        <p:spPr>
          <a:xfrm>
            <a:off x="1" y="1"/>
            <a:ext cx="7099300" cy="511978"/>
          </a:xfrm>
          <a:prstGeom prst="rect">
            <a:avLst/>
          </a:prstGeom>
        </p:spPr>
        <p:txBody>
          <a:bodyPr vert="horz" lIns="95445" tIns="47723" rIns="95445" bIns="47723" rtlCol="0"/>
          <a:lstStyle>
            <a:lvl1pPr algn="l">
              <a:defRPr sz="1100">
                <a:latin typeface="Verdana"/>
                <a:cs typeface="Verdana"/>
              </a:defRPr>
            </a:lvl1pPr>
          </a:lstStyle>
          <a:p>
            <a:r>
              <a:rPr lang="de-DE" dirty="0" smtClean="0"/>
              <a:t>Das Standardisierte Abklärungsverfahren: Zielsetzungen, Aufbau und Anwendung</a:t>
            </a:r>
            <a:endParaRPr lang="de-DE" dirty="0"/>
          </a:p>
        </p:txBody>
      </p:sp>
      <p:sp>
        <p:nvSpPr>
          <p:cNvPr id="3" name="Foliennummernplatzhalter 2"/>
          <p:cNvSpPr>
            <a:spLocks noGrp="1"/>
          </p:cNvSpPr>
          <p:nvPr>
            <p:ph type="sldNum" sz="quarter" idx="5"/>
          </p:nvPr>
        </p:nvSpPr>
        <p:spPr>
          <a:xfrm>
            <a:off x="4020650" y="9720989"/>
            <a:ext cx="3076976" cy="511977"/>
          </a:xfrm>
          <a:prstGeom prst="rect">
            <a:avLst/>
          </a:prstGeom>
        </p:spPr>
        <p:txBody>
          <a:bodyPr vert="horz" lIns="95445" tIns="47723" rIns="95445" bIns="47723" rtlCol="0" anchor="b"/>
          <a:lstStyle>
            <a:lvl1pPr algn="r">
              <a:defRPr sz="1100">
                <a:latin typeface="Verdana"/>
                <a:cs typeface="Verdana"/>
              </a:defRPr>
            </a:lvl1pPr>
          </a:lstStyle>
          <a:p>
            <a:fld id="{9A73B2F2-9062-FE47-AE5B-35A5560151C8}" type="slidenum">
              <a:rPr lang="de-DE" smtClean="0"/>
              <a:pPr/>
              <a:t>‹Nr.›</a:t>
            </a:fld>
            <a:endParaRPr lang="de-DE" dirty="0"/>
          </a:p>
        </p:txBody>
      </p:sp>
      <p:sp>
        <p:nvSpPr>
          <p:cNvPr id="4" name="Fußzeilenplatzhalter 3"/>
          <p:cNvSpPr>
            <a:spLocks noGrp="1"/>
          </p:cNvSpPr>
          <p:nvPr>
            <p:ph type="ftr" sz="quarter" idx="4"/>
          </p:nvPr>
        </p:nvSpPr>
        <p:spPr>
          <a:xfrm>
            <a:off x="0" y="9720989"/>
            <a:ext cx="6357741" cy="511977"/>
          </a:xfrm>
          <a:prstGeom prst="rect">
            <a:avLst/>
          </a:prstGeom>
        </p:spPr>
        <p:txBody>
          <a:bodyPr vert="horz" lIns="95445" tIns="47723" rIns="95445" bIns="47723" rtlCol="0" anchor="b"/>
          <a:lstStyle>
            <a:lvl1pPr algn="l">
              <a:defRPr sz="1100">
                <a:latin typeface="Verdana"/>
                <a:cs typeface="Verdana"/>
              </a:defRPr>
            </a:lvl1pPr>
          </a:lstStyle>
          <a:p>
            <a:endParaRPr lang="de-DE" dirty="0"/>
          </a:p>
        </p:txBody>
      </p:sp>
    </p:spTree>
    <p:extLst>
      <p:ext uri="{BB962C8B-B14F-4D97-AF65-F5344CB8AC3E}">
        <p14:creationId xmlns:p14="http://schemas.microsoft.com/office/powerpoint/2010/main" xmlns="" val="428043592"/>
      </p:ext>
    </p:extLst>
  </p:cSld>
  <p:clrMap bg1="lt1" tx1="dk1" bg2="lt2" tx2="dk2" accent1="accent1" accent2="accent2" accent3="accent3" accent4="accent4" accent5="accent5" accent6="accent6" hlink="hlink" folHlink="folHlink"/>
  <p:hf ftr="0" dt="0"/>
  <p:notesStyle>
    <a:lvl1pPr algn="l" rtl="0" fontAlgn="base">
      <a:lnSpc>
        <a:spcPct val="110000"/>
      </a:lnSpc>
      <a:spcBef>
        <a:spcPct val="20000"/>
      </a:spcBef>
      <a:spcAft>
        <a:spcPct val="20000"/>
      </a:spcAft>
      <a:defRPr sz="10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Times" charset="0"/>
        <a:ea typeface="ＭＳ Ｐゴシック" charset="0"/>
        <a:cs typeface="+mn-cs"/>
      </a:defRPr>
    </a:lvl2pPr>
    <a:lvl3pPr marL="914400" algn="l" rtl="0" fontAlgn="base">
      <a:spcBef>
        <a:spcPct val="30000"/>
      </a:spcBef>
      <a:spcAft>
        <a:spcPct val="0"/>
      </a:spcAft>
      <a:defRPr sz="1200" kern="1200">
        <a:solidFill>
          <a:schemeClr val="tx1"/>
        </a:solidFill>
        <a:latin typeface="Times" charset="0"/>
        <a:ea typeface="ＭＳ Ｐゴシック" charset="0"/>
        <a:cs typeface="+mn-cs"/>
      </a:defRPr>
    </a:lvl3pPr>
    <a:lvl4pPr marL="1371600" algn="l" rtl="0" fontAlgn="base">
      <a:spcBef>
        <a:spcPct val="30000"/>
      </a:spcBef>
      <a:spcAft>
        <a:spcPct val="0"/>
      </a:spcAft>
      <a:defRPr sz="1200" kern="1200">
        <a:solidFill>
          <a:schemeClr val="tx1"/>
        </a:solidFill>
        <a:latin typeface="Times" charset="0"/>
        <a:ea typeface="ＭＳ Ｐゴシック" charset="0"/>
        <a:cs typeface="+mn-cs"/>
      </a:defRPr>
    </a:lvl4pPr>
    <a:lvl5pPr marL="1828800" algn="l" rtl="0" fontAlgn="base">
      <a:spcBef>
        <a:spcPct val="30000"/>
      </a:spcBef>
      <a:spcAft>
        <a:spcPct val="0"/>
      </a:spcAft>
      <a:defRPr sz="1200" kern="1200">
        <a:solidFill>
          <a:schemeClr val="tx1"/>
        </a:solidFill>
        <a:latin typeface="Times"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Rot="1" noChangeAspect="1" noChangeArrowheads="1"/>
          </p:cNvSpPr>
          <p:nvPr>
            <p:ph type="sldImg"/>
          </p:nvPr>
        </p:nvSpPr>
        <p:spPr bwMode="auto">
          <a:xfrm>
            <a:off x="608013" y="534988"/>
            <a:ext cx="3900487" cy="2924175"/>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75776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Diese</a:t>
            </a:r>
            <a:r>
              <a:rPr lang="de-CH" baseline="0" dirty="0" smtClean="0"/>
              <a:t> Präsentation ist mit erläuternden </a:t>
            </a:r>
            <a:r>
              <a:rPr lang="de-CH" baseline="0" smtClean="0"/>
              <a:t>Kommentaren versehen.</a:t>
            </a:r>
            <a:endParaRPr lang="de-CH" dirty="0" smtClean="0"/>
          </a:p>
        </p:txBody>
      </p:sp>
      <p:sp>
        <p:nvSpPr>
          <p:cNvPr id="3" name="Foliennummernplatzhalter 2"/>
          <p:cNvSpPr>
            <a:spLocks noGrp="1"/>
          </p:cNvSpPr>
          <p:nvPr>
            <p:ph type="sldNum" sz="quarter" idx="11"/>
          </p:nvPr>
        </p:nvSpPr>
        <p:spPr>
          <a:xfrm>
            <a:off x="3710275" y="9720989"/>
            <a:ext cx="3076976" cy="511977"/>
          </a:xfrm>
        </p:spPr>
        <p:txBody>
          <a:bodyPr/>
          <a:lstStyle/>
          <a:p>
            <a:fld id="{9A73B2F2-9062-FE47-AE5B-35A5560151C8}" type="slidenum">
              <a:rPr lang="de-DE" sz="1000" smtClean="0">
                <a:latin typeface="Arial"/>
                <a:cs typeface="Arial"/>
              </a:rPr>
              <a:pPr/>
              <a:t>1</a:t>
            </a:fld>
            <a:endParaRPr lang="de-DE" sz="1000" dirty="0">
              <a:latin typeface="Arial"/>
              <a:cs typeface="Arial"/>
            </a:endParaRPr>
          </a:p>
        </p:txBody>
      </p:sp>
      <p:sp>
        <p:nvSpPr>
          <p:cNvPr id="7" name="Überschriftenplatzhalter 6"/>
          <p:cNvSpPr>
            <a:spLocks noGrp="1"/>
          </p:cNvSpPr>
          <p:nvPr>
            <p:ph type="hdr" sz="quarter" idx="12"/>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434" name="Rectangle 2"/>
          <p:cNvSpPr>
            <a:spLocks noGrp="1" noRot="1" noChangeAspect="1" noChangeArrowheads="1" noTextEdit="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70435" name="Rectangle 3"/>
          <p:cNvSpPr>
            <a:spLocks noGrp="1" noChangeArrowheads="1"/>
          </p:cNvSpPr>
          <p:nvPr>
            <p:ph type="body" idx="1"/>
          </p:nvPr>
        </p:nvSpPr>
        <p:spPr bwMode="auto">
          <a:xfrm>
            <a:off x="578083" y="3615944"/>
            <a:ext cx="6023445" cy="624250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eaLnBrk="1" hangingPunct="1">
              <a:buFont typeface="Arial"/>
              <a:buNone/>
            </a:pPr>
            <a:r>
              <a:rPr lang="de-CH" dirty="0" smtClean="0"/>
              <a:t>Das</a:t>
            </a:r>
            <a:r>
              <a:rPr lang="de-CH" baseline="0" dirty="0" smtClean="0"/>
              <a:t> Standardisierte Abklärungsverfahren (SAV) bezieht sich stark auf das Modell der Internationalen Klassifikation der Funktionsfähigkeit, Behinderung und Gesundheit (ICF) der WHO; die Ergänzungen und Anpassungen in der Version für Kinder und Jugendliche (ICF-CY) wurden berücksichtigt. Anhand des erweiterten ICF-Modells wird aufgezeigt, was im SAV unter «Bedarf» verstanden wird.</a:t>
            </a:r>
          </a:p>
          <a:p>
            <a:pPr eaLnBrk="1" hangingPunct="1">
              <a:buFont typeface="Arial"/>
              <a:buNone/>
            </a:pPr>
            <a:r>
              <a:rPr lang="de-CH" baseline="0" dirty="0" smtClean="0"/>
              <a:t>Die ICF basiert auf einem bio-psycho-sozialen Verständnis von Behinderung. Sie beschreibt die Situation einer Person auf der Ebene des Körpers (= Körperfunktionen und Körperstrukturen; z.B. Funktion des Sehens, des Gedächtnisses oder Muskeln, anatomische Struktur des Auges, des Gehirns, der Muskeln), auf der Ebene der Handlungen oder Durchführung von Aufgaben (= Aktivitäten; z.B. Rechenfähigkeiten, Sprechfähigkeiten, Gehfähigkeiten) sowie auf der Ebene des </a:t>
            </a:r>
            <a:r>
              <a:rPr lang="de-CH" baseline="0" dirty="0" err="1" smtClean="0"/>
              <a:t>Einbezogensein</a:t>
            </a:r>
            <a:r>
              <a:rPr lang="de-CH" baseline="0" dirty="0" smtClean="0"/>
              <a:t> in eine Lebenssituation (= Partizipation; z.B. Rechnen in der Schule, Sprechen im Klassenzimmer, Gehen auf der Schulreise). Das SAV beurteilt Aktivitäten und Partizipation nicht getrennt; die individuellen Fähigkeiten und die gelebte Erfahrung werden beide bei der Beurteilung berücksichtigt. Die Umweltfaktoren (familiäres Umfeld, Förderkontext respektive schulisches Umfeld) werden ebenfalls berücksichtigt.</a:t>
            </a:r>
          </a:p>
          <a:p>
            <a:pPr eaLnBrk="1" hangingPunct="1">
              <a:buFont typeface="Arial"/>
              <a:buNone/>
            </a:pPr>
            <a:r>
              <a:rPr lang="de-CH" dirty="0" smtClean="0"/>
              <a:t>Eine besondere Fördermassnahme</a:t>
            </a:r>
            <a:r>
              <a:rPr lang="de-CH" baseline="0" dirty="0" smtClean="0"/>
              <a:t> im Zusammenhang mit Entwicklung und Bildung wird nie allein deshalb durchgeführt, um ausschliesslich eine Körperfunktion oder eine isolierte Aktivität zu verbessern. Im Zentrum stehen vielmehr Fähigkeiten und Kompetenzen, welche für Bildung und Entwicklung zentral sind. Es kann beispielsweise kein Ziel sein, dass ein Kind einfach «ein wenig geschickter wird mit seinen Händen». Es kann aber sehr wohl sein, dass seine Motorik speziell gefördert werden soll, damit es an wichtigen Bildungsprozessen partizipieren kann (beispielsweise die Aktivität «Schreiben»). </a:t>
            </a:r>
          </a:p>
          <a:p>
            <a:pPr eaLnBrk="1" hangingPunct="1">
              <a:buFont typeface="Arial"/>
              <a:buNone/>
            </a:pPr>
            <a:r>
              <a:rPr lang="de-CH" baseline="0" dirty="0" smtClean="0"/>
              <a:t>Somit geht es nicht um blosse Aktivitätsverbesserung, sondern das Ermöglichen der Teilhabe / der Partizipation an Bildungs- und Entwicklungsprozessen. Es ist wichtig, dass die entsprechenden Entwicklungs- und Bildungsziele explizit gemacht werden. Jede Förderung soll auf ein Ziel hin erfolgen – sonst hat sie ein Legitimationsproblem.</a:t>
            </a:r>
          </a:p>
          <a:p>
            <a:pPr eaLnBrk="1" hangingPunct="1">
              <a:buFont typeface="Arial"/>
              <a:buNone/>
            </a:pPr>
            <a:r>
              <a:rPr lang="de-CH" baseline="0" dirty="0" smtClean="0"/>
              <a:t>Wie kann nun die Partizipation eines Menschen beeinflusst werden? Wir können die Umweltfaktoren verändern ... beispielsweise, indem wir einem Kind mit funktionalen Einschränkungen professionelle Unterstützung zukommen lassen.</a:t>
            </a:r>
          </a:p>
          <a:p>
            <a:pPr eaLnBrk="1" hangingPunct="1">
              <a:buFont typeface="Arial"/>
              <a:buNone/>
            </a:pPr>
            <a:r>
              <a:rPr lang="de-CH" baseline="0" dirty="0" smtClean="0"/>
              <a:t>Der Abgleich von Zielen und Massnahmen ergibt schliesslich den Bedarf an Massnahmen, die zur Sicherung der Bildungschancen des betreffenden Menschen zum Zuge kommen sollen.</a:t>
            </a:r>
          </a:p>
          <a:p>
            <a:pPr eaLnBrk="1" hangingPunct="1">
              <a:buFont typeface="Arial"/>
              <a:buChar char="•"/>
            </a:pPr>
            <a:endParaRPr lang="de-CH" baseline="0" dirty="0" smtClean="0"/>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10</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82" name="Rectangle 2"/>
          <p:cNvSpPr>
            <a:spLocks noGrp="1" noRot="1" noChangeAspect="1" noChangeArrowheads="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7248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eaLnBrk="1" hangingPunct="1">
              <a:buFont typeface="Arial"/>
              <a:buNone/>
            </a:pPr>
            <a:r>
              <a:rPr lang="de-CH" dirty="0" smtClean="0"/>
              <a:t>Die</a:t>
            </a:r>
            <a:r>
              <a:rPr lang="de-CH" baseline="0" dirty="0" smtClean="0"/>
              <a:t> vorher dargestellten Überlegungen und Prämissen wurden im Standardisierten Abklärungsverfahren umgesetzt.</a:t>
            </a:r>
          </a:p>
          <a:p>
            <a:pPr eaLnBrk="1" hangingPunct="1">
              <a:buFont typeface="Arial"/>
              <a:buChar char="•"/>
            </a:pPr>
            <a:endParaRPr lang="de-CH" baseline="0" dirty="0" smtClean="0"/>
          </a:p>
          <a:p>
            <a:pPr eaLnBrk="1" hangingPunct="1">
              <a:buFont typeface="Arial"/>
              <a:buNone/>
            </a:pPr>
            <a:r>
              <a:rPr lang="de-CH" baseline="0" dirty="0" smtClean="0"/>
              <a:t>Das SAV unterscheidet zwischen «Basisabklärung» und «Bedarfsabklärung». In der Graphik ist nachzulesen, welche Elemente dazugehören.</a:t>
            </a:r>
            <a:br>
              <a:rPr lang="de-CH" baseline="0" dirty="0" smtClean="0"/>
            </a:br>
            <a:endParaRPr lang="de-CH" baseline="0" dirty="0" smtClean="0"/>
          </a:p>
          <a:p>
            <a:pPr eaLnBrk="1" hangingPunct="1">
              <a:buFont typeface="Arial"/>
              <a:buNone/>
            </a:pPr>
            <a:r>
              <a:rPr lang="de-CH" baseline="0" dirty="0" smtClean="0"/>
              <a:t>Viele Elemente sind sehr vertraut (z.B. die Erfassung des professionellen und des familiären Kontextes oder die kategoriale Erfassung einer allfälligen Diagnose). Neu ist vielleicht die verbindliche Aufforderung, Entwicklungs- und Bildungsziele explizit zu machen.</a:t>
            </a:r>
          </a:p>
          <a:p>
            <a:pPr eaLnBrk="1" hangingPunct="1">
              <a:buFont typeface="Arial"/>
              <a:buChar char="•"/>
            </a:pPr>
            <a:endParaRPr lang="de-CH" baseline="0" dirty="0" smtClean="0"/>
          </a:p>
          <a:p>
            <a:pPr eaLnBrk="1" hangingPunct="1">
              <a:buFont typeface="Arial"/>
              <a:buNone/>
            </a:pPr>
            <a:r>
              <a:rPr lang="de-CH" baseline="0" dirty="0" smtClean="0"/>
              <a:t>Die Elemente der Basis- und der Bedarfsabklärung werden im Folgenden Schritt für Schritt erläutert.</a:t>
            </a:r>
            <a:endParaRPr lang="de-CH" dirty="0" smtClean="0"/>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11</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434" name="Rectangle 2"/>
          <p:cNvSpPr>
            <a:spLocks noGrp="1" noRot="1" noChangeAspect="1" noChangeArrowheads="1" noTextEdit="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70435"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Anhand des bereits vorgestellten erweiterten ICF-Modells lässt</a:t>
            </a:r>
            <a:r>
              <a:rPr lang="de-CH" baseline="0" dirty="0" smtClean="0"/>
              <a:t> sich zusätzlich verorten, wo die Basis- und wo die Bedarfsabklärung verortet werden können. </a:t>
            </a:r>
          </a:p>
          <a:p>
            <a:r>
              <a:rPr lang="de-CH" baseline="0" dirty="0" smtClean="0"/>
              <a:t>Das ICF-Modell ordnet die wichtigen Informationen zur gegenwärtige Situation des Kindes in eine gemeinsame Sprache (Basisabklärung).</a:t>
            </a:r>
          </a:p>
          <a:p>
            <a:r>
              <a:rPr lang="de-CH" baseline="0" dirty="0" smtClean="0"/>
              <a:t> </a:t>
            </a:r>
          </a:p>
          <a:p>
            <a:r>
              <a:rPr lang="de-CH" baseline="0" dirty="0" smtClean="0"/>
              <a:t>Für die Bedarfsabklärung muss das ICF-Modell erweitert werden. Die festgestellte Funktionsfähigkeit der Komponente Aktivitäten/Partizipation wird in Beziehung gebracht mit einer zukünftigen Funktionsfähigkeit (Bildungs- und Entwicklungsziele). Die gegenwärtige Umwelt wird in Beziehung gebracht mit für die Erreichung dieser Ziele als notwendig erachteten Veränderungen (professionelle Umwelt und Massnahmen). Durch einen Ziel-Mittel-Vergleich kann dann einschätzt werden, ob mit den empfohlenen Massnahmen die angefügten Ziele erreicht werden können (Bedarfsabklärung). </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12</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02"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10" name="Rectangle 3"/>
          <p:cNvSpPr>
            <a:spLocks noGrp="1" noChangeArrowheads="1"/>
          </p:cNvSpPr>
          <p:nvPr>
            <p:ph type="body" idx="3"/>
          </p:nvPr>
        </p:nvSpPr>
        <p:spPr>
          <a:xfrm>
            <a:off x="578083" y="3615945"/>
            <a:ext cx="6103758" cy="6163485"/>
          </a:xfrm>
          <a:solidFill>
            <a:srgbClr val="FFFFFF"/>
          </a:solidFill>
          <a:ln>
            <a:solidFill>
              <a:srgbClr val="FFFFFF"/>
            </a:solidFill>
          </a:ln>
        </p:spPr>
        <p:txBody>
          <a:bodyPr/>
          <a:lstStyle/>
          <a:p>
            <a:pPr eaLnBrk="1" hangingPunct="1">
              <a:buFont typeface="Arial"/>
              <a:buNone/>
            </a:pPr>
            <a:r>
              <a:rPr lang="de-CH" dirty="0" smtClean="0"/>
              <a:t>Im Folgenden</a:t>
            </a:r>
            <a:r>
              <a:rPr lang="de-CH" baseline="0" dirty="0" smtClean="0"/>
              <a:t> werden die wichtigsten Prinzipien vorgestellt, die dem Standardisierten Abklärungsverfahren zugrunde gelegt wurden.</a:t>
            </a:r>
            <a:br>
              <a:rPr lang="de-CH" baseline="0" dirty="0" smtClean="0"/>
            </a:br>
            <a:endParaRPr lang="de-CH" baseline="0" dirty="0" smtClean="0"/>
          </a:p>
          <a:p>
            <a:pPr eaLnBrk="1" hangingPunct="1">
              <a:buFont typeface="Arial"/>
              <a:buNone/>
            </a:pPr>
            <a:r>
              <a:rPr lang="de-CH" baseline="0" dirty="0" smtClean="0"/>
              <a:t>Diese Folie zeigt die Prinzipien in der Übersicht. Sie werden im «Handbuch zum Standardisierten Abklärungsverfahren» noch detaillierter umschrieben (herunterladbar über </a:t>
            </a:r>
            <a:r>
              <a:rPr lang="de-DE" baseline="0" dirty="0" smtClean="0"/>
              <a:t>http://</a:t>
            </a:r>
            <a:r>
              <a:rPr lang="de-DE" baseline="0" dirty="0" err="1" smtClean="0"/>
              <a:t>www.sav-pes.ch</a:t>
            </a:r>
            <a:r>
              <a:rPr lang="de-DE" baseline="0" dirty="0" smtClean="0"/>
              <a:t>/).</a:t>
            </a:r>
            <a:endParaRPr lang="de-CH" baseline="0" dirty="0" smtClean="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13</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914"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16390" name="Rectangle 3"/>
          <p:cNvSpPr>
            <a:spLocks noGrp="1" noChangeArrowheads="1"/>
          </p:cNvSpPr>
          <p:nvPr>
            <p:ph type="body" idx="1"/>
          </p:nvPr>
        </p:nvSpPr>
        <p:spPr>
          <a:xfrm>
            <a:off x="578083" y="3615946"/>
            <a:ext cx="6103758" cy="6084466"/>
          </a:xfrm>
          <a:solidFill>
            <a:srgbClr val="FFFFFF"/>
          </a:solidFill>
          <a:ln>
            <a:solidFill>
              <a:srgbClr val="FFFFFF"/>
            </a:solidFill>
          </a:ln>
        </p:spPr>
        <p:txBody>
          <a:bodyPr/>
          <a:lstStyle/>
          <a:p>
            <a:pPr eaLnBrk="1" hangingPunct="1">
              <a:buFont typeface="Arial"/>
              <a:buNone/>
            </a:pPr>
            <a:r>
              <a:rPr lang="de-CH" dirty="0" smtClean="0"/>
              <a:t>Durch</a:t>
            </a:r>
            <a:r>
              <a:rPr lang="de-CH" baseline="0" dirty="0" smtClean="0"/>
              <a:t> dieses Prinzip wird deutlich, dass das SAV nicht das Paradigma verfolgt: «Eine Fachperson schätzt die Situation ein und sagt, was zu tun ist.»</a:t>
            </a:r>
            <a:br>
              <a:rPr lang="de-CH" baseline="0" dirty="0" smtClean="0"/>
            </a:br>
            <a:endParaRPr lang="de-CH" baseline="0" dirty="0" smtClean="0"/>
          </a:p>
          <a:p>
            <a:pPr eaLnBrk="1" hangingPunct="1">
              <a:buFont typeface="Arial"/>
              <a:buNone/>
            </a:pPr>
            <a:r>
              <a:rPr lang="de-CH" baseline="0" dirty="0" smtClean="0"/>
              <a:t>Vielmehr ist die Sichtweise aller relevant beteiligter Personen systematisch zusammenzuführen.</a:t>
            </a:r>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14</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62"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18438" name="Rectangle 3"/>
          <p:cNvSpPr>
            <a:spLocks noGrp="1" noChangeArrowheads="1"/>
          </p:cNvSpPr>
          <p:nvPr>
            <p:ph type="body" idx="1"/>
          </p:nvPr>
        </p:nvSpPr>
        <p:spPr>
          <a:xfrm>
            <a:off x="578083" y="3615946"/>
            <a:ext cx="6103758" cy="6084466"/>
          </a:xfrm>
          <a:solidFill>
            <a:srgbClr val="FFFFFF"/>
          </a:solidFill>
          <a:ln>
            <a:solidFill>
              <a:srgbClr val="FFFFFF"/>
            </a:solidFill>
          </a:ln>
        </p:spPr>
        <p:txBody>
          <a:bodyPr/>
          <a:lstStyle/>
          <a:p>
            <a:pPr eaLnBrk="1" hangingPunct="1">
              <a:buFont typeface="Arial"/>
              <a:buNone/>
            </a:pPr>
            <a:r>
              <a:rPr lang="de-CH" dirty="0" smtClean="0"/>
              <a:t>Das</a:t>
            </a:r>
            <a:r>
              <a:rPr lang="de-CH" baseline="0" dirty="0" smtClean="0"/>
              <a:t> Trennung zwischen Abklärungs- und Durchführungsstelle (oftmals auch «Vier-Augen-Prinzip» genannt) ist als einleuchtend und wohl kaum umstritten. Es ist in einigen Bereichen nicht ganz einfach umsetzbar – beispielsweise im Frühbereich. Nehmen wir das folgende Beispiel an: Ein Kind wird nach einer schwierigen Schwangerschaft mit dem Verdacht auf Entwicklungsverzögerungen im mentalen und motorischen Bereich geboren. Es ist noch nicht ganz klar, welche Funktionen in welchem Mass beeinträchtigt sind – und, daraus folgend, ob und in welchem Ausmass das Kind besonderer Förderung bedarf. Der Kinderarzt macht eine Überweisung an den Heilpädagogischen Dienst. Die Heilpädagogische Früherzieherin arbeitet drei Wochen mit dem Kind und der Mutter. Sie geht von einem länger dauernden Förderbedarf aus, kann jedoch aufgrund des Alters des Kindes und seiner entwicklungsbedingt eingeschränkten Funktionsfähigkeit noch keine definitive Prognose machen.</a:t>
            </a:r>
            <a:br>
              <a:rPr lang="de-CH" baseline="0" dirty="0" smtClean="0"/>
            </a:br>
            <a:endParaRPr lang="de-CH" baseline="0" dirty="0" smtClean="0"/>
          </a:p>
          <a:p>
            <a:pPr eaLnBrk="1" hangingPunct="1">
              <a:buFont typeface="Arial"/>
              <a:buNone/>
            </a:pPr>
            <a:r>
              <a:rPr lang="de-CH" baseline="0" dirty="0" smtClean="0"/>
              <a:t>In solchen Fällen müssen in allen Kantonen Regelungen gefunden werden, die eine Fortführung der Massnahme sicher stellen. Das Vier-Augen-Prinzip kann beispielsweise entweder durch eine nochmalige ärztliche Stellungnahme oder durch eine Stellungnahme der Stellenleitung des Heilpädagogischen Dienstes sicher gestellt werden. Ein entsprechender Antrag geht zum Entscheid an die zuständige kantonale Stelle.</a:t>
            </a:r>
            <a:br>
              <a:rPr lang="de-CH" baseline="0" dirty="0" smtClean="0"/>
            </a:br>
            <a:endParaRPr lang="de-CH" baseline="0" dirty="0" smtClean="0"/>
          </a:p>
          <a:p>
            <a:pPr eaLnBrk="1" hangingPunct="1">
              <a:buFont typeface="Arial"/>
              <a:buNone/>
            </a:pPr>
            <a:r>
              <a:rPr lang="de-CH" baseline="0" dirty="0" smtClean="0"/>
              <a:t>Andere Kantone verfolgen weniger ein Kind-bezogenes Finanzierungssystem, sondern geben einem Heilpädagogischen Früherziehungsdienst die Verantwortung, eine definierte geographische Region abzudecken. Der Dienst hat die Verantwortung dafür, dass diejenigen Kinder, die am bedürftigsten sind, Unterstützung erhalten. Der Dienst wird für seine Leistungen pauschal abgegolten. In diesem System ist kein Vier-Augen-Prinzip im oben beschriebenen Sinn vorgesehen. Die Qualitätssicherung erfolgt über kantonale Aufsichts- und Evaluationsverfahren.</a:t>
            </a:r>
            <a:endParaRPr lang="de-CH" dirty="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15</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3010"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20486" name="Rectangle 3"/>
          <p:cNvSpPr>
            <a:spLocks noGrp="1" noChangeArrowheads="1"/>
          </p:cNvSpPr>
          <p:nvPr>
            <p:ph type="body" idx="1"/>
          </p:nvPr>
        </p:nvSpPr>
        <p:spPr>
          <a:xfrm>
            <a:off x="578083" y="3615946"/>
            <a:ext cx="6103758" cy="6163485"/>
          </a:xfrm>
          <a:solidFill>
            <a:srgbClr val="FFFFFF"/>
          </a:solidFill>
          <a:ln>
            <a:solidFill>
              <a:srgbClr val="FFFFFF"/>
            </a:solidFill>
          </a:ln>
        </p:spPr>
        <p:txBody>
          <a:bodyPr/>
          <a:lstStyle/>
          <a:p>
            <a:pPr eaLnBrk="1" hangingPunct="1">
              <a:buFont typeface="Arial"/>
              <a:buNone/>
            </a:pPr>
            <a:r>
              <a:rPr lang="de-CH" dirty="0" smtClean="0"/>
              <a:t>Dieses</a:t>
            </a:r>
            <a:r>
              <a:rPr lang="de-CH" baseline="0" dirty="0" smtClean="0"/>
              <a:t> Prinzip macht deutlich, dass die Erziehungsberechtigten nicht lediglich als «Informations-Lieferanten» oder als Empfänger von Entscheiden (mit Anhörungsrecht) einbezogen werden sollen. Vielmehr sind ihre Erfahrungen mit ihrem Kind sowie ihre Vorstellungen und Wünsche (namentlich bezüglich der anzustrebenden Zielsetzungen und bezüglich des </a:t>
            </a:r>
            <a:r>
              <a:rPr lang="de-CH" baseline="0" dirty="0" err="1" smtClean="0"/>
              <a:t>Fördersettings</a:t>
            </a:r>
            <a:r>
              <a:rPr lang="de-CH" baseline="0" dirty="0" smtClean="0"/>
              <a:t>) systematisch zu berücksichtigen.</a:t>
            </a:r>
            <a:br>
              <a:rPr lang="de-CH" baseline="0" dirty="0" smtClean="0"/>
            </a:br>
            <a:endParaRPr lang="de-CH" baseline="0" dirty="0" smtClean="0"/>
          </a:p>
          <a:p>
            <a:pPr eaLnBrk="1" hangingPunct="1">
              <a:buFont typeface="Arial"/>
              <a:buNone/>
            </a:pPr>
            <a:r>
              <a:rPr lang="de-CH" baseline="0" dirty="0" smtClean="0"/>
              <a:t>Dies gilt selbstverständlich in gleichem Masse auch für das betreffende Kind resp. die betreffende Jugendliche / den Jugendlichen selbst. Das Alter und allfällige Funktionseinschränkungen sind angemessen zu berücksichtigen.</a:t>
            </a:r>
            <a:endParaRPr lang="de-CH" dirty="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16</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5058"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22534" name="Rectangle 3"/>
          <p:cNvSpPr>
            <a:spLocks noGrp="1" noChangeArrowheads="1"/>
          </p:cNvSpPr>
          <p:nvPr>
            <p:ph type="body" idx="1"/>
          </p:nvPr>
        </p:nvSpPr>
        <p:spPr>
          <a:xfrm>
            <a:off x="578083" y="3615946"/>
            <a:ext cx="6103758" cy="6163485"/>
          </a:xfrm>
          <a:solidFill>
            <a:srgbClr val="FFFFFF"/>
          </a:solidFill>
          <a:ln>
            <a:solidFill>
              <a:srgbClr val="FFFFFF"/>
            </a:solidFill>
          </a:ln>
        </p:spPr>
        <p:txBody>
          <a:bodyPr/>
          <a:lstStyle/>
          <a:p>
            <a:pPr eaLnBrk="1" hangingPunct="1">
              <a:buFont typeface="Arial"/>
              <a:buNone/>
            </a:pPr>
            <a:r>
              <a:rPr lang="de-CH" dirty="0" smtClean="0"/>
              <a:t>Die hier</a:t>
            </a:r>
            <a:r>
              <a:rPr lang="de-CH" baseline="0" dirty="0" smtClean="0"/>
              <a:t> beschriebenen Anforderungen sind hoch. Es ist jedoch zu bedenken, dass die Fachperson, die das Verfahren hauptverantwortlich durchführt, nicht die gesamten diagnostischen Breite abdecken muss. Sie ist lediglich verantwortlich für die Gesamtsicht und das Zusammenführen der Informationen.</a:t>
            </a:r>
            <a:br>
              <a:rPr lang="de-CH" baseline="0" dirty="0" smtClean="0"/>
            </a:br>
            <a:endParaRPr lang="de-CH" baseline="0" dirty="0" smtClean="0"/>
          </a:p>
          <a:p>
            <a:pPr eaLnBrk="1" hangingPunct="1">
              <a:buFont typeface="Arial"/>
              <a:buNone/>
            </a:pPr>
            <a:r>
              <a:rPr lang="de-CH" baseline="0" dirty="0" smtClean="0"/>
              <a:t>Eine besondere Anforderung besteht darin, dass die hauptverantwortlich durchführende Fachperson gute Kenntnisse der lokalen, kantonalen und interkantonalen Bildungs- und Unterstützungsangebote haben muss. Ohne diese Kenntnisse kann sie die Beteiligten unmöglich dahingehend beraten, welche </a:t>
            </a:r>
            <a:r>
              <a:rPr lang="de-CH" baseline="0" dirty="0" err="1" smtClean="0"/>
              <a:t>Setting-Varianten</a:t>
            </a:r>
            <a:r>
              <a:rPr lang="de-CH" baseline="0" dirty="0" smtClean="0"/>
              <a:t> zur Erreichung der gemeinsam festgelegten Zielsetzungen überhaupt in Frage kommen. </a:t>
            </a:r>
            <a:br>
              <a:rPr lang="de-CH" baseline="0" dirty="0" smtClean="0"/>
            </a:br>
            <a:endParaRPr lang="de-CH" baseline="0" dirty="0" smtClean="0"/>
          </a:p>
          <a:p>
            <a:pPr eaLnBrk="1" hangingPunct="1">
              <a:buFont typeface="Arial"/>
              <a:buNone/>
            </a:pPr>
            <a:r>
              <a:rPr lang="de-CH" baseline="0" dirty="0" smtClean="0"/>
              <a:t>Aus diesem Grund ist es beispielsweise nicht angebracht, wenn im Bildungsbereich wenig vernetzte Einzelpersonen (beispielsweise Kinderärzte oder Kinder- und Jugendpsychiatrische Dienste) hauptverantwortlich ein Standardisiertes Abklärungsverfahren durchführen. Sie können selbstverständlich gewichtige Teilbereiche diagnostisch abdecken und ihre diagnostische Sicht ins Verfahren einfliessen lassen.</a:t>
            </a:r>
            <a:br>
              <a:rPr lang="de-CH" baseline="0" dirty="0" smtClean="0"/>
            </a:br>
            <a:endParaRPr lang="de-CH" baseline="0" dirty="0" smtClean="0"/>
          </a:p>
          <a:p>
            <a:pPr eaLnBrk="1" hangingPunct="1">
              <a:buFont typeface="Arial"/>
              <a:buNone/>
            </a:pPr>
            <a:r>
              <a:rPr lang="de-CH" baseline="0" dirty="0" smtClean="0"/>
              <a:t>Die Kantone haben zu bestimmen, welche Dienste Standardisierte Abklärungsverfahren durchführen sollen. Damit kann der Kanton diesen definierten Diensten auch bestimmte Verfahrensvorgaben machen. Es zeichnet sich ab, dass die meisten Kantone im Frühbereich die Heilpädagogischen Dienste und im Schulbereich die Schulpsychologischen Dienste für diesen Zweck </a:t>
            </a:r>
            <a:r>
              <a:rPr lang="de-CH" baseline="0" dirty="0" err="1" smtClean="0"/>
              <a:t>mandatieren</a:t>
            </a:r>
            <a:r>
              <a:rPr lang="de-CH" baseline="0" dirty="0" smtClean="0"/>
              <a:t> werden. Allenfalls müssen sich vor allem letztere Fachpersonen im Bereich der Diagnostik von Kindern und Jugendlichen mit Behinderung entsprechend weiterbilden – oder die Teams in den Diensten stellen durch ihre Anstellungspraxis sicher, dass die notwendigen Fachkompetenzen in einem interdisziplinären Team vorhanden sind.</a:t>
            </a:r>
            <a:endParaRPr lang="de-CH" dirty="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17</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9154"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24582" name="Rectangle 3"/>
          <p:cNvSpPr>
            <a:spLocks noGrp="1" noChangeArrowheads="1"/>
          </p:cNvSpPr>
          <p:nvPr>
            <p:ph type="body" idx="1"/>
          </p:nvPr>
        </p:nvSpPr>
        <p:spPr>
          <a:xfrm>
            <a:off x="578083" y="3615946"/>
            <a:ext cx="6103758" cy="6084466"/>
          </a:xfrm>
          <a:solidFill>
            <a:srgbClr val="FFFFFF"/>
          </a:solidFill>
          <a:ln>
            <a:solidFill>
              <a:srgbClr val="FFFFFF"/>
            </a:solidFill>
          </a:ln>
        </p:spPr>
        <p:txBody>
          <a:bodyPr/>
          <a:lstStyle/>
          <a:p>
            <a:pPr eaLnBrk="1" hangingPunct="1">
              <a:buFont typeface="Arial"/>
              <a:buNone/>
            </a:pPr>
            <a:r>
              <a:rPr lang="de-CH" dirty="0" smtClean="0"/>
              <a:t>Es gehörte zum Auftrag der Projektbearbeitenden,</a:t>
            </a:r>
            <a:r>
              <a:rPr lang="de-CH" baseline="0" dirty="0" smtClean="0"/>
              <a:t> einen Vorschlag für eine Berichtsstruktur vorzulegen. Die vorgeschlagene Struktur orientiert sich an den Elementen des SAV.</a:t>
            </a:r>
            <a:br>
              <a:rPr lang="de-CH" baseline="0" dirty="0" smtClean="0"/>
            </a:br>
            <a:endParaRPr lang="de-CH" baseline="0" dirty="0" smtClean="0"/>
          </a:p>
          <a:p>
            <a:pPr eaLnBrk="1" hangingPunct="1">
              <a:buFont typeface="Arial"/>
              <a:buNone/>
            </a:pPr>
            <a:r>
              <a:rPr lang="de-CH" baseline="0" dirty="0" smtClean="0"/>
              <a:t>Der Auflösungsgrad der Berichte kann in den verschiedenen Kantonen unterschiedlich gehandhabt werden. Die entscheidende Stelle, die diesen Bericht erhält, soll so viele Informationen wie nötig, aber so wenige wie möglich erhalten.</a:t>
            </a:r>
            <a:br>
              <a:rPr lang="de-CH" baseline="0" dirty="0" smtClean="0"/>
            </a:br>
            <a:endParaRPr lang="de-CH" baseline="0" dirty="0" smtClean="0"/>
          </a:p>
          <a:p>
            <a:pPr eaLnBrk="1" hangingPunct="1">
              <a:buFont typeface="Arial"/>
              <a:buNone/>
            </a:pPr>
            <a:r>
              <a:rPr lang="de-CH" baseline="0" dirty="0" smtClean="0"/>
              <a:t>Viele Kantone haben gewünscht, dass das SAV in Form eines elektronischen Tools zur Verfügung gestellt wird. Sinnvoll wäre ein Grundtool mit einer offenen Programmier-Architektur, so dass jeder Kanton das Tool nach seinen wünschen anpassen und erweitern kann.</a:t>
            </a:r>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18</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02" name="Rectangle 2"/>
          <p:cNvSpPr>
            <a:spLocks noGrp="1" noRot="1" noChangeAspect="1" noChangeArrowheads="1" noTextEdit="1"/>
          </p:cNvSpPr>
          <p:nvPr>
            <p:ph type="sldImg"/>
          </p:nvPr>
        </p:nvSpPr>
        <p:spPr>
          <a:xfrm>
            <a:off x="611188" y="534988"/>
            <a:ext cx="3871912" cy="2903537"/>
          </a:xfrm>
          <a:solidFill>
            <a:srgbClr val="FFFFFF"/>
          </a:solidFill>
          <a:ln>
            <a:solidFill>
              <a:srgbClr val="000000"/>
            </a:solidFill>
          </a:ln>
        </p:spPr>
      </p:sp>
      <p:sp>
        <p:nvSpPr>
          <p:cNvPr id="26630" name="Rectangle 3"/>
          <p:cNvSpPr>
            <a:spLocks noGrp="1" noChangeArrowheads="1"/>
          </p:cNvSpPr>
          <p:nvPr>
            <p:ph type="body" idx="1"/>
          </p:nvPr>
        </p:nvSpPr>
        <p:spPr>
          <a:xfrm>
            <a:off x="578083" y="3615946"/>
            <a:ext cx="6103758" cy="6163485"/>
          </a:xfrm>
          <a:solidFill>
            <a:srgbClr val="FFFFFF"/>
          </a:solidFill>
          <a:ln>
            <a:solidFill>
              <a:srgbClr val="FFFFFF"/>
            </a:solidFill>
          </a:ln>
        </p:spPr>
        <p:txBody>
          <a:bodyPr/>
          <a:lstStyle/>
          <a:p>
            <a:pPr eaLnBrk="1" hangingPunct="1">
              <a:buFont typeface="Arial"/>
              <a:buNone/>
            </a:pPr>
            <a:r>
              <a:rPr lang="de-CH" dirty="0" smtClean="0"/>
              <a:t>Die Anträge aus</a:t>
            </a:r>
            <a:r>
              <a:rPr lang="de-CH" baseline="0" dirty="0" smtClean="0"/>
              <a:t> einem SAV unterscheiden sich grundlegend von einem Antrag, der an eine IV-Stelle gestellt wurde: Im letzteren Fall musste lediglich das geforderte IV-Kriterium nachgewiesen werden.</a:t>
            </a:r>
            <a:br>
              <a:rPr lang="de-CH" baseline="0" dirty="0" smtClean="0"/>
            </a:br>
            <a:endParaRPr lang="de-CH" baseline="0" dirty="0" smtClean="0"/>
          </a:p>
          <a:p>
            <a:pPr eaLnBrk="1" hangingPunct="1">
              <a:buFont typeface="Arial"/>
              <a:buNone/>
            </a:pPr>
            <a:r>
              <a:rPr lang="de-CH" baseline="0" dirty="0" smtClean="0"/>
              <a:t>Das SAV stellt die Situation der betroffenen Person systematisch und – bezüglich der für den Bedarf relevanten Informationen – umfassend dar. Die Einschätzung, ob die Herleitung eines Massnahmenvorschlags plausibel (und im Vergleich zu ähnlichen Fällen «gerecht») sei, erfordert hohe fachliche Kompetenzen.</a:t>
            </a:r>
          </a:p>
          <a:p>
            <a:pPr eaLnBrk="1" hangingPunct="1">
              <a:buFont typeface="Arial"/>
              <a:buChar char="•"/>
            </a:pPr>
            <a:endParaRPr lang="de-CH" baseline="0" dirty="0" smtClean="0"/>
          </a:p>
          <a:p>
            <a:pPr eaLnBrk="1" hangingPunct="1">
              <a:buFont typeface="Arial"/>
              <a:buNone/>
            </a:pPr>
            <a:r>
              <a:rPr lang="de-CH" baseline="0" dirty="0" smtClean="0"/>
              <a:t>Ohne eine fachlich kompetente Einschätzung der entscheidenden Stelle macht das ganze Verfahren wenig Sinn. Wenn die komplexen Anträge des SAV lediglich auf Sachbearbeiterstufe eingeschätzt werden, würden sich verwaltungstechnische Perversionen entwickeln: Aus der Überforderung heraus würde auf einige wenige Kriterien abgestellt. Die abklärenden Fachpersonen würden darauf reagieren, indem sie diese Kriterien hervorheben und die vom SAV geforderte Gesamtsicht unterdrücken würden. Eine solche Entwicklung wäre kontraproduktiv.</a:t>
            </a:r>
            <a:endParaRPr lang="de-CH" dirty="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19</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770051"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endParaRPr lang="de-CH" dirty="0">
              <a:ln>
                <a:solidFill>
                  <a:srgbClr val="FFFFFF"/>
                </a:solidFill>
              </a:ln>
            </a:endParaRPr>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Kopfzeilenplatzhalter 3"/>
          <p:cNvSpPr>
            <a:spLocks noGrp="1"/>
          </p:cNvSpPr>
          <p:nvPr>
            <p:ph type="hdr" sz="quarter" idx="10"/>
          </p:nvPr>
        </p:nvSpPr>
        <p:spPr/>
        <p:txBody>
          <a:bodyPr/>
          <a:lstStyle/>
          <a:p>
            <a:r>
              <a:rPr lang="de-DE" smtClean="0"/>
              <a:t>Das Standardisierte Abklärungsverfahren: Zielsetzungen, Aufbau und Anwendung</a:t>
            </a:r>
            <a:endParaRPr lang="de-DE" dirty="0"/>
          </a:p>
        </p:txBody>
      </p:sp>
      <p:sp>
        <p:nvSpPr>
          <p:cNvPr id="5" name="Foliennummernplatzhalter 4"/>
          <p:cNvSpPr>
            <a:spLocks noGrp="1"/>
          </p:cNvSpPr>
          <p:nvPr>
            <p:ph type="sldNum" sz="quarter" idx="11"/>
          </p:nvPr>
        </p:nvSpPr>
        <p:spPr/>
        <p:txBody>
          <a:bodyPr/>
          <a:lstStyle/>
          <a:p>
            <a:fld id="{9A73B2F2-9062-FE47-AE5B-35A5560151C8}" type="slidenum">
              <a:rPr lang="de-DE" smtClean="0"/>
              <a:pPr/>
              <a:t>20</a:t>
            </a:fld>
            <a:endParaRPr lang="de-DE"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186" name="Rectangle 2"/>
          <p:cNvSpPr>
            <a:spLocks noGrp="1" noRot="1" noChangeAspect="1" noChangeArrowheads="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1718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eaLnBrk="1" hangingPunct="1">
              <a:buFont typeface="Arial"/>
              <a:buNone/>
            </a:pPr>
            <a:r>
              <a:rPr lang="de-CH" dirty="0" smtClean="0"/>
              <a:t>Nun</a:t>
            </a:r>
            <a:r>
              <a:rPr lang="de-CH" baseline="0" dirty="0" smtClean="0"/>
              <a:t> werden die einzelnen Elemente des SAV konkret vorgestellt.</a:t>
            </a:r>
            <a:br>
              <a:rPr lang="de-CH" baseline="0" dirty="0" smtClean="0"/>
            </a:br>
            <a:endParaRPr lang="de-CH" baseline="0" dirty="0" smtClean="0"/>
          </a:p>
          <a:p>
            <a:pPr eaLnBrk="1" hangingPunct="1">
              <a:buFont typeface="Arial"/>
              <a:buNone/>
            </a:pPr>
            <a:r>
              <a:rPr lang="de-CH" baseline="0" dirty="0" smtClean="0"/>
              <a:t>Die Basisabklärung ist eine systematische Erfassung des «Ist» und stellt die Grundlage für die darauf aufbauende Bedarfsabklärung dar.</a:t>
            </a:r>
          </a:p>
          <a:p>
            <a:pPr eaLnBrk="1" hangingPunct="1">
              <a:buFont typeface="Arial"/>
              <a:buNone/>
            </a:pPr>
            <a:endParaRPr lang="de-CH" baseline="0" dirty="0" smtClean="0"/>
          </a:p>
          <a:p>
            <a:pPr eaLnBrk="1" hangingPunct="1">
              <a:buFont typeface="Arial"/>
              <a:buNone/>
            </a:pPr>
            <a:r>
              <a:rPr lang="de-CH" baseline="0" dirty="0" smtClean="0"/>
              <a:t>Im Folgenden werden zunächst die Elemente der Basisabklärung erläutert. Es ist weder nötig noch beabsichtigt, dass die Abklärung chronologisch entlang der einzelnen Elemente verläuft. Lediglich das Festhalten von Informationen, die für die Einschätzung des Entwicklungs- und Bildungsbedarfs relevant sind, soll dieser Struktur folgen.</a:t>
            </a:r>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21</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802"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0080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Über den Link </a:t>
            </a:r>
            <a:r>
              <a:rPr lang="de-CH" dirty="0" err="1" smtClean="0"/>
              <a:t>http://www.sav-pes.ch</a:t>
            </a:r>
            <a:r>
              <a:rPr lang="de-CH" dirty="0" smtClean="0"/>
              <a:t> können </a:t>
            </a:r>
            <a:r>
              <a:rPr lang="de-CH" baseline="0" dirty="0" smtClean="0"/>
              <a:t>diese kommentierte Präsentation und das 50-seitige «Dossier zum standardisierten Abklärungsverfahren zur Ermittlung des individuellen Bedarfs» heruntergeladen werden. Das Dossier ist in deutscher und französischer Sprache verfügbar.</a:t>
            </a:r>
            <a:endParaRPr lang="de-CH" dirty="0"/>
          </a:p>
        </p:txBody>
      </p:sp>
      <p:sp>
        <p:nvSpPr>
          <p:cNvPr id="7" name="Überschriftenplatzhalter 6"/>
          <p:cNvSpPr>
            <a:spLocks noGrp="1"/>
          </p:cNvSpPr>
          <p:nvPr>
            <p:ph type="hdr" sz="quarter" idx="12"/>
          </p:nvPr>
        </p:nvSpPr>
        <p:spPr/>
        <p:txBody>
          <a:bodyPr/>
          <a:lstStyle/>
          <a:p>
            <a:r>
              <a:rPr lang="de-DE" dirty="0" smtClean="0"/>
              <a:t>Das Standardisierte Abklärungsverfahren: Zielsetzungen, Aufbau und Anwendung</a:t>
            </a:r>
            <a:endParaRPr lang="de-DE"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22</a:t>
            </a:fld>
            <a:endParaRPr lang="de-DE" sz="1000" dirty="0">
              <a:latin typeface="Arial"/>
              <a:cs typeface="Arial"/>
            </a:endParaRPr>
          </a:p>
        </p:txBody>
      </p:sp>
      <p:sp>
        <p:nvSpPr>
          <p:cNvPr id="10" name="Überschriftenplatzhalter 6"/>
          <p:cNvSpPr txBox="1">
            <a:spLocks/>
          </p:cNvSpPr>
          <p:nvPr/>
        </p:nvSpPr>
        <p:spPr>
          <a:xfrm>
            <a:off x="497770" y="1"/>
            <a:ext cx="6521217" cy="511978"/>
          </a:xfrm>
          <a:prstGeom prst="rect">
            <a:avLst/>
          </a:prstGeom>
        </p:spPr>
        <p:txBody>
          <a:bodyPr vert="horz" lIns="95445" tIns="47723" rIns="95445" bIns="47723" rtlCol="0"/>
          <a:lstStyle/>
          <a:p>
            <a:pPr defTabSz="954451">
              <a:defRPr/>
            </a:pPr>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Zunächst</a:t>
            </a:r>
            <a:r>
              <a:rPr lang="de-CH" baseline="0" dirty="0" smtClean="0"/>
              <a:t> werden die üblichen Angaben zum Kind resp. Jugendlichen (wie Name, Geburtsdatum, Geschlecht etc.) sowie zu den Erziehungsberechtigten aufgenommen.</a:t>
            </a:r>
          </a:p>
          <a:p>
            <a:endParaRPr lang="de-CH" baseline="0" dirty="0" smtClean="0"/>
          </a:p>
          <a:p>
            <a:r>
              <a:rPr lang="de-CH" baseline="0" dirty="0" smtClean="0"/>
              <a:t>Die Fragestellung, die der Abklärung zugrunde liegt, wird zusammenfassend umschrieben.</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23</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In diesem Bereich</a:t>
            </a:r>
            <a:r>
              <a:rPr lang="de-CH" baseline="0" dirty="0" smtClean="0"/>
              <a:t> werden relevante Angaben zum aktuellen professionellen Kontext festgehalten. Für die Einschätzung des Bedarfs ist wichtig zu wissen,</a:t>
            </a:r>
          </a:p>
          <a:p>
            <a:r>
              <a:rPr lang="de-CH" baseline="0" dirty="0" smtClean="0"/>
              <a:t>- wo das Kind resp. der/die Jugendliche derzeit hauptsächlich gefördert wird,</a:t>
            </a:r>
          </a:p>
          <a:p>
            <a:pPr>
              <a:buFontTx/>
              <a:buChar char="-"/>
            </a:pPr>
            <a:r>
              <a:rPr lang="de-CH" baseline="0" dirty="0" smtClean="0"/>
              <a:t> welche Massnahmen am </a:t>
            </a:r>
            <a:r>
              <a:rPr lang="de-CH" baseline="0" dirty="0" err="1" smtClean="0"/>
              <a:t>Hauptförderort</a:t>
            </a:r>
            <a:r>
              <a:rPr lang="de-CH" baseline="0" dirty="0" smtClean="0"/>
              <a:t> und ausserhalb des </a:t>
            </a:r>
            <a:r>
              <a:rPr lang="de-CH" baseline="0" dirty="0" err="1" smtClean="0"/>
              <a:t>Hauptförderorts</a:t>
            </a:r>
            <a:r>
              <a:rPr lang="de-CH" baseline="0" dirty="0" smtClean="0"/>
              <a:t> angeboten werden</a:t>
            </a:r>
          </a:p>
          <a:p>
            <a:pPr>
              <a:buFontTx/>
              <a:buChar char="-"/>
            </a:pPr>
            <a:r>
              <a:rPr lang="de-CH" baseline="0" dirty="0" smtClean="0"/>
              <a:t> sowie welche Massnahmen früher angeboten wurden.</a:t>
            </a:r>
          </a:p>
          <a:p>
            <a:pPr>
              <a:buFontTx/>
              <a:buNone/>
            </a:pPr>
            <a:endParaRPr lang="de-CH" baseline="0" dirty="0" smtClean="0"/>
          </a:p>
          <a:p>
            <a:pPr>
              <a:buFontTx/>
              <a:buNone/>
            </a:pPr>
            <a:r>
              <a:rPr lang="de-CH" baseline="0" dirty="0" smtClean="0"/>
              <a:t>Bei letzterem Punkt soll nicht die gesamte „Förderbiographie“ aufgelistet werden. Es ist eine vernünftige Auswahl zu treffen, um ein Verständnis für den bisherigen Förderweg zu ermöglichen.</a:t>
            </a:r>
          </a:p>
          <a:p>
            <a:pPr>
              <a:buFontTx/>
              <a:buNone/>
            </a:pPr>
            <a:endParaRPr lang="de-CH" baseline="0" dirty="0" smtClean="0"/>
          </a:p>
          <a:p>
            <a:pPr>
              <a:buFontTx/>
              <a:buNone/>
            </a:pPr>
            <a:r>
              <a:rPr lang="de-CH" baseline="0" dirty="0" smtClean="0"/>
              <a:t>Nicht nur der </a:t>
            </a:r>
            <a:r>
              <a:rPr lang="de-CH" baseline="0" dirty="0" err="1" smtClean="0"/>
              <a:t>Hauptförderort</a:t>
            </a:r>
            <a:r>
              <a:rPr lang="de-CH" baseline="0" dirty="0" smtClean="0"/>
              <a:t> an sich ist wichtig, sondern auch Aussagen zu fördernden und hemmenden Bedingungen. Dabei geht es – insbesondere bei der Einschätzung von „Einstellungen, Unterstützung und Beziehung“ nicht um moralische Urteile über Lehrpersonen und andere Beteiligte. Im Fokus soll immer die Frage stehen, ob die derzeitigen Bedingungen für die Entwicklung und Bildung des Kindes oder des/der Jugendlichen als fördernd oder hemmend einzuschätzen sind. Es wird empfohlen, nicht nur grundsätzliche Einschätzungen („unterstützend“, „neutral“ oder „hemmend“) abzugeben, sondern diese unter „Bemerkungen“ kurz zu erläutern. </a:t>
            </a:r>
          </a:p>
          <a:p>
            <a:pPr>
              <a:buFontTx/>
              <a:buChar char="-"/>
            </a:pP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24</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Analog zum professionellen Kontext werden</a:t>
            </a:r>
            <a:r>
              <a:rPr lang="de-CH" baseline="0" dirty="0" smtClean="0"/>
              <a:t> relevante Informationen und Einschätzungen des familiären Bereichs vorgenommen. Viele der hier abgefragten Informationen stellen klassische Elemente einer </a:t>
            </a:r>
            <a:r>
              <a:rPr lang="de-CH" baseline="0" dirty="0" err="1" smtClean="0"/>
              <a:t>anamnestischen</a:t>
            </a:r>
            <a:r>
              <a:rPr lang="de-CH" baseline="0" dirty="0" smtClean="0"/>
              <a:t> Erhebung dar.</a:t>
            </a:r>
          </a:p>
          <a:p>
            <a:endParaRPr lang="de-CH" baseline="0" dirty="0" smtClean="0"/>
          </a:p>
          <a:p>
            <a:r>
              <a:rPr lang="de-CH" baseline="0" dirty="0" smtClean="0"/>
              <a:t>In der Entwicklungsphase des Standardisierten </a:t>
            </a:r>
            <a:r>
              <a:rPr lang="de-CH" baseline="0" dirty="0" err="1" smtClean="0"/>
              <a:t>Abklärungsverfahrens</a:t>
            </a:r>
            <a:r>
              <a:rPr lang="de-CH" baseline="0" dirty="0" smtClean="0"/>
              <a:t> hat sich gezeigt, dass die abklärenden Fachpersonen erhebliche Vorbehalte bezüglich der Einschätzung der hemmenden und fördernden Bedingungen des familiären Umfelds haben. Wichtig ist tatsächlich (wie auch bei der entsprechenden Einschätzung des professionellen Kontextes), dass die Einschätzung nicht moralisch, sondern beschreibend ist. Selbstverständlich sollen nur Informationen hinzugezogen werden, die bezüglich der Entwicklungs- und Bildungssituation des Kindes resp. des/der Jugendlichen von Relevanz sind. Beispielsweise kann eine alleinerziehende Mutter mit einer chronischen Erkrankung in eine akute Überforderungssituation geraten sein und kaum noch Kraft für die Erziehung ihres Kindes haben. Diese Situation soll sachlich (und selbstverständlich nicht in persönlichkeitsverletzender Art und Weise) festgehalten werden, weil sie für die Einschätzung des Förderbedarfs sehr relevant sein kann. Es wäre nicht der richtige Weg, diese Information zu unterschlagen und die Problematik allein dem Kind oder dem/der Jugendlichen selbst zuzuschreiben.</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25</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Auch diese Angaben stellen Elemente einer gängigen Anamnese dar.</a:t>
            </a:r>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26</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In</a:t>
            </a:r>
            <a:r>
              <a:rPr lang="de-CH" baseline="0" dirty="0" smtClean="0"/>
              <a:t> diesem Bereich des Standardisierten Abklärungsverfahren soll die Funktionsfähigkeit entlang ausgewählter </a:t>
            </a:r>
            <a:r>
              <a:rPr lang="de-CH" baseline="0" dirty="0" err="1" smtClean="0"/>
              <a:t>ICF-Items</a:t>
            </a:r>
            <a:r>
              <a:rPr lang="de-CH" baseline="0" dirty="0" smtClean="0"/>
              <a:t> eingeschätzt werden. Die meisten der Items sind für alle Altersgruppen einzuschätzen, einige vorwiegend nur im Schulbereich, also weniger im Frühbereich (z.B. „Lesen“, „Schreiben“ und „Rechnen“).</a:t>
            </a:r>
          </a:p>
          <a:p>
            <a:endParaRPr lang="de-CH" baseline="0" dirty="0" smtClean="0"/>
          </a:p>
          <a:p>
            <a:r>
              <a:rPr lang="de-CH" baseline="0" dirty="0" smtClean="0"/>
              <a:t>Grundsätzlich kann in diesem Bereich jedes Item der ICF eingeschätzt werden. Entsprechende offene Felder sind vorgesehen. Die Auswahl der im Standardisierten Abklärungsverfahren explizit aufgeführten </a:t>
            </a:r>
            <a:r>
              <a:rPr lang="de-CH" baseline="0" dirty="0" err="1" smtClean="0"/>
              <a:t>ICF-Items</a:t>
            </a:r>
            <a:r>
              <a:rPr lang="de-CH" baseline="0" dirty="0" smtClean="0"/>
              <a:t> wurde im Rahmen der Entwicklungsphase bestimmt: Sie sind für die Einschätzung des Bedarfs an so genannten „verstärkten Massnahmen“ besonders relevant.</a:t>
            </a:r>
          </a:p>
          <a:p>
            <a:endParaRPr lang="de-CH" baseline="0" dirty="0" smtClean="0"/>
          </a:p>
          <a:p>
            <a:r>
              <a:rPr lang="de-CH" baseline="0" dirty="0" smtClean="0"/>
              <a:t>Jedes Item soll eingeschätzt werden:</a:t>
            </a:r>
          </a:p>
          <a:p>
            <a:pPr>
              <a:buFontTx/>
              <a:buChar char="-"/>
            </a:pPr>
            <a:r>
              <a:rPr lang="de-CH" baseline="0" dirty="0" smtClean="0"/>
              <a:t> Wenn keine Einschätzung möglich ist (fehlende Information) oder die Einschätzung nicht sinnvoll ist (z.B. Einschätzung der Items „Schreiben“ oder „Formelle Beziehungen“ bei einem zweijährigen Kind) wird „keine Angabe / nicht anwendbar“ angekreuzt.</a:t>
            </a:r>
          </a:p>
          <a:p>
            <a:pPr>
              <a:buFontTx/>
              <a:buChar char="-"/>
            </a:pPr>
            <a:r>
              <a:rPr lang="de-CH" baseline="0" dirty="0" smtClean="0"/>
              <a:t> Wenn das Problem nicht vorhanden ist, wird „Problem nicht vorhanden“ angekreuzt.</a:t>
            </a:r>
          </a:p>
          <a:p>
            <a:pPr>
              <a:buFontTx/>
              <a:buChar char="-"/>
            </a:pPr>
            <a:r>
              <a:rPr lang="de-CH" baseline="0" dirty="0" smtClean="0"/>
              <a:t> Wenn ein Problem vorhanden ist, wird der Grad der Ausprägung in vier Stufen (leicht, mässig, erheblich, voll ausgeprägt) eingeschätzt. (Im Anhang des Dossiers ist jedes Item erklärt. Kurzbeispiele geben Hinweise, wie die Grade der Ausprägung der Items einzuschätzen sind. Die gleichen Hilfestellungen sind auch im elektronischen Tool verfügbar.)</a:t>
            </a:r>
          </a:p>
          <a:p>
            <a:pPr>
              <a:buFontTx/>
              <a:buChar char="-"/>
            </a:pPr>
            <a:r>
              <a:rPr lang="de-CH" baseline="0" dirty="0" smtClean="0"/>
              <a:t> Wenn ein Problem festgestellt wird, dieses jedoch nicht quantifiziert werden kann, wird „Problem nicht spezifizierbar“ angekreuzt.</a:t>
            </a:r>
          </a:p>
          <a:p>
            <a:pPr>
              <a:buFontTx/>
              <a:buNone/>
            </a:pPr>
            <a:endParaRPr lang="de-CH" baseline="0" dirty="0" smtClean="0"/>
          </a:p>
          <a:p>
            <a:pPr>
              <a:buFontTx/>
              <a:buNone/>
            </a:pPr>
            <a:r>
              <a:rPr lang="de-CH" baseline="0" dirty="0" smtClean="0"/>
              <a:t>Zukünftig sollen unter Mitarbeit der Berufsverbände weitere </a:t>
            </a:r>
            <a:r>
              <a:rPr lang="de-CH" b="0" baseline="0" dirty="0" smtClean="0"/>
              <a:t>Hinweise entwickelt werden, wie die Items möglichst einheitlich und objektiv eingeschätzt werden können. Vor allem sollen Verbindungen zu Testverfahren geschaffen werden, um einen fachlichen Konsens zu erreichen, welche Tests, Skalen oder Beobachtungsitems zur Einschätzung eines bestimmten ICF-Items (Verlinkung Inhalt) und welche Testwerte zur Einschätzung eines bestimmten Ausprägungsgrades (Verlinkung Ausmass) hinzugezogen werden sollen.</a:t>
            </a:r>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27</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Falls eine Diagnose</a:t>
            </a:r>
            <a:r>
              <a:rPr lang="de-CH" baseline="0" dirty="0" smtClean="0"/>
              <a:t> (Haupt- und evt. Nebendiagnose) </a:t>
            </a:r>
            <a:r>
              <a:rPr lang="de-CH" b="0" baseline="0" dirty="0" smtClean="0"/>
              <a:t>gestellt werden kann, ist diese im Bereich „Kategoriale Erfassung“ festzuhalten. Dabei ist wenn möglich der entsprechende ICD-10-Code anzugeben. Für die ICD-11 wird eine Verlinkung zwischen Diagnosen und der ICF erarbeitet werden.</a:t>
            </a:r>
          </a:p>
          <a:p>
            <a:endParaRPr lang="de-CH" baseline="0" dirty="0" smtClean="0"/>
          </a:p>
          <a:p>
            <a:r>
              <a:rPr lang="de-CH" baseline="0" dirty="0" smtClean="0"/>
              <a:t>Falls keine klare Diagnose gestellt werden kann, ist die Problembeschreibung in freier Formulierung festzuhalten.</a:t>
            </a:r>
          </a:p>
          <a:p>
            <a:endParaRPr lang="de-CH" baseline="0" dirty="0" smtClean="0"/>
          </a:p>
          <a:p>
            <a:r>
              <a:rPr lang="de-CH" baseline="0" dirty="0" smtClean="0"/>
              <a:t>Damit sind die Elemente der Basisabklärung vollständig erhoben. Es sei an dieser Stelle wiederholt: Es ist weder beabsichtigt noch notwendig, die Basisabklärung chronologisch entlang der Abfolge der vorgestellten Elementen durchzuführen. Es ist in der diagnostischen Praxis üblich, dass im Laufe einer Abklärung Informationen in verschiedensten Zusammenhängen erhoben werden. Die Elemente der Basisabklärung des Standardisierten </a:t>
            </a:r>
            <a:r>
              <a:rPr lang="de-CH" baseline="0" dirty="0" err="1" smtClean="0"/>
              <a:t>Abklärungsverfahrens</a:t>
            </a:r>
            <a:r>
              <a:rPr lang="de-CH" baseline="0" dirty="0" smtClean="0"/>
              <a:t> stellen mehr eine Struktur dar, um diese Informationen nachvollziehbar darzulegen.</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28</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4466" name="Rectangle 2"/>
          <p:cNvSpPr>
            <a:spLocks noGrp="1" noRot="1" noChangeAspect="1" noChangeArrowheads="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1446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defTabSz="954451">
              <a:defRPr/>
            </a:pPr>
            <a:r>
              <a:rPr lang="de-CH" baseline="0" dirty="0" smtClean="0"/>
              <a:t>Durch die Feststellung des Ist-Zustandes werden zwar Informationen generiert, welche für die Bedarfsfeststellung notwendig sind. Diese sind aber nicht hinreichend für die Entscheidung, wo und mit welchem Ziel ein Kind gefördert werden soll. </a:t>
            </a:r>
            <a:r>
              <a:rPr lang="de-CH" i="0" baseline="0" dirty="0" smtClean="0"/>
              <a:t>Vielmehr muss ein Zielvorstellung bestehen, im Sinne von: „Diese Entwicklungs- und Bildungsziele streben wir für dieses Kind an. Wenn wir nichts machen, wird es diese Ziele kaum erreichen können. Wenn wir ihm die Massnahme XY zugute kommen lassen, besteht eine reale Chance, dass es diese Ziele erreichen kann. Die Zielerreichung ist nach einem angemessenen Zeitraum zu überprüfen.“</a:t>
            </a:r>
          </a:p>
          <a:p>
            <a:pPr eaLnBrk="1" hangingPunct="1">
              <a:buFont typeface="Arial"/>
              <a:buNone/>
            </a:pPr>
            <a:endParaRPr lang="de-CH" baseline="0" dirty="0" smtClean="0"/>
          </a:p>
          <a:p>
            <a:pPr eaLnBrk="1" hangingPunct="1">
              <a:buFont typeface="Arial"/>
              <a:buNone/>
            </a:pPr>
            <a:r>
              <a:rPr lang="de-CH" baseline="0" dirty="0" smtClean="0"/>
              <a:t>Mit anderen Worten: Erst die erkannte Spanne zwischen dem «Ist» und dem «Soll» legitimiert letztlich die verstärkten Massnahmen – und die damit verbundenen, teilweise erheblichen finanziellen Aufwendungen.</a:t>
            </a:r>
            <a:br>
              <a:rPr lang="de-CH" baseline="0" dirty="0" smtClean="0"/>
            </a:br>
            <a:endParaRPr lang="de-CH" baseline="0" dirty="0" smtClean="0"/>
          </a:p>
          <a:p>
            <a:pPr eaLnBrk="1" hangingPunct="1">
              <a:buFont typeface="Arial"/>
              <a:buNone/>
            </a:pPr>
            <a:r>
              <a:rPr lang="de-CH" baseline="0" dirty="0" smtClean="0"/>
              <a:t>Die Elemente der Bedarfsabklärung umfassen</a:t>
            </a:r>
            <a:br>
              <a:rPr lang="de-CH" baseline="0" dirty="0" smtClean="0"/>
            </a:br>
            <a:r>
              <a:rPr lang="de-CH" baseline="0" dirty="0" smtClean="0"/>
              <a:t>–  die erwähnte Zieldimension, </a:t>
            </a:r>
            <a:br>
              <a:rPr lang="de-CH" baseline="0" dirty="0" smtClean="0"/>
            </a:br>
            <a:r>
              <a:rPr lang="de-CH" baseline="0" dirty="0" smtClean="0"/>
              <a:t>–  eine zusammenfassende Bedarfseinschätzung</a:t>
            </a:r>
            <a:br>
              <a:rPr lang="de-CH" baseline="0" dirty="0" smtClean="0"/>
            </a:br>
            <a:r>
              <a:rPr lang="de-CH" baseline="0" dirty="0" smtClean="0"/>
              <a:t>–  sowie einen Vorschlag bezüglich des Fördersettings und der als notwendig erachteten Massnahmen.</a:t>
            </a:r>
            <a:endParaRPr lang="de-CH" dirty="0" smtClean="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29</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954"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49955"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In der Interkantonalen Vereinbarung über die Zusammenarbeit im Bereich der Sonderpädagogik (Sonderpädagogik-Konkordat) vom 25.10.2007 sieht in Artikel 7 unter anderem die folgenden gemeinsamen Instrumente vor:</a:t>
            </a:r>
            <a:r>
              <a:rPr lang="de-CH" baseline="0" dirty="0" smtClean="0"/>
              <a:t/>
            </a:r>
            <a:br>
              <a:rPr lang="de-CH" baseline="0" dirty="0" smtClean="0"/>
            </a:br>
            <a:r>
              <a:rPr lang="de-CH" baseline="0" dirty="0" smtClean="0"/>
              <a:t>–  eine einheitliche Terminologie, </a:t>
            </a:r>
            <a:br>
              <a:rPr lang="de-CH" baseline="0" dirty="0" smtClean="0"/>
            </a:br>
            <a:r>
              <a:rPr lang="de-CH" baseline="0" dirty="0" smtClean="0"/>
              <a:t>–  einheitliche Qualitätsstandards für die Anerkennung der Leistungsanbieter</a:t>
            </a:r>
            <a:br>
              <a:rPr lang="de-CH" baseline="0" dirty="0" smtClean="0"/>
            </a:br>
            <a:r>
              <a:rPr lang="de-CH" baseline="0" dirty="0" smtClean="0"/>
              <a:t>–  sowie ein «Standardisiertes Abklärungsverfahren»</a:t>
            </a:r>
          </a:p>
          <a:p>
            <a:endParaRPr lang="de-CH" baseline="0" dirty="0" smtClean="0"/>
          </a:p>
          <a:p>
            <a:r>
              <a:rPr lang="de-CH" baseline="0" dirty="0" smtClean="0"/>
              <a:t>Bis zum März 2011 sind zwölf Kantone dem Konkordat beigetreten. Etliche andere Kantone, die dem Konkordat noch nicht beigetreten sind, beabsichtigen, das Standardisierte Abklärungsverfahrens auf freiwilliger Basis einzuführen.</a:t>
            </a:r>
          </a:p>
          <a:p>
            <a:endParaRPr lang="de-CH" baseline="0" dirty="0" smtClean="0"/>
          </a:p>
          <a:p>
            <a:r>
              <a:rPr lang="de-CH" baseline="0" dirty="0" smtClean="0"/>
              <a:t>Die EDK hat einem Expertenteam – zusammengestellt aus Fachpersonen aus der Pädagogischen Hochschule Zürich, der Interkantonalen Hochschule für Heilpädagogik Zürich sowie der Haute </a:t>
            </a:r>
            <a:r>
              <a:rPr lang="de-CH" baseline="0" dirty="0" err="1" smtClean="0"/>
              <a:t>Ecole</a:t>
            </a:r>
            <a:r>
              <a:rPr lang="de-CH" baseline="0" dirty="0" smtClean="0"/>
              <a:t> </a:t>
            </a:r>
            <a:r>
              <a:rPr lang="de-CH" baseline="0" dirty="0" err="1" smtClean="0"/>
              <a:t>Pédagogique</a:t>
            </a:r>
            <a:r>
              <a:rPr lang="de-CH" baseline="0" dirty="0" smtClean="0"/>
              <a:t> Lausanne – den Auftrag zur Ausarbeitung des Verfahrens erteilt. Es wurde zwischen Anfang 2008 und Anfang 2011 unter breitem Einbezug aller wichtigen Beteiligtengruppen entwickelt. Die Koordination der Verfahrensentwicklung oblag der EDK und dem Schweizer Zentrum für Heil- und Sonderpädagogik (SZH) in Bern.</a:t>
            </a:r>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4"/>
            <a:ext cx="6103758" cy="6321524"/>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Nicht selten </a:t>
            </a:r>
            <a:r>
              <a:rPr lang="de-CH" baseline="0" dirty="0" smtClean="0"/>
              <a:t>wird in diagnostischen Prozesse ein linearer Schluss zwischen Diagnose und Massnahme gezogen. Ein diagnostischer Befund allein sagt jedoch nicht hinreichend etwas über den tatsächlichen Bedarf aus. Nur im Hinblick auf eine bestimmte Zielsetzung können Massnahmen wirklich legitimiert werden.</a:t>
            </a:r>
          </a:p>
          <a:p>
            <a:r>
              <a:rPr lang="de-CH" baseline="0" dirty="0" smtClean="0"/>
              <a:t>Die vorliegende „Einschätzung der Entwicklungs- und Bildungsziele“ soll helfen, einen gemeinsamen Austausch über die als wichtig erachteten Zielsetzungen für die Entwicklung und Bildung des betreffenden Kindes / Jugendlichen zu führen. Die Eltern sind in diesen Prozess zwingend einzubeziehen. Das betroffene Kind / der betroffene Jugendliche soll wenn immer möglich in angemessener Weise einbezogen sein.</a:t>
            </a:r>
          </a:p>
          <a:p>
            <a:r>
              <a:rPr lang="de-CH" baseline="0" dirty="0" smtClean="0"/>
              <a:t>Es ist wichtig, dass diese Zieldiskussion zunächst noch möglichst losgelöst von der Setting- oder Ressourcenfrage erfolgen kann. Wenn eine gemeinsame Zielvorstellung besteht, lässt sich offener und einfacher darüber sprechen, in welchem Setting und mit welchen Ressourcen die anvisierten Ziele möglichst gut erreicht werden können.</a:t>
            </a:r>
          </a:p>
          <a:p>
            <a:r>
              <a:rPr lang="de-CH" baseline="0" dirty="0" smtClean="0"/>
              <a:t>Der Schritt der Einschätzung der Entwicklungs- und Bildungsziele ermöglicht noch einen weiteren Klärungsaspekt: Bei jedem Bereich kann eingeschätzt werden, ob derzeit alters- resp. lehrplangemässe Leistungen beobachtbar sind, oder ob in diesem Bereich individualisierte Zielsetzungen gelten. Diese Einschätzung wird mit einem schwarzen Punkt gekennzeichnet. Darüber hinaus kann mit einem Kreis sichtbar gemacht werden, ob die Zielsetzung in absehbarer Zeit (in rund ein bis zwei Jahren) alters- resp. lehrplangemäss oder aber individualisiert sein soll. Auf diese Weise kann beispielsweise kenntlich gemacht werden, dass ein Kind bezüglich Kommunikation derzeit auf individualisierte Lernziele angewiesen ist, aufgrund des Abklärungsbefundes jedoch bei geeigneter Unterstützung in ein bis zwei Jahren auf einem </a:t>
            </a:r>
            <a:r>
              <a:rPr lang="de-CH" baseline="0" dirty="0" err="1" smtClean="0"/>
              <a:t>altergemässen</a:t>
            </a:r>
            <a:r>
              <a:rPr lang="de-CH" baseline="0" dirty="0" smtClean="0"/>
              <a:t> Stand sein wird. Diese Zieltransparenz ist wichtig, weil von ihr sowohl das Fördersetting als auch die Förderintensität abhängen kann.</a:t>
            </a:r>
          </a:p>
          <a:p>
            <a:r>
              <a:rPr lang="de-CH" baseline="0" dirty="0" smtClean="0"/>
              <a:t>Nach dieser Einschätzung ist anzugeben, ob die Förderung</a:t>
            </a:r>
          </a:p>
          <a:p>
            <a:pPr>
              <a:buFontTx/>
              <a:buChar char="-"/>
            </a:pPr>
            <a:r>
              <a:rPr lang="de-CH" baseline="0" dirty="0" smtClean="0"/>
              <a:t> durchgehend gemäss Lebensalter resp. Regellehrplan</a:t>
            </a:r>
          </a:p>
          <a:p>
            <a:pPr>
              <a:buFontTx/>
              <a:buChar char="-"/>
            </a:pPr>
            <a:r>
              <a:rPr lang="de-CH" baseline="0" dirty="0" smtClean="0"/>
              <a:t> in einzelnen Bereichen resp. Schulfächern gemäss individuellen Zielsetzungen</a:t>
            </a:r>
          </a:p>
          <a:p>
            <a:pPr>
              <a:buFontTx/>
              <a:buChar char="-"/>
            </a:pPr>
            <a:r>
              <a:rPr lang="de-CH" baseline="0" dirty="0" smtClean="0"/>
              <a:t> oder durchgehend/mehrheitlich nach individuellen Zielsetzungen</a:t>
            </a:r>
            <a:r>
              <a:rPr lang="de-CH" dirty="0" smtClean="0"/>
              <a:t> </a:t>
            </a:r>
            <a:r>
              <a:rPr lang="de-CH" baseline="0" dirty="0" smtClean="0"/>
              <a:t>erfolgen soll.</a:t>
            </a:r>
          </a:p>
          <a:p>
            <a:pPr>
              <a:buFontTx/>
              <a:buNone/>
            </a:pPr>
            <a:r>
              <a:rPr lang="de-CH" baseline="0" dirty="0" smtClean="0"/>
              <a:t>Zudem ist nachzuweisen, dass die Einschätzung der Entwicklungs- und Bildungsziele gemeinsam mit den Erziehungsberechtigten erfolgt ist: Das Datum des Gesprächs und die Beteiligten sind anzugeben.</a:t>
            </a:r>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30</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Auf der Basis der angestrebten Zielvorstellung kann</a:t>
            </a:r>
            <a:r>
              <a:rPr lang="de-CH" baseline="0" dirty="0" smtClean="0"/>
              <a:t> sich in bestimmten Bereichen ein erhöhter Bedarf ergeben. Je nach Problematik und Zielorientierung kann dieser unterschiedliche Massnahmen erforderlich machen, beispielsweise bezüglich sonderpädagogischer Unterstützung, Assistenz oder Betreuung.</a:t>
            </a:r>
          </a:p>
          <a:p>
            <a:endParaRPr lang="de-CH" baseline="0" dirty="0" smtClean="0"/>
          </a:p>
          <a:p>
            <a:r>
              <a:rPr lang="de-CH" baseline="0" dirty="0" smtClean="0"/>
              <a:t>Für jede Bedarfskategorie ist einzuschätzen, ob</a:t>
            </a:r>
          </a:p>
          <a:p>
            <a:pPr>
              <a:buFontTx/>
              <a:buChar char="-"/>
            </a:pPr>
            <a:r>
              <a:rPr lang="de-CH" baseline="0" dirty="0" smtClean="0"/>
              <a:t> kein Bedarf besteht,</a:t>
            </a:r>
          </a:p>
          <a:p>
            <a:pPr>
              <a:buFontTx/>
              <a:buChar char="-"/>
            </a:pPr>
            <a:r>
              <a:rPr lang="de-CH" baseline="0" dirty="0" smtClean="0"/>
              <a:t> ob der Bedarf mit lokal zugesprochenen Ressourcen abgedeckt werden kann (beispielsweise durch in der Schule vorhandene „Integrative Förderung“ durch eine Fachperson in Schulischer Heilpädagogik)</a:t>
            </a:r>
          </a:p>
          <a:p>
            <a:pPr>
              <a:buFontTx/>
              <a:buChar char="-"/>
            </a:pPr>
            <a:r>
              <a:rPr lang="de-CH" baseline="0" dirty="0" smtClean="0"/>
              <a:t> oder ob individuell zugesprochene „verstärkte“ Massnahmen erforderlich sind, um die angestrebten Entwicklungs- und Bildungsziele zu erreichen.</a:t>
            </a:r>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31</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906" name="Rectangle 2"/>
          <p:cNvSpPr>
            <a:spLocks noGrp="1" noRot="1" noChangeAspect="1" noChangeArrowheads="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75907"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Die Bedarfsabklärung</a:t>
            </a:r>
            <a:r>
              <a:rPr lang="de-CH" baseline="0" dirty="0" smtClean="0"/>
              <a:t> schliesst ab mit einer zusammenfassenden Beurteilung und einer Empfehlung, in welchem Rahmen (</a:t>
            </a:r>
            <a:r>
              <a:rPr lang="de-CH" baseline="0" dirty="0" err="1" smtClean="0"/>
              <a:t>Hauptförderort</a:t>
            </a:r>
            <a:r>
              <a:rPr lang="de-CH" baseline="0" dirty="0" smtClean="0"/>
              <a:t>) und mit welchen Massnahmen das Kind resp. der/die Jugendliche gefördert werden sollte.</a:t>
            </a:r>
          </a:p>
          <a:p>
            <a:endParaRPr lang="de-CH" baseline="0" dirty="0" smtClean="0"/>
          </a:p>
          <a:p>
            <a:r>
              <a:rPr lang="de-CH" baseline="0" dirty="0" smtClean="0"/>
              <a:t>Je nach Kanton wird hier der Konkretisierungsgrad unterschiedlich verlangt werden: Es ist denkbar, dass ein Kanton vor allem eine Bedarfseinschätzung verlangt und der Massnahmenvorschlag in einem Aushandlungsprozess mit den Beteiligten erfolgt. Ein anderer Kanton mag allenfalls fordern, dass die abklärende Person einen umfassenden und detaillierten Massnahmenvorschlag vorlegt.</a:t>
            </a:r>
          </a:p>
          <a:p>
            <a:endParaRPr lang="de-CH" baseline="0" dirty="0" smtClean="0"/>
          </a:p>
          <a:p>
            <a:r>
              <a:rPr lang="de-CH" baseline="0" dirty="0" smtClean="0"/>
              <a:t>Zum Standardisierten Abklärungsverfahren gehört schliesslich die Informationen,</a:t>
            </a:r>
          </a:p>
          <a:p>
            <a:pPr>
              <a:buFontTx/>
              <a:buChar char="-"/>
            </a:pPr>
            <a:r>
              <a:rPr lang="de-CH" baseline="0" dirty="0" smtClean="0"/>
              <a:t> welche Massnahmen von der entscheidenden Stelle tatsächlich bewilligt wurden</a:t>
            </a:r>
          </a:p>
          <a:p>
            <a:pPr>
              <a:buFontTx/>
              <a:buChar char="-"/>
            </a:pPr>
            <a:r>
              <a:rPr lang="de-CH" baseline="0" dirty="0" smtClean="0"/>
              <a:t> und welche tatsächlich eingeleitet und umgesetzt wurden.</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32</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22" name="Rectangle 2"/>
          <p:cNvSpPr>
            <a:spLocks noGrp="1" noRot="1" noChangeAspect="1" noChangeArrowheads="1" noTextEdit="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25952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Das Standardisierte</a:t>
            </a:r>
            <a:r>
              <a:rPr lang="de-CH" baseline="0" dirty="0" smtClean="0"/>
              <a:t> Abklärungsverfahren liegt auf Wunsch vieler Kantone auch in einer elektronischen Form vor. Es handelt sich um einen „Rohling“ der von den Kantonen übernommen und in die kantonale IT-Umgebung eingebunden werden kann.</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33</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609600" y="534988"/>
            <a:ext cx="3871913" cy="2903537"/>
          </a:xfrm>
        </p:spPr>
      </p:sp>
      <p:sp>
        <p:nvSpPr>
          <p:cNvPr id="3" name="Notizenplatzhalter 2"/>
          <p:cNvSpPr>
            <a:spLocks noGrp="1"/>
          </p:cNvSpPr>
          <p:nvPr>
            <p:ph type="body" idx="1"/>
          </p:nvPr>
        </p:nvSpPr>
        <p:spPr>
          <a:xfrm>
            <a:off x="578083" y="3615946"/>
            <a:ext cx="6103758" cy="6163485"/>
          </a:xfrm>
        </p:spPr>
        <p:txBody>
          <a:bodyPr/>
          <a:lstStyle/>
          <a:p>
            <a:r>
              <a:rPr lang="de-DE" dirty="0" smtClean="0"/>
              <a:t>Selbstverständlich</a:t>
            </a:r>
            <a:r>
              <a:rPr lang="de-DE" baseline="0" dirty="0" smtClean="0"/>
              <a:t> ist die Anpassung der bisherigen Abläufe in den Rahmen des Standardisierten </a:t>
            </a:r>
            <a:r>
              <a:rPr lang="de-DE" baseline="0" dirty="0" err="1" smtClean="0"/>
              <a:t>Abklärungsverfahrens</a:t>
            </a:r>
            <a:r>
              <a:rPr lang="de-DE" baseline="0" dirty="0" smtClean="0"/>
              <a:t> mit einem gewissen Aufwand verbunden. Dieser könnte als „Umstellungsaufwand“ bezeichnet werden, der allenfalls auch mit Einführungs- und Weiterbildungsaufwand verbunden ist. In der eigentlichen Durchführung ist das Standardisierte Abklärungsverfahren nur dann mit Mehraufwand verbunden, wenn die bisherigen Abklärungen mehrere Aspekte, die im Standardisierten Abklärungsverfahren „abgefragt“ werden, nicht berücksichtigt haben. Das wird jedoch in den meisten Kantonen nicht der Fall sein, weshalb die Durchführung mit den bisherigen personellen Mitteln möglich sein sollte.</a:t>
            </a:r>
            <a:endParaRPr lang="de-DE" dirty="0" smtClean="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34</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extLst>
      <p:ext uri="{BB962C8B-B14F-4D97-AF65-F5344CB8AC3E}">
        <p14:creationId xmlns:p14="http://schemas.microsoft.com/office/powerpoint/2010/main" xmlns="" val="2031173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4098" name="Rectangle 2"/>
          <p:cNvSpPr>
            <a:spLocks noGrp="1" noRot="1" noChangeAspect="1" noChangeArrowheads="1"/>
          </p:cNvSpPr>
          <p:nvPr>
            <p:ph type="sldImg"/>
          </p:nvPr>
        </p:nvSpPr>
        <p:spPr>
          <a:xfrm>
            <a:off x="611188" y="534988"/>
            <a:ext cx="3871912" cy="2903537"/>
          </a:xfrm>
          <a:solidFill>
            <a:srgbClr val="FFFFFF"/>
          </a:solidFill>
          <a:ln>
            <a:solidFill>
              <a:srgbClr val="000000"/>
            </a:solidFill>
          </a:ln>
        </p:spPr>
      </p:sp>
      <p:sp>
        <p:nvSpPr>
          <p:cNvPr id="19" name="Rectangle 3"/>
          <p:cNvSpPr>
            <a:spLocks noGrp="1" noChangeArrowheads="1"/>
          </p:cNvSpPr>
          <p:nvPr>
            <p:ph type="body" idx="3"/>
          </p:nvPr>
        </p:nvSpPr>
        <p:spPr>
          <a:xfrm>
            <a:off x="578083" y="3615945"/>
            <a:ext cx="6103758" cy="6163485"/>
          </a:xfrm>
          <a:solidFill>
            <a:srgbClr val="FFFFFF"/>
          </a:solidFill>
          <a:ln>
            <a:solidFill>
              <a:srgbClr val="FFFFFF"/>
            </a:solidFill>
          </a:ln>
        </p:spPr>
        <p:txBody>
          <a:bodyPr/>
          <a:lstStyle/>
          <a:p>
            <a:pPr defTabSz="954451">
              <a:defRPr/>
            </a:pPr>
            <a:r>
              <a:rPr lang="de-CH" baseline="0" dirty="0" smtClean="0"/>
              <a:t>Die ausführliche Bezeichnung des Verfahrens – es geht um die «Entwicklung eines Standardisierten Abklärungsverfahrens zur Ermittlung des individuellen Bedarfs» – zeigt deutlich auf, worauf dieses fokussieren soll: Es geht nicht darum, eine neue Liste von Kriterien zu erstellen, um die Berechtigung zu «Sonderschulmassnahmen» nachzuweisen. Vielmehr soll der Paradigmenwechsel (weg vom Versicherungs- hin zum Entwicklungs- und Bildungsparadigma) konsequent umgesetzt werden, indem der tatsächliche Bedarf für das Erreichen von angemessenen Entwicklungs- und Bildungszielen ins Zentrum gerückt wird.</a:t>
            </a:r>
          </a:p>
          <a:p>
            <a:pPr defTabSz="954451">
              <a:defRPr/>
            </a:pPr>
            <a:endParaRPr lang="de-CH" baseline="0" dirty="0" smtClean="0"/>
          </a:p>
          <a:p>
            <a:pPr defTabSz="954451">
              <a:defRPr/>
            </a:pPr>
            <a:r>
              <a:rPr lang="de-CH" baseline="0" dirty="0" smtClean="0"/>
              <a:t>Die lange Tradition der IV im Sonderschulbereich hat nicht nur die Angebotsstrukturen, sondern auch das Denken mitgeprägt. Es ist wichtig, dass alle Beteiligten bemüht sind, sich der Bedarfs- und Förderorientierung zuzuwenden und dabei die Bildung und Entwicklung ins Zentrum zu rücken.</a:t>
            </a:r>
          </a:p>
          <a:p>
            <a:pPr defTabSz="954451">
              <a:defRPr/>
            </a:pPr>
            <a:endParaRPr lang="de-CH" baseline="0" dirty="0" smtClean="0"/>
          </a:p>
          <a:p>
            <a:pPr defTabSz="954451">
              <a:defRPr/>
            </a:pPr>
            <a:r>
              <a:rPr lang="de-CH" baseline="0" dirty="0" smtClean="0"/>
              <a:t>Zu diesem Paradigmenwechsel gehört auch die Einsicht, dass Informationen zu Krankheiten und Schädigungen für die Feststellung des individuellen Bedarfs zwar notwendig, aber nicht hinreichend sind. Der Bedarf orientiert sich immer auch an der individuellen Situation des Kindes, an den kantonalen und lokalen Angeboten und an den Erwartungen von Eltern und beteiligten Fachpersonen.</a:t>
            </a:r>
            <a:endParaRPr lang="de-CH" dirty="0" smtClean="0"/>
          </a:p>
          <a:p>
            <a:pPr marL="238613" indent="-238613"/>
            <a:endParaRPr lang="de-CH" baseline="0" dirty="0" smtClean="0"/>
          </a:p>
        </p:txBody>
      </p:sp>
      <p:sp>
        <p:nvSpPr>
          <p:cNvPr id="8"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4</a:t>
            </a:fld>
            <a:endParaRPr lang="de-DE" sz="1000" dirty="0">
              <a:latin typeface="Arial"/>
              <a:cs typeface="Arial"/>
            </a:endParaRPr>
          </a:p>
        </p:txBody>
      </p:sp>
      <p:sp>
        <p:nvSpPr>
          <p:cNvPr id="9"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2002" name="Rectangle 2"/>
          <p:cNvSpPr>
            <a:spLocks noGrp="1" noRot="1" noChangeAspect="1" noChangeArrowheads="1" noTextEdit="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5200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eaLnBrk="1" hangingPunct="1">
              <a:buFont typeface="Arial"/>
              <a:buNone/>
            </a:pPr>
            <a:r>
              <a:rPr lang="de-CH" dirty="0" smtClean="0"/>
              <a:t>In</a:t>
            </a:r>
            <a:r>
              <a:rPr lang="de-CH" baseline="0" dirty="0" smtClean="0"/>
              <a:t> einem diagnostischen Prozess werden zahlreiche Informationen erhoben (durch Gespräche, Beobachtungen, Testergebnisse, die Sichtung bereits bestehender Berichte u.a.m.).</a:t>
            </a:r>
            <a:br>
              <a:rPr lang="de-CH" baseline="0" dirty="0" smtClean="0"/>
            </a:br>
            <a:endParaRPr lang="de-CH" baseline="0" dirty="0" smtClean="0"/>
          </a:p>
          <a:p>
            <a:pPr eaLnBrk="1" hangingPunct="1">
              <a:buFont typeface="Arial"/>
              <a:buNone/>
            </a:pPr>
            <a:r>
              <a:rPr lang="de-CH" baseline="0" dirty="0" smtClean="0"/>
              <a:t>Am Ende des Prozesses steht in der Regel ein Massnahmenvorschlag. Im oben dargestellten Fall wäre dies eine Tagessonderschule für geistig und körperlich behinderte Schüler/innen – mit dem expliziten Nebenvorschlag einer bestimmten Therapie, die im Rahmen dieser Sonderschulung zur Anwendung kommen soll.</a:t>
            </a:r>
          </a:p>
          <a:p>
            <a:pPr eaLnBrk="1" hangingPunct="1">
              <a:buFont typeface="Arial"/>
              <a:buChar char="•"/>
            </a:pPr>
            <a:endParaRPr lang="de-CH" baseline="0" dirty="0" smtClean="0"/>
          </a:p>
          <a:p>
            <a:pPr eaLnBrk="1" hangingPunct="1">
              <a:buFont typeface="Arial"/>
              <a:buNone/>
            </a:pPr>
            <a:r>
              <a:rPr lang="de-CH" baseline="0" dirty="0" smtClean="0"/>
              <a:t>Sicherlich hat ein bestimmtes Zusammenspiel verschiedener Informationen zu diesem vorgeschlagenen «Massnahmenpaket» geführt. Zentral dürfte jedoch ein IV-Kriterium gewesen sein ... etwa ein IQ unter 75, die von der IV definierte Schwelle, wann von einer geistigen Behinderung gesprochen werden soll.</a:t>
            </a:r>
            <a:br>
              <a:rPr lang="de-CH" baseline="0" dirty="0" smtClean="0"/>
            </a:br>
            <a:endParaRPr lang="de-CH" baseline="0" dirty="0" smtClean="0"/>
          </a:p>
          <a:p>
            <a:pPr eaLnBrk="1" hangingPunct="1">
              <a:buFont typeface="Arial"/>
              <a:buNone/>
            </a:pPr>
            <a:r>
              <a:rPr lang="de-CH" baseline="0" dirty="0" smtClean="0"/>
              <a:t>Wir können uns allerdings drei Kinder gleichen Alters mit gleichem IQ von beispielsweise 70 vorstellen, die einen völlig unterschiedlichen Förderbedarf aufweisen und ganz unterschiedliche Massnahmen erhalten:</a:t>
            </a:r>
            <a:br>
              <a:rPr lang="de-CH" baseline="0" dirty="0" smtClean="0"/>
            </a:br>
            <a:r>
              <a:rPr lang="de-CH" baseline="0" dirty="0" smtClean="0"/>
              <a:t>–  Das eine wird in einer Heimsonderschule unterrichtet,</a:t>
            </a:r>
            <a:br>
              <a:rPr lang="de-CH" baseline="0" dirty="0" smtClean="0"/>
            </a:br>
            <a:r>
              <a:rPr lang="de-CH" baseline="0" dirty="0" smtClean="0"/>
              <a:t>–  das zweite mit zusätzlicher Unterstützung integriert in der Regelschule vor Ort,</a:t>
            </a:r>
            <a:br>
              <a:rPr lang="de-CH" baseline="0" dirty="0" smtClean="0"/>
            </a:br>
            <a:r>
              <a:rPr lang="de-CH" baseline="0" dirty="0" smtClean="0"/>
              <a:t>–  das dritte in einer Tagessonderschule.</a:t>
            </a:r>
            <a:br>
              <a:rPr lang="de-CH" baseline="0" dirty="0" smtClean="0"/>
            </a:br>
            <a:endParaRPr lang="de-CH" baseline="0" dirty="0" smtClean="0"/>
          </a:p>
          <a:p>
            <a:pPr eaLnBrk="1" hangingPunct="1">
              <a:buFont typeface="Arial"/>
              <a:buNone/>
            </a:pPr>
            <a:r>
              <a:rPr lang="de-CH" baseline="0" dirty="0" smtClean="0"/>
              <a:t>Es ist nicht immer transparent, welche Zusatzinformationen (über den IQ hinaus) den Ausschlag für den einen oder den anderen Vorschlag gegeben haben. Diese Zusatzinformationen sind von den Prozessschritten «Analyse» und «Planung» beigezogen und verarbeitet. Das Standardisierte Abklärungsverfahren erfasst diese Informationen systematisch.</a:t>
            </a:r>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5</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1410" name="Rectangle 2"/>
          <p:cNvSpPr>
            <a:spLocks noGrp="1" noRot="1" noChangeAspect="1" noChangeArrowheads="1" noTextEdit="1"/>
          </p:cNvSpPr>
          <p:nvPr>
            <p:ph type="sldImg"/>
          </p:nvPr>
        </p:nvSpPr>
        <p:spPr bwMode="auto">
          <a:xfrm>
            <a:off x="611188" y="534988"/>
            <a:ext cx="3871912"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041411" name="Rectangle 3"/>
          <p:cNvSpPr>
            <a:spLocks noGrp="1" noChangeArrowheads="1"/>
          </p:cNvSpPr>
          <p:nvPr>
            <p:ph type="body" idx="1"/>
          </p:nvPr>
        </p:nvSpPr>
        <p:spPr bwMode="auto">
          <a:xfrm>
            <a:off x="578083" y="3615945"/>
            <a:ext cx="6103758" cy="6163485"/>
          </a:xfrm>
          <a:prstGeom prst="rect">
            <a:avLst/>
          </a:prstGeom>
          <a:solidFill>
            <a:srgbClr val="FFFFFF"/>
          </a:solidFill>
          <a:ln>
            <a:noFill/>
            <a:miter lim="800000"/>
            <a:headEnd/>
            <a:tailEnd/>
          </a:ln>
          <a:extLst>
            <a:ext uri="{FAA26D3D-D897-4be2-8F04-BA451C77F1D7}">
              <ma14:placeholderFlag xmlns:ma14="http://schemas.microsoft.com/office/mac/drawingml/2011/main" xmlns="" val="1"/>
            </a:ext>
          </a:extLst>
        </p:spPr>
        <p:txBody>
          <a:bodyPr/>
          <a:lstStyle/>
          <a:p>
            <a:r>
              <a:rPr lang="de-CH" dirty="0" smtClean="0"/>
              <a:t>Das Mandat zur Ausarbeitung des Standardisierten</a:t>
            </a:r>
            <a:r>
              <a:rPr lang="de-CH" baseline="0" dirty="0" smtClean="0"/>
              <a:t> Abklärungsverfahren beinhaltete verschiedene Vorgaben. Hier sind die wichtigsten aufgeführt.</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6</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noRot="1" noChangeAspect="1" noChangeArrowheads="1" noTextEdit="1"/>
          </p:cNvSpPr>
          <p:nvPr>
            <p:ph type="sldImg"/>
          </p:nvPr>
        </p:nvSpPr>
        <p:spPr bwMode="auto">
          <a:xfrm>
            <a:off x="609600" y="534988"/>
            <a:ext cx="3794125" cy="2844800"/>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41763"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r>
              <a:rPr lang="de-CH" dirty="0" smtClean="0"/>
              <a:t>Internationale</a:t>
            </a:r>
            <a:r>
              <a:rPr lang="de-CH" baseline="0" dirty="0" smtClean="0"/>
              <a:t> Vorgaben der Vereinten Nationen:</a:t>
            </a:r>
          </a:p>
          <a:p>
            <a:pPr marL="178960" indent="-178960">
              <a:buFont typeface="Arial" pitchFamily="34" charset="0"/>
              <a:buChar char="•"/>
            </a:pPr>
            <a:r>
              <a:rPr lang="de-CH" baseline="0" dirty="0" smtClean="0"/>
              <a:t>Kinderrechtskonvention (verabschiedet 1989, von Schweiz 1997 ratifiziert): Artikel 23 sichert das Recht von Kindern mit Behinderungen  auf ein erfülltes und menschenwürdiges Leben, dass seine Selbständigkeit zu fördern ist und seine aktive Teilnahme an Leben der Gemeinschaft erleichtert werden soll.</a:t>
            </a:r>
          </a:p>
          <a:p>
            <a:pPr marL="178960" indent="-178960">
              <a:buFont typeface="Arial" pitchFamily="34" charset="0"/>
              <a:buChar char="•"/>
            </a:pPr>
            <a:r>
              <a:rPr lang="de-CH" baseline="0" dirty="0" smtClean="0"/>
              <a:t>Konvention über die Rechte von Menschen mit Behinderungen (verabschiedet 2006, von der Schweiz noch nicht ratifiziert): Artikel 24 sichert Kindern und Jugendlichen mit Behinderungen das Recht auf Bildung und verpflichtet die unterzeichnenden Staaten dazu, ein inklusives Bildungssystem aufzubauen und adäquate Unterstützung sicherzustellen.</a:t>
            </a:r>
          </a:p>
          <a:p>
            <a:pPr marL="178960" indent="-178960">
              <a:buFont typeface="Arial" pitchFamily="34" charset="0"/>
              <a:buChar char="•"/>
            </a:pPr>
            <a:endParaRPr lang="de-CH" baseline="0" dirty="0" smtClean="0"/>
          </a:p>
          <a:p>
            <a:r>
              <a:rPr lang="de-CH" baseline="0" dirty="0" smtClean="0"/>
              <a:t>Nationale Vorgaben:</a:t>
            </a:r>
          </a:p>
          <a:p>
            <a:pPr marL="178960" indent="-178960">
              <a:buFont typeface="Arial" pitchFamily="34" charset="0"/>
              <a:buChar char="•"/>
            </a:pPr>
            <a:r>
              <a:rPr lang="de-CH" baseline="0" dirty="0" smtClean="0"/>
              <a:t>Sonderpädagogik-Konkordat (2007)</a:t>
            </a:r>
          </a:p>
          <a:p>
            <a:pPr marL="178960" indent="-178960">
              <a:buFont typeface="Arial" pitchFamily="34" charset="0"/>
              <a:buChar char="•"/>
            </a:pPr>
            <a:r>
              <a:rPr lang="de-CH" baseline="0" dirty="0" smtClean="0"/>
              <a:t>Behindertengleichstellungsgesetz (2002)</a:t>
            </a:r>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7</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4290" name="Rectangle 2"/>
          <p:cNvSpPr>
            <a:spLocks noGrp="1" noRot="1" noChangeAspect="1" noChangeArrowheads="1" noTextEdit="1"/>
          </p:cNvSpPr>
          <p:nvPr>
            <p:ph type="sldImg"/>
          </p:nvPr>
        </p:nvSpPr>
        <p:spPr bwMode="auto">
          <a:xfrm>
            <a:off x="609600" y="534988"/>
            <a:ext cx="3871913" cy="290353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64291" name="Rectangle 3"/>
          <p:cNvSpPr>
            <a:spLocks noGrp="1" noChangeArrowheads="1"/>
          </p:cNvSpPr>
          <p:nvPr>
            <p:ph type="body" idx="1"/>
          </p:nvPr>
        </p:nvSpPr>
        <p:spPr bwMode="auto">
          <a:xfrm>
            <a:off x="578083" y="3615945"/>
            <a:ext cx="6103758" cy="6163485"/>
          </a:xfrm>
          <a:prstGeom prst="rect">
            <a:avLst/>
          </a:prstGeom>
          <a:solidFill>
            <a:srgbClr val="FFFFFF"/>
          </a:solidFill>
          <a:ln>
            <a:solidFill>
              <a:srgbClr val="FFFFFF"/>
            </a:solidFill>
            <a:miter lim="800000"/>
            <a:headEnd/>
            <a:tailEnd/>
          </a:ln>
          <a:extLst>
            <a:ext uri="{FAA26D3D-D897-4be2-8F04-BA451C77F1D7}">
              <ma14:placeholderFlag xmlns:ma14="http://schemas.microsoft.com/office/mac/drawingml/2011/main" xmlns="" val="1"/>
            </a:ext>
          </a:extLst>
        </p:spPr>
        <p:txBody>
          <a:bodyPr/>
          <a:lstStyle/>
          <a:p>
            <a:pPr eaLnBrk="1" hangingPunct="1">
              <a:buFont typeface="Arial"/>
              <a:buNone/>
            </a:pPr>
            <a:r>
              <a:rPr lang="de-CH" dirty="0" smtClean="0"/>
              <a:t>Ein</a:t>
            </a:r>
            <a:r>
              <a:rPr lang="de-CH" baseline="0" dirty="0" smtClean="0"/>
              <a:t> Abklärungsverfahren muss – umfassend betrachtet – den gesamten Bogen von der  Erkennung eines möglichen besonderen Förderbedarfs bis hin zur Überprüfung von Wirkung einer allfälligen Massnahme umfassen. Bei der Frage der Entwicklung des Standardisierten Abklärungsverfahrens stellte sich die Frage, welche Elemente resp. «Stufen» dieses Prozesses vertieft beschrieben werden sollen.</a:t>
            </a:r>
            <a:br>
              <a:rPr lang="de-CH" baseline="0" dirty="0" smtClean="0"/>
            </a:br>
            <a:endParaRPr lang="de-CH" baseline="0" dirty="0" smtClean="0"/>
          </a:p>
          <a:p>
            <a:pPr eaLnBrk="1" hangingPunct="1">
              <a:buFont typeface="Arial"/>
              <a:buNone/>
            </a:pPr>
            <a:r>
              <a:rPr lang="de-CH" baseline="0" dirty="0" smtClean="0"/>
              <a:t>Das SAV konzentriert sich</a:t>
            </a:r>
            <a:br>
              <a:rPr lang="de-CH" baseline="0" dirty="0" smtClean="0"/>
            </a:br>
            <a:r>
              <a:rPr lang="de-CH" baseline="0" dirty="0" smtClean="0"/>
              <a:t>–  auf die Erfassung der diagnostischen Informationen,</a:t>
            </a:r>
            <a:br>
              <a:rPr lang="de-CH" baseline="0" dirty="0" smtClean="0"/>
            </a:br>
            <a:r>
              <a:rPr lang="de-CH" baseline="0" dirty="0" smtClean="0"/>
              <a:t>–  auf deren Einschätzung bezüglich der anzustrebenden Entwicklungs- und Bildungsziele</a:t>
            </a:r>
            <a:br>
              <a:rPr lang="de-CH" baseline="0" dirty="0" smtClean="0"/>
            </a:br>
            <a:r>
              <a:rPr lang="de-CH" baseline="0" dirty="0" smtClean="0"/>
              <a:t>–  und auf die Vorbereitung des Entscheids über allfällige verstärkte Massnahmen.</a:t>
            </a:r>
            <a:br>
              <a:rPr lang="de-CH" baseline="0" dirty="0" smtClean="0"/>
            </a:br>
            <a:r>
              <a:rPr lang="de-CH" baseline="0" dirty="0" smtClean="0"/>
              <a:t>Das SAV gibt demnach in erster Linie vor, welche Informationen (</a:t>
            </a:r>
            <a:r>
              <a:rPr lang="de-DE" baseline="0" dirty="0" smtClean="0">
                <a:sym typeface="Wingdings"/>
              </a:rPr>
              <a:t> aufwärtsgerichtete Pfeile) und welche Prozesse ( aufeinander bezogene Pfeile) beachtet werden müssen.</a:t>
            </a:r>
            <a:r>
              <a:rPr lang="de-CH" baseline="0" dirty="0" smtClean="0"/>
              <a:t/>
            </a:r>
            <a:br>
              <a:rPr lang="de-CH" baseline="0" dirty="0" smtClean="0"/>
            </a:br>
            <a:endParaRPr lang="de-CH" baseline="0" dirty="0" smtClean="0"/>
          </a:p>
          <a:p>
            <a:pPr eaLnBrk="1" hangingPunct="1">
              <a:buFont typeface="Arial"/>
              <a:buNone/>
            </a:pPr>
            <a:r>
              <a:rPr lang="de-CH" baseline="0" dirty="0" smtClean="0"/>
              <a:t>Die Schritte «Entscheid», «Durchführung» und «Überprüfung» werden im SAV nicht detailliert beschrieben, und zwar aus dem folgenden Grund: Bereits die Gestaltung des Entscheides ist in den verschiedenen Kantonen derart unterschiedlich, dass übergeordnete Regelungsvorschläge wenig Sinn machen. Dennoch werden im Rahmen des SAV beispielsweise Vorschläge gemacht, welche fachlichen Kompetenzen diejenigen Personen haben müssen, die Entscheide über verstärkte Massnahmen fällen müssen.</a:t>
            </a:r>
          </a:p>
          <a:p>
            <a:endParaRPr lang="de-CH" dirty="0"/>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8</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338" name="Rectangle 2"/>
          <p:cNvSpPr>
            <a:spLocks noGrp="1" noRot="1" noChangeAspect="1" noChangeArrowheads="1" noTextEdit="1"/>
          </p:cNvSpPr>
          <p:nvPr>
            <p:ph type="sldImg"/>
          </p:nvPr>
        </p:nvSpPr>
        <p:spPr bwMode="auto">
          <a:xfrm>
            <a:off x="611188" y="534988"/>
            <a:ext cx="3895725" cy="2922587"/>
          </a:xfrm>
          <a:prstGeom prst="rect">
            <a:avLst/>
          </a:prstGeom>
          <a:solidFill>
            <a:srgbClr val="FFFFFF"/>
          </a:solidFill>
          <a:ln>
            <a:solidFill>
              <a:srgbClr val="000000"/>
            </a:solidFill>
            <a:miter lim="800000"/>
            <a:headEnd/>
            <a:tailEnd/>
          </a:ln>
          <a:extLst>
            <a:ext uri="{FAA26D3D-D897-4be2-8F04-BA451C77F1D7}">
              <ma14:placeholderFlag xmlns:ma14="http://schemas.microsoft.com/office/mac/drawingml/2011/main" xmlns="" val="1"/>
            </a:ext>
          </a:extLst>
        </p:spPr>
      </p:sp>
      <p:sp>
        <p:nvSpPr>
          <p:cNvPr id="1166339" name="Rectangle 3"/>
          <p:cNvSpPr>
            <a:spLocks noGrp="1" noChangeArrowheads="1"/>
          </p:cNvSpPr>
          <p:nvPr>
            <p:ph type="body" idx="1"/>
          </p:nvPr>
        </p:nvSpPr>
        <p:spPr bwMode="auto">
          <a:xfrm>
            <a:off x="578083" y="3615944"/>
            <a:ext cx="6103758" cy="6242505"/>
          </a:xfrm>
          <a:prstGeom prst="rect">
            <a:avLst/>
          </a:prstGeom>
          <a:solidFill>
            <a:srgbClr val="FFFFFF"/>
          </a:solidFill>
          <a:ln>
            <a:solidFill>
              <a:srgbClr val="FFFFFF"/>
            </a:solidFill>
            <a:miter lim="800000"/>
            <a:headEnd/>
            <a:tailEnd/>
          </a:ln>
        </p:spPr>
        <p:txBody>
          <a:bodyPr/>
          <a:lstStyle/>
          <a:p>
            <a:pPr eaLnBrk="1" hangingPunct="1">
              <a:buFont typeface="Arial"/>
              <a:buNone/>
            </a:pPr>
            <a:r>
              <a:rPr lang="de-CH" dirty="0" smtClean="0"/>
              <a:t>In jedem diagnostischen</a:t>
            </a:r>
            <a:r>
              <a:rPr lang="de-CH" baseline="0" dirty="0" smtClean="0"/>
              <a:t> Prozess werden ganz unterschiedliche Informationen erhoben. Es ist von zentraler Bedeutung, die Funktion dieser unterschiedlichen Informationstypen zu unterscheiden und die Informationen adäquat zu verarbeiten und zu gewichten.</a:t>
            </a:r>
            <a:br>
              <a:rPr lang="de-CH" baseline="0" dirty="0" smtClean="0"/>
            </a:br>
            <a:endParaRPr lang="de-CH" baseline="0" dirty="0" smtClean="0"/>
          </a:p>
          <a:p>
            <a:pPr eaLnBrk="1" hangingPunct="1">
              <a:buFont typeface="Arial"/>
              <a:buNone/>
            </a:pPr>
            <a:r>
              <a:rPr lang="de-CH" baseline="0" dirty="0" smtClean="0"/>
              <a:t>Einige Informationen werden von einer einzelnen Fachperson erfasst (Informationstyp 1) und fliessen direkt ins Abklärungsverfahren ein (Prozesstyp 1). Dazu gehört die Diagnose eines Syndroms, einer Krankheit oder Störung (z.B. «Down-Syndrom», «</a:t>
            </a:r>
            <a:r>
              <a:rPr lang="de-CH" baseline="0" dirty="0" err="1" smtClean="0"/>
              <a:t>Duchenne</a:t>
            </a:r>
            <a:r>
              <a:rPr lang="de-CH" baseline="0" dirty="0" smtClean="0"/>
              <a:t> Muskeldystrophie» oder «</a:t>
            </a:r>
            <a:r>
              <a:rPr lang="de-CH" baseline="0" dirty="0" err="1" smtClean="0"/>
              <a:t>Kannerscher</a:t>
            </a:r>
            <a:r>
              <a:rPr lang="de-CH" baseline="0" dirty="0" smtClean="0"/>
              <a:t> Autismus»). Diese Informationen sind kontextunabhängig und können somit in einem klinischen Kontext abschliessend beurteilt werden. Deshalb müssen sie nicht durch Angaben von Lehrpersonen oder Eltern bestätigt werden. Eine medizinische Diagnose löst alleine aber noch keine Massnahme aus.</a:t>
            </a:r>
            <a:br>
              <a:rPr lang="de-CH" baseline="0" dirty="0" smtClean="0"/>
            </a:br>
            <a:endParaRPr lang="de-CH" baseline="0" dirty="0" smtClean="0"/>
          </a:p>
          <a:p>
            <a:pPr defTabSz="954451">
              <a:defRPr/>
            </a:pPr>
            <a:r>
              <a:rPr lang="de-CH" baseline="0" dirty="0" smtClean="0"/>
              <a:t>Andere Informationen beziehen sich auf die Bereich der Aktivitäten und der Partizipation. Eine Aktivität ist beispielsweise die Lesefertigkeit. Hier macht es allenfalls Sinn, einen standardisierten </a:t>
            </a:r>
            <a:r>
              <a:rPr lang="de-CH" baseline="0" dirty="0" err="1" smtClean="0"/>
              <a:t>Lesetest</a:t>
            </a:r>
            <a:r>
              <a:rPr lang="de-CH" baseline="0" dirty="0" smtClean="0"/>
              <a:t> durchzuführen. Diese Testinformation muss aber zwingend ergänzt werden – beispielsweise durch die Einschätzung der aktuellen Lehrperson, die Einschätzung der Eltern und/oder eine Beobachtung im schulischen Alltag. Informationen zu Aktivitäten und zur Partizipation sind kontextspezifisch, sie müssen in Situationen erfasst werden, wo Lesen auch tatsächlich beobachtet und beurteilt werden kann. Um ein verlässliches Bild von den Fähigkeiten eines Kindes zu erhalten, müssen Befunde oder Beobachtungen aus verschiedenen Kontexten berücksichtigt werden (Informationstyp 2). Die Einschätzung erfolgt hier durch die Kombination von Informationen aus verschiedenen Quellen (Prozesstyp 2).</a:t>
            </a:r>
          </a:p>
          <a:p>
            <a:pPr eaLnBrk="1" hangingPunct="1">
              <a:buFont typeface="Arial"/>
              <a:buNone/>
            </a:pPr>
            <a:endParaRPr lang="de-CH" baseline="0" dirty="0" smtClean="0"/>
          </a:p>
          <a:p>
            <a:pPr eaLnBrk="1" hangingPunct="1">
              <a:buFont typeface="Arial"/>
              <a:buNone/>
            </a:pPr>
            <a:r>
              <a:rPr lang="de-CH" baseline="0" dirty="0" smtClean="0"/>
              <a:t>Welche Entwicklungs- und Bildungsziele sollen für ein bestimmtes Kind angestrebt werden? Welches soll der Hauptförderort sein? Welche Massnahmen sind zur Erreichung der erwähnten Ziele sinnvoll? Diese Fragen lassen sich nicht durch lineare Ableitungen einzelner Informationen (z.B. eines </a:t>
            </a:r>
            <a:r>
              <a:rPr lang="de-CH" baseline="0" dirty="0" err="1" smtClean="0"/>
              <a:t>IQ‘s</a:t>
            </a:r>
            <a:r>
              <a:rPr lang="de-CH" baseline="0" dirty="0" smtClean="0"/>
              <a:t>) beantworten. Die Informationen sind kontextabhängig, etwa von verfügbaren Bildungsangebot, von den Erwartungen der Beteiligten und von Überlegungen zum Entwicklungs- und Bildungspotential des einzelnen Kindes oder Jugendlichen (Informationstyp 3). Diese Informationen müssen durch Austausch und gemeinsame Vereinbarung erarbeitet werden (Prozesstyp 3). Hier sind die Vorstellungen der Erziehungsberechtigten und des betroffenen Kindes resp. Jugendlichen verbindlich einzubeziehen.</a:t>
            </a:r>
          </a:p>
        </p:txBody>
      </p:sp>
      <p:sp>
        <p:nvSpPr>
          <p:cNvPr id="9" name="Foliennummernplatzhalter 2"/>
          <p:cNvSpPr>
            <a:spLocks noGrp="1"/>
          </p:cNvSpPr>
          <p:nvPr>
            <p:ph type="sldNum" sz="quarter" idx="5"/>
          </p:nvPr>
        </p:nvSpPr>
        <p:spPr>
          <a:xfrm>
            <a:off x="3710275" y="9720989"/>
            <a:ext cx="3076976" cy="511977"/>
          </a:xfrm>
        </p:spPr>
        <p:txBody>
          <a:bodyPr/>
          <a:lstStyle/>
          <a:p>
            <a:fld id="{9A73B2F2-9062-FE47-AE5B-35A5560151C8}" type="slidenum">
              <a:rPr lang="de-DE" sz="1000" smtClean="0">
                <a:latin typeface="Arial"/>
                <a:cs typeface="Arial"/>
              </a:rPr>
              <a:pPr/>
              <a:t>9</a:t>
            </a:fld>
            <a:endParaRPr lang="de-DE" sz="1000" dirty="0">
              <a:latin typeface="Arial"/>
              <a:cs typeface="Arial"/>
            </a:endParaRPr>
          </a:p>
        </p:txBody>
      </p:sp>
      <p:sp>
        <p:nvSpPr>
          <p:cNvPr id="10" name="Überschriftenplatzhalter 6"/>
          <p:cNvSpPr>
            <a:spLocks noGrp="1"/>
          </p:cNvSpPr>
          <p:nvPr>
            <p:ph type="hdr" sz="quarter"/>
          </p:nvPr>
        </p:nvSpPr>
        <p:spPr>
          <a:xfrm>
            <a:off x="497770" y="1"/>
            <a:ext cx="6521217" cy="511978"/>
          </a:xfrm>
        </p:spPr>
        <p:txBody>
          <a:bodyPr/>
          <a:lstStyle/>
          <a:p>
            <a:r>
              <a:rPr lang="de-DE" sz="1000" dirty="0" smtClean="0">
                <a:latin typeface="Arial"/>
                <a:cs typeface="Arial"/>
              </a:rPr>
              <a:t>Das Standardisierte Abklärungsverfahren: Zielsetzungen, Aufbau und Anwendung</a:t>
            </a:r>
            <a:endParaRPr lang="de-DE" sz="1000" dirty="0">
              <a:latin typeface="Arial"/>
              <a:cs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CH" smtClean="0"/>
              <a:t>Mastertitelformat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CH" smtClean="0"/>
              <a:t>Master-Untertitelformat bearbeiten</a:t>
            </a:r>
            <a:endParaRPr lang="de-DE"/>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3444234932"/>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Vertikaler Textplatzhalter 2"/>
          <p:cNvSpPr>
            <a:spLocks noGrp="1"/>
          </p:cNvSpPr>
          <p:nvPr>
            <p:ph type="body" orient="vert" idx="1"/>
          </p:nvPr>
        </p:nvSpPr>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3537907136"/>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CH" smtClean="0"/>
              <a:t>Mastertitelformat bearbeiten</a:t>
            </a:r>
            <a:endParaRPr lang="de-DE"/>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534004822"/>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685800" y="609600"/>
            <a:ext cx="7772400" cy="5486400"/>
          </a:xfrm>
        </p:spPr>
        <p:txBody>
          <a:body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1916618062"/>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3" name="Inhaltsplatzhalter 2"/>
          <p:cNvSpPr>
            <a:spLocks noGrp="1"/>
          </p:cNvSpPr>
          <p:nvPr>
            <p:ph idx="1"/>
          </p:nvPr>
        </p:nvSpPr>
        <p:spPr/>
        <p:txBody>
          <a:body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901887949"/>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CH" dirty="0" smtClean="0"/>
              <a:t>Mastertitelformat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CH" smtClean="0"/>
              <a:t>Mastertextformat bearbeiten</a:t>
            </a:r>
          </a:p>
        </p:txBody>
      </p:sp>
      <p:sp>
        <p:nvSpPr>
          <p:cNvPr id="5"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49453523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6" name="Rectangle 4"/>
          <p:cNvSpPr>
            <a:spLocks noGrp="1" noChangeArrowheads="1"/>
          </p:cNvSpPr>
          <p:nvPr>
            <p:ph type="dt" sz="half" idx="10"/>
          </p:nvPr>
        </p:nvSpPr>
        <p:spPr bwMode="auto">
          <a:xfrm>
            <a:off x="0" y="6021288"/>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
        <p:nvSpPr>
          <p:cNvPr id="7" name="Titel 6"/>
          <p:cNvSpPr>
            <a:spLocks noGrp="1"/>
          </p:cNvSpPr>
          <p:nvPr>
            <p:ph type="title"/>
          </p:nvPr>
        </p:nvSpPr>
        <p:spPr/>
        <p:txBody>
          <a:bodyPr/>
          <a:lstStyle/>
          <a:p>
            <a:r>
              <a:rPr lang="de-DE" smtClean="0"/>
              <a:t>Titelmasterformat durch Klicken bearbeiten</a:t>
            </a:r>
            <a:endParaRPr lang="de-CH"/>
          </a:p>
        </p:txBody>
      </p:sp>
    </p:spTree>
    <p:extLst>
      <p:ext uri="{BB962C8B-B14F-4D97-AF65-F5344CB8AC3E}">
        <p14:creationId xmlns:p14="http://schemas.microsoft.com/office/powerpoint/2010/main" xmlns="" val="1605932121"/>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CH" smtClean="0"/>
              <a:t>Mastertitelformat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smtClean="0"/>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CH" smtClean="0"/>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8" name="Rectangle 4"/>
          <p:cNvSpPr>
            <a:spLocks noGrp="1" noChangeArrowheads="1"/>
          </p:cNvSpPr>
          <p:nvPr>
            <p:ph type="dt" sz="half" idx="10"/>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191373923"/>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de-DE"/>
          </a:p>
        </p:txBody>
      </p:sp>
      <p:sp>
        <p:nvSpPr>
          <p:cNvPr id="4"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370550117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Rectangle 4"/>
          <p:cNvSpPr>
            <a:spLocks noGrp="1" noChangeArrowheads="1"/>
          </p:cNvSpPr>
          <p:nvPr>
            <p:ph type="dt" sz="half" idx="2"/>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1082161503"/>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CH" smtClean="0"/>
              <a:t>Mastertitelformat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smtClean="0"/>
              <a:t>Mastertextformat bearbeiten</a:t>
            </a:r>
          </a:p>
        </p:txBody>
      </p:sp>
      <p:sp>
        <p:nvSpPr>
          <p:cNvPr id="6" name="Rectangle 4"/>
          <p:cNvSpPr>
            <a:spLocks noGrp="1" noChangeArrowheads="1"/>
          </p:cNvSpPr>
          <p:nvPr>
            <p:ph type="dt" sz="half" idx="10"/>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3071992432"/>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CH" smtClean="0"/>
              <a:t>Mastertitelformat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CH" smtClean="0"/>
              <a:t>Mastertextformat bearbeiten</a:t>
            </a:r>
          </a:p>
        </p:txBody>
      </p:sp>
      <p:sp>
        <p:nvSpPr>
          <p:cNvPr id="6" name="Rectangle 4"/>
          <p:cNvSpPr>
            <a:spLocks noGrp="1" noChangeArrowheads="1"/>
          </p:cNvSpPr>
          <p:nvPr>
            <p:ph type="dt" sz="half" idx="10"/>
          </p:nvPr>
        </p:nvSpPr>
        <p:spPr bwMode="auto">
          <a:xfrm>
            <a:off x="152400" y="6553200"/>
            <a:ext cx="71628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Verdana" charset="0"/>
              </a:defRPr>
            </a:lvl1pPr>
          </a:lstStyle>
          <a:p>
            <a:endParaRPr lang="de-CH" dirty="0">
              <a:latin typeface="+mn-lt"/>
            </a:endParaRPr>
          </a:p>
        </p:txBody>
      </p:sp>
    </p:spTree>
    <p:extLst>
      <p:ext uri="{BB962C8B-B14F-4D97-AF65-F5344CB8AC3E}">
        <p14:creationId xmlns:p14="http://schemas.microsoft.com/office/powerpoint/2010/main" xmlns="" val="1423341822"/>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de-DE"/>
              <a:t>Mastertitelformat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45" name="Rectangle 21"/>
          <p:cNvSpPr>
            <a:spLocks noChangeArrowheads="1"/>
          </p:cNvSpPr>
          <p:nvPr/>
        </p:nvSpPr>
        <p:spPr bwMode="auto">
          <a:xfrm>
            <a:off x="7948613" y="5999163"/>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endParaRPr lang="de-CH"/>
          </a:p>
        </p:txBody>
      </p:sp>
      <p:sp>
        <p:nvSpPr>
          <p:cNvPr id="1051" name="Rectangle 27"/>
          <p:cNvSpPr>
            <a:spLocks noChangeArrowheads="1"/>
          </p:cNvSpPr>
          <p:nvPr/>
        </p:nvSpPr>
        <p:spPr bwMode="auto">
          <a:xfrm>
            <a:off x="7348538" y="1609725"/>
            <a:ext cx="18415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endParaRPr lang="en-GB"/>
          </a:p>
        </p:txBody>
      </p:sp>
      <p:sp>
        <p:nvSpPr>
          <p:cNvPr id="8" name="Text Box 9"/>
          <p:cNvSpPr txBox="1">
            <a:spLocks noChangeArrowheads="1"/>
          </p:cNvSpPr>
          <p:nvPr/>
        </p:nvSpPr>
        <p:spPr bwMode="auto">
          <a:xfrm>
            <a:off x="5580113" y="6613525"/>
            <a:ext cx="3563888" cy="230832"/>
          </a:xfrm>
          <a:prstGeom prst="rect">
            <a:avLst/>
          </a:prstGeom>
          <a:noFill/>
          <a:ln w="9525">
            <a:noFill/>
            <a:miter lim="800000"/>
            <a:headEnd/>
            <a:tailEnd/>
          </a:ln>
          <a:effectLst/>
        </p:spPr>
        <p:txBody>
          <a:bodyPr wrap="square">
            <a:prstTxWarp prst="textNoShape">
              <a:avLst/>
            </a:prstTxWarp>
            <a:spAutoFit/>
          </a:bodyPr>
          <a:lstStyle/>
          <a:p>
            <a:pPr algn="r">
              <a:defRPr/>
            </a:pPr>
            <a:r>
              <a:rPr lang="de-DE" sz="900" baseline="0" dirty="0" smtClean="0">
                <a:latin typeface="Verdana" charset="0"/>
              </a:rPr>
              <a:t>  </a:t>
            </a:r>
            <a:fld id="{C43D21EC-EAE3-B04F-ACF6-6FA367155C66}" type="slidenum">
              <a:rPr lang="de-DE" sz="900" smtClean="0">
                <a:latin typeface="Verdana" charset="0"/>
              </a:rPr>
              <a:pPr algn="r">
                <a:defRPr/>
              </a:pPr>
              <a:t>‹Nr.›</a:t>
            </a:fld>
            <a:endParaRPr lang="de-DE" sz="900" dirty="0"/>
          </a:p>
        </p:txBody>
      </p:sp>
      <p:sp>
        <p:nvSpPr>
          <p:cNvPr id="9" name="Text Box 9"/>
          <p:cNvSpPr txBox="1">
            <a:spLocks noChangeArrowheads="1"/>
          </p:cNvSpPr>
          <p:nvPr/>
        </p:nvSpPr>
        <p:spPr bwMode="auto">
          <a:xfrm>
            <a:off x="0" y="6611779"/>
            <a:ext cx="7391400" cy="230832"/>
          </a:xfrm>
          <a:prstGeom prst="rect">
            <a:avLst/>
          </a:prstGeom>
          <a:noFill/>
          <a:ln w="9525">
            <a:noFill/>
            <a:miter lim="800000"/>
            <a:headEnd/>
            <a:tailEnd/>
          </a:ln>
          <a:effectLst/>
        </p:spPr>
        <p:txBody>
          <a:bodyPr wrap="square">
            <a:prstTxWarp prst="textNoShape">
              <a:avLst/>
            </a:prstTxWarp>
            <a:spAutoFit/>
          </a:bodyPr>
          <a:lstStyle/>
          <a:p>
            <a:pPr algn="l">
              <a:defRPr/>
            </a:pPr>
            <a:r>
              <a:rPr lang="de-DE" sz="900" dirty="0" smtClean="0">
                <a:latin typeface="Verdana" charset="0"/>
              </a:rPr>
              <a:t>Das Standardisierte</a:t>
            </a:r>
            <a:r>
              <a:rPr lang="de-DE" sz="900" baseline="0" dirty="0" smtClean="0">
                <a:latin typeface="Verdana" charset="0"/>
              </a:rPr>
              <a:t> Abklärungsverfahren: Zielsetzungen, Aufbau und Anwendung | Mai 2011</a:t>
            </a:r>
            <a:endParaRPr lang="de-DE" sz="900" dirty="0"/>
          </a:p>
        </p:txBody>
      </p:sp>
      <p:pic>
        <p:nvPicPr>
          <p:cNvPr id="10" name="Picture 6" descr="EDK_schriftzug"/>
          <p:cNvPicPr>
            <a:picLocks noChangeAspect="1" noChangeArrowheads="1"/>
          </p:cNvPicPr>
          <p:nvPr/>
        </p:nvPicPr>
        <p:blipFill>
          <a:blip r:embed="rId14">
            <a:extLst>
              <a:ext uri="{28A0092B-C50C-407E-A947-70E740481C1C}">
                <a14:useLocalDpi xmlns:a14="http://schemas.microsoft.com/office/drawing/2010/main" xmlns="" val="0"/>
              </a:ext>
            </a:extLst>
          </a:blip>
          <a:srcRect/>
          <a:stretch>
            <a:fillRect/>
          </a:stretch>
        </p:blipFill>
        <p:spPr bwMode="auto">
          <a:xfrm>
            <a:off x="152400" y="159488"/>
            <a:ext cx="2505075" cy="225942"/>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p:transition>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charset="0"/>
          <a:ea typeface="ＭＳ Ｐゴシック" charset="0"/>
        </a:defRPr>
      </a:lvl2pPr>
      <a:lvl3pPr algn="ctr" rtl="0" fontAlgn="base">
        <a:spcBef>
          <a:spcPct val="0"/>
        </a:spcBef>
        <a:spcAft>
          <a:spcPct val="0"/>
        </a:spcAft>
        <a:defRPr sz="4400">
          <a:solidFill>
            <a:schemeClr val="tx2"/>
          </a:solidFill>
          <a:latin typeface="Times" charset="0"/>
          <a:ea typeface="ＭＳ Ｐゴシック" charset="0"/>
        </a:defRPr>
      </a:lvl3pPr>
      <a:lvl4pPr algn="ctr" rtl="0" fontAlgn="base">
        <a:spcBef>
          <a:spcPct val="0"/>
        </a:spcBef>
        <a:spcAft>
          <a:spcPct val="0"/>
        </a:spcAft>
        <a:defRPr sz="4400">
          <a:solidFill>
            <a:schemeClr val="tx2"/>
          </a:solidFill>
          <a:latin typeface="Times" charset="0"/>
          <a:ea typeface="ＭＳ Ｐゴシック" charset="0"/>
        </a:defRPr>
      </a:lvl4pPr>
      <a:lvl5pPr algn="ctr" rtl="0" fontAlgn="base">
        <a:spcBef>
          <a:spcPct val="0"/>
        </a:spcBef>
        <a:spcAft>
          <a:spcPct val="0"/>
        </a:spcAft>
        <a:defRPr sz="4400">
          <a:solidFill>
            <a:schemeClr val="tx2"/>
          </a:solidFill>
          <a:latin typeface="Times" charset="0"/>
          <a:ea typeface="ＭＳ Ｐゴシック" charset="0"/>
        </a:defRPr>
      </a:lvl5pPr>
      <a:lvl6pPr marL="457200" algn="ctr" rtl="0" fontAlgn="base">
        <a:spcBef>
          <a:spcPct val="0"/>
        </a:spcBef>
        <a:spcAft>
          <a:spcPct val="0"/>
        </a:spcAft>
        <a:defRPr sz="4400">
          <a:solidFill>
            <a:schemeClr val="tx2"/>
          </a:solidFill>
          <a:latin typeface="Times" charset="0"/>
          <a:ea typeface="ＭＳ Ｐゴシック" charset="0"/>
        </a:defRPr>
      </a:lvl6pPr>
      <a:lvl7pPr marL="914400" algn="ctr" rtl="0" fontAlgn="base">
        <a:spcBef>
          <a:spcPct val="0"/>
        </a:spcBef>
        <a:spcAft>
          <a:spcPct val="0"/>
        </a:spcAft>
        <a:defRPr sz="4400">
          <a:solidFill>
            <a:schemeClr val="tx2"/>
          </a:solidFill>
          <a:latin typeface="Times" charset="0"/>
          <a:ea typeface="ＭＳ Ｐゴシック" charset="0"/>
        </a:defRPr>
      </a:lvl7pPr>
      <a:lvl8pPr marL="1371600" algn="ctr" rtl="0" fontAlgn="base">
        <a:spcBef>
          <a:spcPct val="0"/>
        </a:spcBef>
        <a:spcAft>
          <a:spcPct val="0"/>
        </a:spcAft>
        <a:defRPr sz="4400">
          <a:solidFill>
            <a:schemeClr val="tx2"/>
          </a:solidFill>
          <a:latin typeface="Times" charset="0"/>
          <a:ea typeface="ＭＳ Ｐゴシック" charset="0"/>
        </a:defRPr>
      </a:lvl8pPr>
      <a:lvl9pPr marL="1828800" algn="ctr" rtl="0" fontAlgn="base">
        <a:spcBef>
          <a:spcPct val="0"/>
        </a:spcBef>
        <a:spcAft>
          <a:spcPct val="0"/>
        </a:spcAft>
        <a:defRPr sz="4400">
          <a:solidFill>
            <a:schemeClr val="tx2"/>
          </a:solidFill>
          <a:latin typeface="Times" charset="0"/>
          <a:ea typeface="ＭＳ Ｐゴシック"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body" sz="half" idx="1"/>
          </p:nvPr>
        </p:nvSpPr>
        <p:spPr>
          <a:xfrm>
            <a:off x="762000" y="609600"/>
            <a:ext cx="7643192" cy="5915744"/>
          </a:xfrm>
          <a:noFill/>
          <a:ln/>
        </p:spPr>
        <p:txBody>
          <a:bodyPr/>
          <a:lstStyle/>
          <a:p>
            <a:pPr marL="0" indent="0">
              <a:lnSpc>
                <a:spcPct val="90000"/>
              </a:lnSpc>
              <a:spcBef>
                <a:spcPct val="0"/>
              </a:spcBef>
              <a:spcAft>
                <a:spcPct val="40000"/>
              </a:spcAft>
              <a:buFontTx/>
              <a:buNone/>
            </a:pPr>
            <a:endParaRPr lang="de-DE" sz="1800" b="1" dirty="0">
              <a:latin typeface="Verdana" charset="0"/>
            </a:endParaRPr>
          </a:p>
          <a:p>
            <a:pPr marL="0" indent="0">
              <a:lnSpc>
                <a:spcPct val="90000"/>
              </a:lnSpc>
              <a:spcBef>
                <a:spcPct val="0"/>
              </a:spcBef>
              <a:spcAft>
                <a:spcPct val="40000"/>
              </a:spcAft>
              <a:buFontTx/>
              <a:buNone/>
            </a:pPr>
            <a:endParaRPr lang="de-DE" sz="2000" b="1" dirty="0" smtClean="0">
              <a:solidFill>
                <a:srgbClr val="800000"/>
              </a:solidFill>
              <a:latin typeface="Verdana" charset="0"/>
            </a:endParaRPr>
          </a:p>
          <a:p>
            <a:pPr marL="0" indent="0">
              <a:lnSpc>
                <a:spcPct val="90000"/>
              </a:lnSpc>
              <a:spcBef>
                <a:spcPct val="0"/>
              </a:spcBef>
              <a:spcAft>
                <a:spcPct val="40000"/>
              </a:spcAft>
              <a:buFontTx/>
              <a:buNone/>
            </a:pPr>
            <a:endParaRPr lang="de-DE" sz="2000" b="1" dirty="0" smtClean="0">
              <a:solidFill>
                <a:srgbClr val="800000"/>
              </a:solidFill>
              <a:latin typeface="Verdana" charset="0"/>
            </a:endParaRPr>
          </a:p>
          <a:p>
            <a:pPr marL="0" indent="0">
              <a:lnSpc>
                <a:spcPct val="90000"/>
              </a:lnSpc>
              <a:spcBef>
                <a:spcPct val="0"/>
              </a:spcBef>
              <a:spcAft>
                <a:spcPct val="40000"/>
              </a:spcAft>
              <a:buFontTx/>
              <a:buNone/>
            </a:pPr>
            <a:r>
              <a:rPr lang="de-DE" sz="2000" b="1" dirty="0" smtClean="0">
                <a:solidFill>
                  <a:srgbClr val="800000"/>
                </a:solidFill>
                <a:latin typeface="Verdana" charset="0"/>
              </a:rPr>
              <a:t>Das Standardisierte Abklärungsverfahren:</a:t>
            </a:r>
          </a:p>
          <a:p>
            <a:pPr marL="0" indent="0">
              <a:lnSpc>
                <a:spcPct val="90000"/>
              </a:lnSpc>
              <a:spcBef>
                <a:spcPct val="0"/>
              </a:spcBef>
              <a:spcAft>
                <a:spcPct val="40000"/>
              </a:spcAft>
              <a:buFontTx/>
              <a:buNone/>
            </a:pPr>
            <a:r>
              <a:rPr lang="de-DE" sz="2000" b="1" dirty="0" smtClean="0">
                <a:solidFill>
                  <a:srgbClr val="800000"/>
                </a:solidFill>
                <a:latin typeface="Verdana" charset="0"/>
              </a:rPr>
              <a:t>Zielsetzungen, Aufbau und Anwendung</a:t>
            </a:r>
          </a:p>
          <a:p>
            <a:pPr marL="0" indent="0">
              <a:lnSpc>
                <a:spcPct val="90000"/>
              </a:lnSpc>
              <a:spcBef>
                <a:spcPct val="0"/>
              </a:spcBef>
              <a:spcAft>
                <a:spcPct val="40000"/>
              </a:spcAft>
              <a:buFontTx/>
              <a:buNone/>
            </a:pPr>
            <a:endParaRPr lang="de-DE" sz="2000" b="1" dirty="0" smtClean="0">
              <a:solidFill>
                <a:srgbClr val="800000"/>
              </a:solidFill>
              <a:latin typeface="Verdana" charset="0"/>
            </a:endParaRPr>
          </a:p>
          <a:p>
            <a:pPr marL="0" indent="0">
              <a:lnSpc>
                <a:spcPct val="90000"/>
              </a:lnSpc>
              <a:spcBef>
                <a:spcPct val="0"/>
              </a:spcBef>
              <a:spcAft>
                <a:spcPct val="40000"/>
              </a:spcAft>
              <a:buFontTx/>
              <a:buNone/>
            </a:pPr>
            <a:endParaRPr lang="de-DE" sz="2000" b="1" dirty="0" smtClean="0">
              <a:solidFill>
                <a:srgbClr val="800000"/>
              </a:solidFill>
              <a:latin typeface="Verdana" charset="0"/>
            </a:endParaRPr>
          </a:p>
          <a:p>
            <a:pPr marL="0" indent="0">
              <a:lnSpc>
                <a:spcPct val="90000"/>
              </a:lnSpc>
              <a:spcBef>
                <a:spcPct val="0"/>
              </a:spcBef>
              <a:spcAft>
                <a:spcPct val="40000"/>
              </a:spcAft>
              <a:buFontTx/>
              <a:buNone/>
            </a:pPr>
            <a:endParaRPr lang="de-DE" sz="1800" dirty="0" smtClean="0">
              <a:latin typeface="Verdana" charset="0"/>
            </a:endParaRPr>
          </a:p>
          <a:p>
            <a:pPr marL="0" indent="0">
              <a:lnSpc>
                <a:spcPct val="90000"/>
              </a:lnSpc>
              <a:spcBef>
                <a:spcPct val="0"/>
              </a:spcBef>
              <a:spcAft>
                <a:spcPct val="40000"/>
              </a:spcAft>
              <a:buFontTx/>
              <a:buNone/>
            </a:pPr>
            <a:r>
              <a:rPr lang="de-DE" sz="1800" dirty="0" smtClean="0">
                <a:latin typeface="Verdana" charset="0"/>
              </a:rPr>
              <a:t>Judith </a:t>
            </a:r>
            <a:r>
              <a:rPr lang="de-DE" sz="1800" dirty="0" err="1" smtClean="0">
                <a:latin typeface="Verdana" charset="0"/>
              </a:rPr>
              <a:t>Hollenweger</a:t>
            </a:r>
            <a:r>
              <a:rPr lang="de-DE" sz="1800" dirty="0" smtClean="0">
                <a:latin typeface="Verdana" charset="0"/>
              </a:rPr>
              <a:t>, PHZH</a:t>
            </a:r>
          </a:p>
          <a:p>
            <a:pPr marL="0" indent="0">
              <a:lnSpc>
                <a:spcPct val="90000"/>
              </a:lnSpc>
              <a:spcBef>
                <a:spcPct val="0"/>
              </a:spcBef>
              <a:spcAft>
                <a:spcPct val="40000"/>
              </a:spcAft>
              <a:buFontTx/>
              <a:buNone/>
            </a:pPr>
            <a:r>
              <a:rPr lang="de-DE" sz="1800" dirty="0" smtClean="0">
                <a:latin typeface="Verdana" charset="0"/>
              </a:rPr>
              <a:t>Peter Lienhard, </a:t>
            </a:r>
            <a:r>
              <a:rPr lang="de-DE" sz="1800" dirty="0" err="1" smtClean="0">
                <a:latin typeface="Verdana" charset="0"/>
              </a:rPr>
              <a:t>HfH</a:t>
            </a:r>
            <a:endParaRPr lang="de-DE" sz="1800" dirty="0" smtClean="0">
              <a:latin typeface="Verdana" charset="0"/>
            </a:endParaRPr>
          </a:p>
          <a:p>
            <a:pPr marL="0" indent="0">
              <a:lnSpc>
                <a:spcPct val="90000"/>
              </a:lnSpc>
              <a:spcBef>
                <a:spcPct val="0"/>
              </a:spcBef>
              <a:spcAft>
                <a:spcPct val="40000"/>
              </a:spcAft>
              <a:buFontTx/>
              <a:buNone/>
            </a:pPr>
            <a:endParaRPr lang="de-DE" sz="1400" dirty="0" smtClean="0">
              <a:latin typeface="Verdana" charset="0"/>
            </a:endParaRPr>
          </a:p>
          <a:p>
            <a:pPr marL="0" indent="0">
              <a:lnSpc>
                <a:spcPct val="90000"/>
              </a:lnSpc>
              <a:spcBef>
                <a:spcPct val="0"/>
              </a:spcBef>
              <a:spcAft>
                <a:spcPct val="40000"/>
              </a:spcAft>
              <a:buNone/>
            </a:pPr>
            <a:r>
              <a:rPr lang="de-DE" sz="1600" dirty="0">
                <a:latin typeface="Verdana" charset="0"/>
              </a:rPr>
              <a:t>unterstützt von Patrick Bonvin, </a:t>
            </a:r>
            <a:r>
              <a:rPr lang="de-DE" sz="1600" dirty="0" smtClean="0">
                <a:latin typeface="Verdana" charset="0"/>
              </a:rPr>
              <a:t>HEP-VD </a:t>
            </a:r>
            <a:r>
              <a:rPr lang="de-DE" sz="1600" dirty="0">
                <a:latin typeface="Verdana" charset="0"/>
              </a:rPr>
              <a:t>und Reto Luder, </a:t>
            </a:r>
            <a:r>
              <a:rPr lang="de-DE" sz="1600" dirty="0" smtClean="0">
                <a:latin typeface="Verdana" charset="0"/>
              </a:rPr>
              <a:t>PHZH</a:t>
            </a:r>
          </a:p>
          <a:p>
            <a:pPr marL="0" indent="0">
              <a:lnSpc>
                <a:spcPct val="90000"/>
              </a:lnSpc>
              <a:spcBef>
                <a:spcPct val="0"/>
              </a:spcBef>
              <a:spcAft>
                <a:spcPct val="40000"/>
              </a:spcAft>
              <a:buNone/>
            </a:pPr>
            <a:endParaRPr lang="de-DE" sz="1600" dirty="0">
              <a:latin typeface="Verdana" charset="0"/>
            </a:endParaRPr>
          </a:p>
          <a:p>
            <a:pPr marL="0" indent="0">
              <a:lnSpc>
                <a:spcPct val="90000"/>
              </a:lnSpc>
              <a:spcBef>
                <a:spcPct val="0"/>
              </a:spcBef>
              <a:spcAft>
                <a:spcPct val="40000"/>
              </a:spcAft>
              <a:buNone/>
            </a:pPr>
            <a:r>
              <a:rPr lang="de-DE" sz="1600" dirty="0" smtClean="0">
                <a:latin typeface="Verdana" charset="0"/>
              </a:rPr>
              <a:t>Mai 2011</a:t>
            </a:r>
          </a:p>
        </p:txBody>
      </p:sp>
      <p:sp>
        <p:nvSpPr>
          <p:cNvPr id="2" name="Rechteck 1"/>
          <p:cNvSpPr/>
          <p:nvPr/>
        </p:nvSpPr>
        <p:spPr bwMode="auto">
          <a:xfrm>
            <a:off x="0" y="6309320"/>
            <a:ext cx="9144000" cy="548680"/>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ChangeArrowheads="1"/>
          </p:cNvSpPr>
          <p:nvPr/>
        </p:nvSpPr>
        <p:spPr bwMode="auto">
          <a:xfrm>
            <a:off x="3043238" y="5927725"/>
            <a:ext cx="294481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9411" name="Text Box 3"/>
          <p:cNvSpPr txBox="1">
            <a:spLocks noChangeArrowheads="1"/>
          </p:cNvSpPr>
          <p:nvPr/>
        </p:nvSpPr>
        <p:spPr bwMode="auto">
          <a:xfrm>
            <a:off x="533400" y="762000"/>
            <a:ext cx="8180388"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2000" b="1" dirty="0">
                <a:latin typeface="Verdana" charset="0"/>
                <a:cs typeface="ＭＳ Ｐゴシック" charset="0"/>
              </a:rPr>
              <a:t>Erweitertes </a:t>
            </a:r>
            <a:r>
              <a:rPr lang="de-CH" sz="2000" b="1" dirty="0" smtClean="0">
                <a:latin typeface="Verdana" charset="0"/>
                <a:cs typeface="ＭＳ Ｐゴシック" charset="0"/>
              </a:rPr>
              <a:t>ICF-Modell </a:t>
            </a:r>
            <a:r>
              <a:rPr lang="de-CH" sz="2000" b="1" dirty="0">
                <a:latin typeface="Verdana" charset="0"/>
                <a:cs typeface="ＭＳ Ｐゴシック" charset="0"/>
              </a:rPr>
              <a:t>des </a:t>
            </a:r>
            <a:r>
              <a:rPr lang="de-CH" sz="2000" b="1" dirty="0" smtClean="0">
                <a:latin typeface="Verdana" charset="0"/>
                <a:cs typeface="ＭＳ Ｐゴシック" charset="0"/>
              </a:rPr>
              <a:t>Abklärungsverfahrens</a:t>
            </a:r>
            <a:endParaRPr lang="de-CH" dirty="0"/>
          </a:p>
        </p:txBody>
      </p:sp>
      <p:pic>
        <p:nvPicPr>
          <p:cNvPr id="1169412" name="Picture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95288" y="1773238"/>
            <a:ext cx="5616575" cy="30908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grpSp>
        <p:nvGrpSpPr>
          <p:cNvPr id="12" name="Gruppierung 11"/>
          <p:cNvGrpSpPr/>
          <p:nvPr/>
        </p:nvGrpSpPr>
        <p:grpSpPr>
          <a:xfrm>
            <a:off x="615950" y="2789238"/>
            <a:ext cx="7966075" cy="3346450"/>
            <a:chOff x="615950" y="2789238"/>
            <a:chExt cx="7966075" cy="3346450"/>
          </a:xfrm>
        </p:grpSpPr>
        <p:sp>
          <p:nvSpPr>
            <p:cNvPr id="1169413" name="Text Box 5"/>
            <p:cNvSpPr txBox="1">
              <a:spLocks noChangeArrowheads="1"/>
            </p:cNvSpPr>
            <p:nvPr/>
          </p:nvSpPr>
          <p:spPr bwMode="auto">
            <a:xfrm>
              <a:off x="615950" y="5116513"/>
              <a:ext cx="2811463"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dirty="0" err="1">
                  <a:solidFill>
                    <a:schemeClr val="accent2"/>
                  </a:solidFill>
                  <a:latin typeface="Verdana" charset="0"/>
                </a:rPr>
                <a:t>professionelle</a:t>
              </a:r>
              <a:endParaRPr lang="en-GB" sz="1600" dirty="0">
                <a:solidFill>
                  <a:schemeClr val="accent2"/>
                </a:solidFill>
                <a:latin typeface="Verdana" charset="0"/>
              </a:endParaRPr>
            </a:p>
            <a:p>
              <a:pPr algn="ctr"/>
              <a:r>
                <a:rPr lang="en-GB" sz="1600" dirty="0" err="1">
                  <a:solidFill>
                    <a:schemeClr val="accent2"/>
                  </a:solidFill>
                  <a:latin typeface="Verdana" charset="0"/>
                </a:rPr>
                <a:t>Umwelt</a:t>
              </a:r>
              <a:r>
                <a:rPr lang="en-GB" sz="1600" dirty="0">
                  <a:solidFill>
                    <a:schemeClr val="accent2"/>
                  </a:solidFill>
                  <a:latin typeface="Verdana" charset="0"/>
                </a:rPr>
                <a:t> und </a:t>
              </a:r>
              <a:r>
                <a:rPr lang="en-GB" sz="1600" dirty="0" err="1">
                  <a:solidFill>
                    <a:schemeClr val="accent2"/>
                  </a:solidFill>
                  <a:latin typeface="Verdana" charset="0"/>
                </a:rPr>
                <a:t>Massnahmen</a:t>
              </a:r>
              <a:endParaRPr lang="en-GB" sz="1600" dirty="0">
                <a:solidFill>
                  <a:schemeClr val="accent2"/>
                </a:solidFill>
                <a:latin typeface="Verdana" charset="0"/>
              </a:endParaRPr>
            </a:p>
          </p:txBody>
        </p:sp>
        <p:sp>
          <p:nvSpPr>
            <p:cNvPr id="1169414" name="Text Box 6"/>
            <p:cNvSpPr txBox="1">
              <a:spLocks noChangeArrowheads="1"/>
            </p:cNvSpPr>
            <p:nvPr/>
          </p:nvSpPr>
          <p:spPr bwMode="auto">
            <a:xfrm>
              <a:off x="6607175" y="2789238"/>
              <a:ext cx="197485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a:solidFill>
                    <a:schemeClr val="accent2"/>
                  </a:solidFill>
                  <a:latin typeface="Verdana" charset="0"/>
                </a:rPr>
                <a:t>Bildungs- und</a:t>
              </a:r>
            </a:p>
            <a:p>
              <a:pPr algn="ctr"/>
              <a:r>
                <a:rPr lang="en-GB" sz="1600">
                  <a:solidFill>
                    <a:schemeClr val="accent2"/>
                  </a:solidFill>
                  <a:latin typeface="Verdana" charset="0"/>
                </a:rPr>
                <a:t>Entwicklungsziele</a:t>
              </a:r>
            </a:p>
          </p:txBody>
        </p:sp>
        <p:sp>
          <p:nvSpPr>
            <p:cNvPr id="1169415" name="Text Box 7"/>
            <p:cNvSpPr txBox="1">
              <a:spLocks noChangeArrowheads="1"/>
            </p:cNvSpPr>
            <p:nvPr/>
          </p:nvSpPr>
          <p:spPr bwMode="auto">
            <a:xfrm>
              <a:off x="6632575" y="5065713"/>
              <a:ext cx="1892300" cy="1069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dirty="0" err="1">
                  <a:solidFill>
                    <a:schemeClr val="accent2"/>
                  </a:solidFill>
                  <a:latin typeface="Verdana" charset="0"/>
                </a:rPr>
                <a:t>Schaffen</a:t>
              </a:r>
              <a:r>
                <a:rPr lang="en-GB" sz="1600" dirty="0">
                  <a:solidFill>
                    <a:schemeClr val="accent2"/>
                  </a:solidFill>
                  <a:latin typeface="Verdana" charset="0"/>
                </a:rPr>
                <a:t> von</a:t>
              </a:r>
            </a:p>
            <a:p>
              <a:pPr algn="ctr"/>
              <a:r>
                <a:rPr lang="en-GB" sz="1600" dirty="0" err="1">
                  <a:solidFill>
                    <a:schemeClr val="accent2"/>
                  </a:solidFill>
                  <a:latin typeface="Verdana" charset="0"/>
                </a:rPr>
                <a:t>Bildungschancen</a:t>
              </a:r>
              <a:endParaRPr lang="en-GB" sz="1600" dirty="0">
                <a:solidFill>
                  <a:schemeClr val="accent2"/>
                </a:solidFill>
                <a:latin typeface="Verdana" charset="0"/>
              </a:endParaRPr>
            </a:p>
            <a:p>
              <a:pPr algn="ctr"/>
              <a:r>
                <a:rPr lang="en-GB" sz="1600" dirty="0" smtClean="0">
                  <a:solidFill>
                    <a:schemeClr val="accent2"/>
                  </a:solidFill>
                  <a:latin typeface="Verdana" charset="0"/>
                </a:rPr>
                <a:t>“</a:t>
              </a:r>
              <a:r>
                <a:rPr lang="en-GB" sz="1600" dirty="0" err="1" smtClean="0">
                  <a:solidFill>
                    <a:schemeClr val="accent2"/>
                  </a:solidFill>
                  <a:latin typeface="Verdana" charset="0"/>
                </a:rPr>
                <a:t>Bedarf</a:t>
              </a:r>
              <a:r>
                <a:rPr lang="en-GB" sz="1600" dirty="0" smtClean="0">
                  <a:solidFill>
                    <a:schemeClr val="accent2"/>
                  </a:solidFill>
                  <a:latin typeface="Verdana" charset="0"/>
                </a:rPr>
                <a:t>”</a:t>
              </a:r>
              <a:endParaRPr lang="en-GB" sz="1600" dirty="0">
                <a:solidFill>
                  <a:schemeClr val="accent2"/>
                </a:solidFill>
                <a:latin typeface="Verdana" charset="0"/>
              </a:endParaRPr>
            </a:p>
            <a:p>
              <a:pPr algn="ctr"/>
              <a:endParaRPr lang="en-GB" sz="1600" dirty="0">
                <a:solidFill>
                  <a:schemeClr val="accent2"/>
                </a:solidFill>
                <a:latin typeface="Verdana" charset="0"/>
              </a:endParaRPr>
            </a:p>
          </p:txBody>
        </p:sp>
        <p:sp>
          <p:nvSpPr>
            <p:cNvPr id="1169416" name="Line 8"/>
            <p:cNvSpPr>
              <a:spLocks noChangeShapeType="1"/>
            </p:cNvSpPr>
            <p:nvPr/>
          </p:nvSpPr>
          <p:spPr bwMode="auto">
            <a:xfrm>
              <a:off x="2032000" y="4724400"/>
              <a:ext cx="0" cy="433388"/>
            </a:xfrm>
            <a:prstGeom prst="line">
              <a:avLst/>
            </a:prstGeom>
            <a:noFill/>
            <a:ln w="1905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7" name="Line 9"/>
            <p:cNvSpPr>
              <a:spLocks noChangeShapeType="1"/>
            </p:cNvSpPr>
            <p:nvPr/>
          </p:nvSpPr>
          <p:spPr bwMode="auto">
            <a:xfrm>
              <a:off x="3492500" y="5373688"/>
              <a:ext cx="2951163" cy="0"/>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8" name="Line 10"/>
            <p:cNvSpPr>
              <a:spLocks noChangeShapeType="1"/>
            </p:cNvSpPr>
            <p:nvPr/>
          </p:nvSpPr>
          <p:spPr bwMode="auto">
            <a:xfrm>
              <a:off x="5940425" y="3068638"/>
              <a:ext cx="647700" cy="0"/>
            </a:xfrm>
            <a:prstGeom prst="line">
              <a:avLst/>
            </a:prstGeom>
            <a:noFill/>
            <a:ln w="1905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9" name="Line 11"/>
            <p:cNvSpPr>
              <a:spLocks noChangeShapeType="1"/>
            </p:cNvSpPr>
            <p:nvPr/>
          </p:nvSpPr>
          <p:spPr bwMode="auto">
            <a:xfrm>
              <a:off x="7596188" y="3429000"/>
              <a:ext cx="0" cy="1439863"/>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495" name="Rectangle 39"/>
          <p:cNvSpPr>
            <a:spLocks noChangeArrowheads="1"/>
          </p:cNvSpPr>
          <p:nvPr/>
        </p:nvSpPr>
        <p:spPr bwMode="auto">
          <a:xfrm>
            <a:off x="0" y="6119664"/>
            <a:ext cx="7772400" cy="457200"/>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71493" name="Oval 37"/>
          <p:cNvSpPr>
            <a:spLocks noChangeArrowheads="1"/>
          </p:cNvSpPr>
          <p:nvPr/>
        </p:nvSpPr>
        <p:spPr bwMode="auto">
          <a:xfrm>
            <a:off x="0" y="1014264"/>
            <a:ext cx="9144000" cy="5562600"/>
          </a:xfrm>
          <a:prstGeom prst="ellipse">
            <a:avLst/>
          </a:prstGeom>
          <a:solidFill>
            <a:srgbClr val="E6E6E6"/>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71458" name="Text Box 2"/>
          <p:cNvSpPr txBox="1">
            <a:spLocks noChangeArrowheads="1"/>
          </p:cNvSpPr>
          <p:nvPr/>
        </p:nvSpPr>
        <p:spPr bwMode="auto">
          <a:xfrm>
            <a:off x="381000" y="511845"/>
            <a:ext cx="8458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a:latin typeface="Arial"/>
                <a:cs typeface="ＭＳ Ｐゴシック" charset="0"/>
              </a:rPr>
              <a:t>…</a:t>
            </a:r>
            <a:r>
              <a:rPr lang="de-DE" altLang="ja-JP" sz="2000" b="1" dirty="0">
                <a:latin typeface="Verdana" charset="0"/>
                <a:cs typeface="ＭＳ Ｐゴシック" charset="0"/>
              </a:rPr>
              <a:t> umgesetzt in die Bereiche des Abklärungsverfahrens</a:t>
            </a:r>
          </a:p>
        </p:txBody>
      </p:sp>
      <p:grpSp>
        <p:nvGrpSpPr>
          <p:cNvPr id="1171497" name="Group 41"/>
          <p:cNvGrpSpPr>
            <a:grpSpLocks/>
          </p:cNvGrpSpPr>
          <p:nvPr/>
        </p:nvGrpSpPr>
        <p:grpSpPr bwMode="auto">
          <a:xfrm>
            <a:off x="762000" y="3452664"/>
            <a:ext cx="7696200" cy="2667000"/>
            <a:chOff x="480" y="2352"/>
            <a:chExt cx="4848" cy="1680"/>
          </a:xfrm>
        </p:grpSpPr>
        <p:sp>
          <p:nvSpPr>
            <p:cNvPr id="1171478" name="Oval 22"/>
            <p:cNvSpPr>
              <a:spLocks noChangeArrowheads="1"/>
            </p:cNvSpPr>
            <p:nvPr/>
          </p:nvSpPr>
          <p:spPr bwMode="auto">
            <a:xfrm>
              <a:off x="480" y="2352"/>
              <a:ext cx="4848" cy="1680"/>
            </a:xfrm>
            <a:prstGeom prst="ellipse">
              <a:avLst/>
            </a:prstGeom>
            <a:solidFill>
              <a:schemeClr val="accent2">
                <a:alpha val="35001"/>
              </a:scheme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71480" name="Oval 24"/>
            <p:cNvSpPr>
              <a:spLocks noChangeArrowheads="1"/>
            </p:cNvSpPr>
            <p:nvPr/>
          </p:nvSpPr>
          <p:spPr bwMode="auto">
            <a:xfrm>
              <a:off x="864" y="2784"/>
              <a:ext cx="912" cy="912"/>
            </a:xfrm>
            <a:prstGeom prst="ellipse">
              <a:avLst/>
            </a:prstGeom>
            <a:solidFill>
              <a:schemeClr val="accent1">
                <a:alpha val="60001"/>
              </a:scheme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persönliche</a:t>
              </a:r>
              <a:br>
                <a:rPr lang="de-DE" sz="1600">
                  <a:latin typeface="Verdana" charset="0"/>
                </a:rPr>
              </a:br>
              <a:r>
                <a:rPr lang="de-DE" sz="1600">
                  <a:latin typeface="Verdana" charset="0"/>
                </a:rPr>
                <a:t>Angaben</a:t>
              </a:r>
              <a:endParaRPr lang="de-DE"/>
            </a:p>
          </p:txBody>
        </p:sp>
        <p:sp>
          <p:nvSpPr>
            <p:cNvPr id="1171482" name="Oval 26"/>
            <p:cNvSpPr>
              <a:spLocks noChangeArrowheads="1"/>
            </p:cNvSpPr>
            <p:nvPr/>
          </p:nvSpPr>
          <p:spPr bwMode="auto">
            <a:xfrm>
              <a:off x="1632" y="2496"/>
              <a:ext cx="912" cy="912"/>
            </a:xfrm>
            <a:prstGeom prst="ellipse">
              <a:avLst/>
            </a:prstGeom>
            <a:solidFill>
              <a:srgbClr val="8FBA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Frage-</a:t>
              </a:r>
              <a:br>
                <a:rPr lang="de-DE" sz="1600">
                  <a:latin typeface="Verdana" charset="0"/>
                </a:rPr>
              </a:br>
              <a:r>
                <a:rPr lang="de-DE" sz="1600">
                  <a:latin typeface="Verdana" charset="0"/>
                </a:rPr>
                <a:t>stellung</a:t>
              </a:r>
              <a:endParaRPr lang="de-DE"/>
            </a:p>
          </p:txBody>
        </p:sp>
        <p:sp>
          <p:nvSpPr>
            <p:cNvPr id="1171483" name="Oval 27"/>
            <p:cNvSpPr>
              <a:spLocks noChangeArrowheads="1"/>
            </p:cNvSpPr>
            <p:nvPr/>
          </p:nvSpPr>
          <p:spPr bwMode="auto">
            <a:xfrm>
              <a:off x="2160" y="2976"/>
              <a:ext cx="912" cy="912"/>
            </a:xfrm>
            <a:prstGeom prst="ellipse">
              <a:avLst/>
            </a:prstGeom>
            <a:solidFill>
              <a:srgbClr val="AB95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profes-</a:t>
              </a:r>
              <a:br>
                <a:rPr lang="de-DE" sz="1600">
                  <a:latin typeface="Verdana" charset="0"/>
                </a:rPr>
              </a:br>
              <a:r>
                <a:rPr lang="de-DE" sz="1600">
                  <a:latin typeface="Verdana" charset="0"/>
                </a:rPr>
                <a:t>sioneller</a:t>
              </a:r>
              <a:br>
                <a:rPr lang="de-DE" sz="1600">
                  <a:latin typeface="Verdana" charset="0"/>
                </a:rPr>
              </a:br>
              <a:r>
                <a:rPr lang="de-DE" sz="1600">
                  <a:latin typeface="Verdana" charset="0"/>
                </a:rPr>
                <a:t>Kontext</a:t>
              </a:r>
              <a:endParaRPr lang="de-DE"/>
            </a:p>
          </p:txBody>
        </p:sp>
        <p:sp>
          <p:nvSpPr>
            <p:cNvPr id="1171484" name="Oval 28"/>
            <p:cNvSpPr>
              <a:spLocks noChangeArrowheads="1"/>
            </p:cNvSpPr>
            <p:nvPr/>
          </p:nvSpPr>
          <p:spPr bwMode="auto">
            <a:xfrm>
              <a:off x="2736" y="2496"/>
              <a:ext cx="912" cy="912"/>
            </a:xfrm>
            <a:prstGeom prst="ellipse">
              <a:avLst/>
            </a:prstGeom>
            <a:solidFill>
              <a:srgbClr val="87E3D9">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familiärer</a:t>
              </a:r>
              <a:br>
                <a:rPr lang="de-DE" sz="1600">
                  <a:latin typeface="Verdana" charset="0"/>
                </a:rPr>
              </a:br>
              <a:r>
                <a:rPr lang="de-DE" sz="1600">
                  <a:latin typeface="Verdana" charset="0"/>
                </a:rPr>
                <a:t>Kontext</a:t>
              </a:r>
              <a:endParaRPr lang="de-DE"/>
            </a:p>
          </p:txBody>
        </p:sp>
        <p:sp>
          <p:nvSpPr>
            <p:cNvPr id="1171485" name="Oval 29"/>
            <p:cNvSpPr>
              <a:spLocks noChangeArrowheads="1"/>
            </p:cNvSpPr>
            <p:nvPr/>
          </p:nvSpPr>
          <p:spPr bwMode="auto">
            <a:xfrm>
              <a:off x="3360" y="2928"/>
              <a:ext cx="912" cy="912"/>
            </a:xfrm>
            <a:prstGeom prst="ellipse">
              <a:avLst/>
            </a:prstGeom>
            <a:solidFill>
              <a:srgbClr val="7E95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Funktions-</a:t>
              </a:r>
              <a:br>
                <a:rPr lang="de-DE" sz="1600">
                  <a:latin typeface="Verdana" charset="0"/>
                </a:rPr>
              </a:br>
              <a:r>
                <a:rPr lang="de-DE" sz="1600">
                  <a:latin typeface="Verdana" charset="0"/>
                </a:rPr>
                <a:t>fähigkeit</a:t>
              </a:r>
              <a:endParaRPr lang="de-DE"/>
            </a:p>
          </p:txBody>
        </p:sp>
        <p:sp>
          <p:nvSpPr>
            <p:cNvPr id="1171486" name="Oval 30"/>
            <p:cNvSpPr>
              <a:spLocks noChangeArrowheads="1"/>
            </p:cNvSpPr>
            <p:nvPr/>
          </p:nvSpPr>
          <p:spPr bwMode="auto">
            <a:xfrm>
              <a:off x="4176" y="2736"/>
              <a:ext cx="912" cy="912"/>
            </a:xfrm>
            <a:prstGeom prst="ellipse">
              <a:avLst/>
            </a:prstGeom>
            <a:solidFill>
              <a:srgbClr val="A377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kategoriale</a:t>
              </a:r>
              <a:br>
                <a:rPr lang="de-DE" sz="1600">
                  <a:latin typeface="Verdana" charset="0"/>
                </a:rPr>
              </a:br>
              <a:r>
                <a:rPr lang="de-DE" sz="1600">
                  <a:latin typeface="Verdana" charset="0"/>
                </a:rPr>
                <a:t>Erfassung, </a:t>
              </a:r>
            </a:p>
            <a:p>
              <a:pPr algn="ctr"/>
              <a:r>
                <a:rPr lang="de-DE" sz="1600">
                  <a:latin typeface="Verdana" charset="0"/>
                </a:rPr>
                <a:t>Diagnose</a:t>
              </a:r>
              <a:endParaRPr lang="de-DE"/>
            </a:p>
          </p:txBody>
        </p:sp>
        <p:sp>
          <p:nvSpPr>
            <p:cNvPr id="1171490" name="Text Box 34"/>
            <p:cNvSpPr txBox="1">
              <a:spLocks noChangeArrowheads="1"/>
            </p:cNvSpPr>
            <p:nvPr/>
          </p:nvSpPr>
          <p:spPr bwMode="auto">
            <a:xfrm>
              <a:off x="2256" y="3760"/>
              <a:ext cx="135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a:latin typeface="Verdana" charset="0"/>
                </a:rPr>
                <a:t>Basisabklärung</a:t>
              </a:r>
            </a:p>
          </p:txBody>
        </p:sp>
      </p:grpSp>
      <p:grpSp>
        <p:nvGrpSpPr>
          <p:cNvPr id="1171496" name="Group 40"/>
          <p:cNvGrpSpPr>
            <a:grpSpLocks/>
          </p:cNvGrpSpPr>
          <p:nvPr/>
        </p:nvGrpSpPr>
        <p:grpSpPr bwMode="auto">
          <a:xfrm>
            <a:off x="2590800" y="1166664"/>
            <a:ext cx="5181600" cy="2438400"/>
            <a:chOff x="1632" y="912"/>
            <a:chExt cx="3264" cy="1536"/>
          </a:xfrm>
        </p:grpSpPr>
        <p:sp>
          <p:nvSpPr>
            <p:cNvPr id="1171479" name="Oval 23"/>
            <p:cNvSpPr>
              <a:spLocks noChangeArrowheads="1"/>
            </p:cNvSpPr>
            <p:nvPr/>
          </p:nvSpPr>
          <p:spPr bwMode="auto">
            <a:xfrm>
              <a:off x="1632" y="912"/>
              <a:ext cx="3264" cy="1536"/>
            </a:xfrm>
            <a:prstGeom prst="ellipse">
              <a:avLst/>
            </a:prstGeom>
            <a:solidFill>
              <a:srgbClr val="7EC247">
                <a:alpha val="66000"/>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71487" name="Oval 31"/>
            <p:cNvSpPr>
              <a:spLocks noChangeArrowheads="1"/>
            </p:cNvSpPr>
            <p:nvPr/>
          </p:nvSpPr>
          <p:spPr bwMode="auto">
            <a:xfrm>
              <a:off x="1872" y="1200"/>
              <a:ext cx="1008" cy="1008"/>
            </a:xfrm>
            <a:prstGeom prst="ellipse">
              <a:avLst/>
            </a:prstGeom>
            <a:solidFill>
              <a:srgbClr val="A2F15E">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Entwicklungs-</a:t>
              </a:r>
              <a:br>
                <a:rPr lang="de-DE" sz="1600">
                  <a:latin typeface="Verdana" charset="0"/>
                </a:rPr>
              </a:br>
              <a:r>
                <a:rPr lang="de-DE" sz="1600">
                  <a:latin typeface="Verdana" charset="0"/>
                </a:rPr>
                <a:t>und Bildungs-</a:t>
              </a:r>
              <a:br>
                <a:rPr lang="de-DE" sz="1600">
                  <a:latin typeface="Verdana" charset="0"/>
                </a:rPr>
              </a:br>
              <a:r>
                <a:rPr lang="de-DE" sz="1600">
                  <a:latin typeface="Verdana" charset="0"/>
                </a:rPr>
                <a:t>ziele</a:t>
              </a:r>
              <a:endParaRPr lang="de-DE"/>
            </a:p>
          </p:txBody>
        </p:sp>
        <p:sp>
          <p:nvSpPr>
            <p:cNvPr id="1171488" name="Oval 32"/>
            <p:cNvSpPr>
              <a:spLocks noChangeArrowheads="1"/>
            </p:cNvSpPr>
            <p:nvPr/>
          </p:nvSpPr>
          <p:spPr bwMode="auto">
            <a:xfrm>
              <a:off x="2784" y="1152"/>
              <a:ext cx="1008" cy="1008"/>
            </a:xfrm>
            <a:prstGeom prst="ellipse">
              <a:avLst/>
            </a:prstGeom>
            <a:solidFill>
              <a:srgbClr val="30C04B">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Bedarfs-</a:t>
              </a:r>
              <a:br>
                <a:rPr lang="de-DE" sz="1600">
                  <a:latin typeface="Verdana" charset="0"/>
                </a:rPr>
              </a:br>
              <a:r>
                <a:rPr lang="de-DE" sz="1600">
                  <a:latin typeface="Verdana" charset="0"/>
                </a:rPr>
                <a:t>einschätzung</a:t>
              </a:r>
              <a:endParaRPr lang="de-DE"/>
            </a:p>
          </p:txBody>
        </p:sp>
        <p:sp>
          <p:nvSpPr>
            <p:cNvPr id="1171489" name="Oval 33"/>
            <p:cNvSpPr>
              <a:spLocks noChangeArrowheads="1"/>
            </p:cNvSpPr>
            <p:nvPr/>
          </p:nvSpPr>
          <p:spPr bwMode="auto">
            <a:xfrm>
              <a:off x="3696" y="1152"/>
              <a:ext cx="1008" cy="1008"/>
            </a:xfrm>
            <a:prstGeom prst="ellipse">
              <a:avLst/>
            </a:prstGeom>
            <a:solidFill>
              <a:srgbClr val="31E22B">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Haupt-</a:t>
              </a:r>
              <a:br>
                <a:rPr lang="de-DE" sz="1600">
                  <a:latin typeface="Verdana" charset="0"/>
                </a:rPr>
              </a:br>
              <a:r>
                <a:rPr lang="de-DE" sz="1600">
                  <a:latin typeface="Verdana" charset="0"/>
                </a:rPr>
                <a:t>förderort,</a:t>
              </a:r>
              <a:br>
                <a:rPr lang="de-DE" sz="1600">
                  <a:latin typeface="Verdana" charset="0"/>
                </a:rPr>
              </a:br>
              <a:r>
                <a:rPr lang="de-DE" sz="1600">
                  <a:latin typeface="Verdana" charset="0"/>
                </a:rPr>
                <a:t>Massnahmen-</a:t>
              </a:r>
              <a:br>
                <a:rPr lang="de-DE" sz="1600">
                  <a:latin typeface="Verdana" charset="0"/>
                </a:rPr>
              </a:br>
              <a:r>
                <a:rPr lang="de-DE" sz="1600">
                  <a:latin typeface="Verdana" charset="0"/>
                </a:rPr>
                <a:t>vorschlag</a:t>
              </a:r>
              <a:endParaRPr lang="de-DE"/>
            </a:p>
          </p:txBody>
        </p:sp>
        <p:sp>
          <p:nvSpPr>
            <p:cNvPr id="1171491" name="Text Box 35"/>
            <p:cNvSpPr txBox="1">
              <a:spLocks noChangeArrowheads="1"/>
            </p:cNvSpPr>
            <p:nvPr/>
          </p:nvSpPr>
          <p:spPr bwMode="auto">
            <a:xfrm>
              <a:off x="2496" y="960"/>
              <a:ext cx="155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a:latin typeface="Verdana" charset="0"/>
                </a:rPr>
                <a:t>Bedarfsabklärung</a:t>
              </a:r>
            </a:p>
          </p:txBody>
        </p:sp>
      </p:grpSp>
      <p:sp>
        <p:nvSpPr>
          <p:cNvPr id="1171494" name="Text Box 38"/>
          <p:cNvSpPr txBox="1">
            <a:spLocks noChangeArrowheads="1"/>
          </p:cNvSpPr>
          <p:nvPr/>
        </p:nvSpPr>
        <p:spPr bwMode="auto">
          <a:xfrm>
            <a:off x="228600" y="2792264"/>
            <a:ext cx="28956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a:latin typeface="Verdana" charset="0"/>
              </a:rPr>
              <a:t>Standardisiertes</a:t>
            </a:r>
          </a:p>
          <a:p>
            <a:r>
              <a:rPr lang="de-DE" sz="1800" b="1">
                <a:latin typeface="Verdana" charset="0"/>
              </a:rPr>
              <a:t>Abklärungsverfahren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71497"/>
                                        </p:tgtEl>
                                        <p:attrNameLst>
                                          <p:attrName>style.visibility</p:attrName>
                                        </p:attrNameLst>
                                      </p:cBhvr>
                                      <p:to>
                                        <p:strVal val="visible"/>
                                      </p:to>
                                    </p:set>
                                    <p:animEffect transition="in" filter="fade">
                                      <p:cBhvr>
                                        <p:cTn id="7" dur="2000"/>
                                        <p:tgtEl>
                                          <p:spTgt spid="11714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171496"/>
                                        </p:tgtEl>
                                        <p:attrNameLst>
                                          <p:attrName>style.visibility</p:attrName>
                                        </p:attrNameLst>
                                      </p:cBhvr>
                                      <p:to>
                                        <p:strVal val="visible"/>
                                      </p:to>
                                    </p:set>
                                    <p:animEffect transition="in" filter="fade">
                                      <p:cBhvr>
                                        <p:cTn id="12" dur="2000"/>
                                        <p:tgtEl>
                                          <p:spTgt spid="1171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ChangeArrowheads="1"/>
          </p:cNvSpPr>
          <p:nvPr/>
        </p:nvSpPr>
        <p:spPr bwMode="auto">
          <a:xfrm>
            <a:off x="3043238" y="5927725"/>
            <a:ext cx="2944812"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9411" name="Text Box 3"/>
          <p:cNvSpPr txBox="1">
            <a:spLocks noChangeArrowheads="1"/>
          </p:cNvSpPr>
          <p:nvPr/>
        </p:nvSpPr>
        <p:spPr bwMode="auto">
          <a:xfrm>
            <a:off x="533400" y="762000"/>
            <a:ext cx="8180388"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2000" b="1" dirty="0" smtClean="0">
                <a:latin typeface="Verdana" charset="0"/>
                <a:cs typeface="ＭＳ Ｐゴシック" charset="0"/>
              </a:rPr>
              <a:t>Verortung der Basis- und der </a:t>
            </a:r>
            <a:r>
              <a:rPr lang="de-CH" sz="2000" b="1" dirty="0">
                <a:latin typeface="Verdana" charset="0"/>
                <a:cs typeface="ＭＳ Ｐゴシック" charset="0"/>
              </a:rPr>
              <a:t>B</a:t>
            </a:r>
            <a:r>
              <a:rPr lang="de-CH" sz="2000" b="1" dirty="0" smtClean="0">
                <a:latin typeface="Verdana" charset="0"/>
                <a:cs typeface="ＭＳ Ｐゴシック" charset="0"/>
              </a:rPr>
              <a:t>edarfsabklärung</a:t>
            </a:r>
            <a:endParaRPr lang="de-CH" dirty="0"/>
          </a:p>
        </p:txBody>
      </p:sp>
      <p:pic>
        <p:nvPicPr>
          <p:cNvPr id="1169412" name="Picture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95288" y="1773238"/>
            <a:ext cx="5616575" cy="30908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1169413" name="Text Box 5"/>
          <p:cNvSpPr txBox="1">
            <a:spLocks noChangeArrowheads="1"/>
          </p:cNvSpPr>
          <p:nvPr/>
        </p:nvSpPr>
        <p:spPr bwMode="auto">
          <a:xfrm>
            <a:off x="615950" y="5116513"/>
            <a:ext cx="2811463"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dirty="0" err="1">
                <a:solidFill>
                  <a:schemeClr val="accent2"/>
                </a:solidFill>
                <a:latin typeface="Verdana" charset="0"/>
              </a:rPr>
              <a:t>professionelle</a:t>
            </a:r>
            <a:endParaRPr lang="en-GB" sz="1600" dirty="0">
              <a:solidFill>
                <a:schemeClr val="accent2"/>
              </a:solidFill>
              <a:latin typeface="Verdana" charset="0"/>
            </a:endParaRPr>
          </a:p>
          <a:p>
            <a:pPr algn="ctr"/>
            <a:r>
              <a:rPr lang="en-GB" sz="1600" dirty="0" err="1">
                <a:solidFill>
                  <a:schemeClr val="accent2"/>
                </a:solidFill>
                <a:latin typeface="Verdana" charset="0"/>
              </a:rPr>
              <a:t>Umwelt</a:t>
            </a:r>
            <a:r>
              <a:rPr lang="en-GB" sz="1600" dirty="0">
                <a:solidFill>
                  <a:schemeClr val="accent2"/>
                </a:solidFill>
                <a:latin typeface="Verdana" charset="0"/>
              </a:rPr>
              <a:t> und </a:t>
            </a:r>
            <a:r>
              <a:rPr lang="en-GB" sz="1600" dirty="0" err="1">
                <a:solidFill>
                  <a:schemeClr val="accent2"/>
                </a:solidFill>
                <a:latin typeface="Verdana" charset="0"/>
              </a:rPr>
              <a:t>Massnahmen</a:t>
            </a:r>
            <a:endParaRPr lang="en-GB" sz="1600" dirty="0">
              <a:solidFill>
                <a:schemeClr val="accent2"/>
              </a:solidFill>
              <a:latin typeface="Verdana" charset="0"/>
            </a:endParaRPr>
          </a:p>
        </p:txBody>
      </p:sp>
      <p:sp>
        <p:nvSpPr>
          <p:cNvPr id="1169414" name="Text Box 6"/>
          <p:cNvSpPr txBox="1">
            <a:spLocks noChangeArrowheads="1"/>
          </p:cNvSpPr>
          <p:nvPr/>
        </p:nvSpPr>
        <p:spPr bwMode="auto">
          <a:xfrm>
            <a:off x="6607175" y="2789238"/>
            <a:ext cx="1974850" cy="581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a:solidFill>
                  <a:schemeClr val="accent2"/>
                </a:solidFill>
                <a:latin typeface="Verdana" charset="0"/>
              </a:rPr>
              <a:t>Bildungs- und</a:t>
            </a:r>
          </a:p>
          <a:p>
            <a:pPr algn="ctr"/>
            <a:r>
              <a:rPr lang="en-GB" sz="1600">
                <a:solidFill>
                  <a:schemeClr val="accent2"/>
                </a:solidFill>
                <a:latin typeface="Verdana" charset="0"/>
              </a:rPr>
              <a:t>Entwicklungsziele</a:t>
            </a:r>
          </a:p>
        </p:txBody>
      </p:sp>
      <p:sp>
        <p:nvSpPr>
          <p:cNvPr id="1169415" name="Text Box 7"/>
          <p:cNvSpPr txBox="1">
            <a:spLocks noChangeArrowheads="1"/>
          </p:cNvSpPr>
          <p:nvPr/>
        </p:nvSpPr>
        <p:spPr bwMode="auto">
          <a:xfrm>
            <a:off x="6632575" y="5065713"/>
            <a:ext cx="1892300" cy="1069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GB" sz="1600">
                <a:solidFill>
                  <a:schemeClr val="accent2"/>
                </a:solidFill>
                <a:latin typeface="Verdana" charset="0"/>
              </a:rPr>
              <a:t>Schaffen von</a:t>
            </a:r>
          </a:p>
          <a:p>
            <a:pPr algn="ctr"/>
            <a:r>
              <a:rPr lang="en-GB" sz="1600">
                <a:solidFill>
                  <a:schemeClr val="accent2"/>
                </a:solidFill>
                <a:latin typeface="Verdana" charset="0"/>
              </a:rPr>
              <a:t>Bildungschancen</a:t>
            </a:r>
          </a:p>
          <a:p>
            <a:pPr algn="ctr"/>
            <a:r>
              <a:rPr lang="en-GB" sz="1600">
                <a:solidFill>
                  <a:schemeClr val="accent2"/>
                </a:solidFill>
                <a:latin typeface="Verdana" charset="0"/>
              </a:rPr>
              <a:t>“Bedarf”</a:t>
            </a:r>
          </a:p>
          <a:p>
            <a:pPr algn="ctr"/>
            <a:endParaRPr lang="en-GB" sz="1600">
              <a:solidFill>
                <a:schemeClr val="accent2"/>
              </a:solidFill>
              <a:latin typeface="Verdana" charset="0"/>
            </a:endParaRPr>
          </a:p>
        </p:txBody>
      </p:sp>
      <p:sp>
        <p:nvSpPr>
          <p:cNvPr id="1169416" name="Line 8"/>
          <p:cNvSpPr>
            <a:spLocks noChangeShapeType="1"/>
          </p:cNvSpPr>
          <p:nvPr/>
        </p:nvSpPr>
        <p:spPr bwMode="auto">
          <a:xfrm>
            <a:off x="2032000" y="4724400"/>
            <a:ext cx="0" cy="433388"/>
          </a:xfrm>
          <a:prstGeom prst="line">
            <a:avLst/>
          </a:prstGeom>
          <a:noFill/>
          <a:ln w="1905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7" name="Line 9"/>
          <p:cNvSpPr>
            <a:spLocks noChangeShapeType="1"/>
          </p:cNvSpPr>
          <p:nvPr/>
        </p:nvSpPr>
        <p:spPr bwMode="auto">
          <a:xfrm>
            <a:off x="3492500" y="5373688"/>
            <a:ext cx="2951163" cy="0"/>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8" name="Line 10"/>
          <p:cNvSpPr>
            <a:spLocks noChangeShapeType="1"/>
          </p:cNvSpPr>
          <p:nvPr/>
        </p:nvSpPr>
        <p:spPr bwMode="auto">
          <a:xfrm>
            <a:off x="5940425" y="3068638"/>
            <a:ext cx="647700" cy="0"/>
          </a:xfrm>
          <a:prstGeom prst="line">
            <a:avLst/>
          </a:prstGeom>
          <a:noFill/>
          <a:ln w="1905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9419" name="Line 11"/>
          <p:cNvSpPr>
            <a:spLocks noChangeShapeType="1"/>
          </p:cNvSpPr>
          <p:nvPr/>
        </p:nvSpPr>
        <p:spPr bwMode="auto">
          <a:xfrm>
            <a:off x="7596188" y="3429000"/>
            <a:ext cx="0" cy="1439863"/>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2" name="Freihandform 11"/>
          <p:cNvSpPr/>
          <p:nvPr/>
        </p:nvSpPr>
        <p:spPr bwMode="auto">
          <a:xfrm>
            <a:off x="368300" y="1524000"/>
            <a:ext cx="5774156" cy="3429000"/>
          </a:xfrm>
          <a:custGeom>
            <a:avLst/>
            <a:gdLst>
              <a:gd name="connsiteX0" fmla="*/ 635000 w 5774156"/>
              <a:gd name="connsiteY0" fmla="*/ 3340100 h 3429000"/>
              <a:gd name="connsiteX1" fmla="*/ 1066800 w 5774156"/>
              <a:gd name="connsiteY1" fmla="*/ 3352800 h 3429000"/>
              <a:gd name="connsiteX2" fmla="*/ 1181100 w 5774156"/>
              <a:gd name="connsiteY2" fmla="*/ 3403600 h 3429000"/>
              <a:gd name="connsiteX3" fmla="*/ 1282700 w 5774156"/>
              <a:gd name="connsiteY3" fmla="*/ 3416300 h 3429000"/>
              <a:gd name="connsiteX4" fmla="*/ 1333500 w 5774156"/>
              <a:gd name="connsiteY4" fmla="*/ 3429000 h 3429000"/>
              <a:gd name="connsiteX5" fmla="*/ 1447800 w 5774156"/>
              <a:gd name="connsiteY5" fmla="*/ 3416300 h 3429000"/>
              <a:gd name="connsiteX6" fmla="*/ 1485900 w 5774156"/>
              <a:gd name="connsiteY6" fmla="*/ 3403600 h 3429000"/>
              <a:gd name="connsiteX7" fmla="*/ 1625600 w 5774156"/>
              <a:gd name="connsiteY7" fmla="*/ 3390900 h 3429000"/>
              <a:gd name="connsiteX8" fmla="*/ 1701800 w 5774156"/>
              <a:gd name="connsiteY8" fmla="*/ 3378200 h 3429000"/>
              <a:gd name="connsiteX9" fmla="*/ 2235200 w 5774156"/>
              <a:gd name="connsiteY9" fmla="*/ 3378200 h 3429000"/>
              <a:gd name="connsiteX10" fmla="*/ 2794000 w 5774156"/>
              <a:gd name="connsiteY10" fmla="*/ 3390900 h 3429000"/>
              <a:gd name="connsiteX11" fmla="*/ 3390900 w 5774156"/>
              <a:gd name="connsiteY11" fmla="*/ 3416300 h 3429000"/>
              <a:gd name="connsiteX12" fmla="*/ 3975100 w 5774156"/>
              <a:gd name="connsiteY12" fmla="*/ 3390900 h 3429000"/>
              <a:gd name="connsiteX13" fmla="*/ 4762500 w 5774156"/>
              <a:gd name="connsiteY13" fmla="*/ 3365500 h 3429000"/>
              <a:gd name="connsiteX14" fmla="*/ 4800600 w 5774156"/>
              <a:gd name="connsiteY14" fmla="*/ 3352800 h 3429000"/>
              <a:gd name="connsiteX15" fmla="*/ 4876800 w 5774156"/>
              <a:gd name="connsiteY15" fmla="*/ 3340100 h 3429000"/>
              <a:gd name="connsiteX16" fmla="*/ 4914900 w 5774156"/>
              <a:gd name="connsiteY16" fmla="*/ 3314700 h 3429000"/>
              <a:gd name="connsiteX17" fmla="*/ 5054600 w 5774156"/>
              <a:gd name="connsiteY17" fmla="*/ 3289300 h 3429000"/>
              <a:gd name="connsiteX18" fmla="*/ 5207000 w 5774156"/>
              <a:gd name="connsiteY18" fmla="*/ 3251200 h 3429000"/>
              <a:gd name="connsiteX19" fmla="*/ 5257800 w 5774156"/>
              <a:gd name="connsiteY19" fmla="*/ 3238500 h 3429000"/>
              <a:gd name="connsiteX20" fmla="*/ 5308600 w 5774156"/>
              <a:gd name="connsiteY20" fmla="*/ 3225800 h 3429000"/>
              <a:gd name="connsiteX21" fmla="*/ 5346700 w 5774156"/>
              <a:gd name="connsiteY21" fmla="*/ 3213100 h 3429000"/>
              <a:gd name="connsiteX22" fmla="*/ 5359400 w 5774156"/>
              <a:gd name="connsiteY22" fmla="*/ 3175000 h 3429000"/>
              <a:gd name="connsiteX23" fmla="*/ 5384800 w 5774156"/>
              <a:gd name="connsiteY23" fmla="*/ 3086100 h 3429000"/>
              <a:gd name="connsiteX24" fmla="*/ 5410200 w 5774156"/>
              <a:gd name="connsiteY24" fmla="*/ 3048000 h 3429000"/>
              <a:gd name="connsiteX25" fmla="*/ 5435600 w 5774156"/>
              <a:gd name="connsiteY25" fmla="*/ 2959100 h 3429000"/>
              <a:gd name="connsiteX26" fmla="*/ 5600700 w 5774156"/>
              <a:gd name="connsiteY26" fmla="*/ 2768600 h 3429000"/>
              <a:gd name="connsiteX27" fmla="*/ 5651500 w 5774156"/>
              <a:gd name="connsiteY27" fmla="*/ 2743200 h 3429000"/>
              <a:gd name="connsiteX28" fmla="*/ 5753100 w 5774156"/>
              <a:gd name="connsiteY28" fmla="*/ 2628900 h 3429000"/>
              <a:gd name="connsiteX29" fmla="*/ 5753100 w 5774156"/>
              <a:gd name="connsiteY29" fmla="*/ 2501900 h 3429000"/>
              <a:gd name="connsiteX30" fmla="*/ 5715000 w 5774156"/>
              <a:gd name="connsiteY30" fmla="*/ 2286000 h 3429000"/>
              <a:gd name="connsiteX31" fmla="*/ 5727700 w 5774156"/>
              <a:gd name="connsiteY31" fmla="*/ 2146300 h 3429000"/>
              <a:gd name="connsiteX32" fmla="*/ 5740400 w 5774156"/>
              <a:gd name="connsiteY32" fmla="*/ 2082800 h 3429000"/>
              <a:gd name="connsiteX33" fmla="*/ 5727700 w 5774156"/>
              <a:gd name="connsiteY33" fmla="*/ 1562100 h 3429000"/>
              <a:gd name="connsiteX34" fmla="*/ 5715000 w 5774156"/>
              <a:gd name="connsiteY34" fmla="*/ 1333500 h 3429000"/>
              <a:gd name="connsiteX35" fmla="*/ 5689600 w 5774156"/>
              <a:gd name="connsiteY35" fmla="*/ 1295400 h 3429000"/>
              <a:gd name="connsiteX36" fmla="*/ 5600700 w 5774156"/>
              <a:gd name="connsiteY36" fmla="*/ 1181100 h 3429000"/>
              <a:gd name="connsiteX37" fmla="*/ 5562600 w 5774156"/>
              <a:gd name="connsiteY37" fmla="*/ 1104900 h 3429000"/>
              <a:gd name="connsiteX38" fmla="*/ 5435600 w 5774156"/>
              <a:gd name="connsiteY38" fmla="*/ 927100 h 3429000"/>
              <a:gd name="connsiteX39" fmla="*/ 5372100 w 5774156"/>
              <a:gd name="connsiteY39" fmla="*/ 850900 h 3429000"/>
              <a:gd name="connsiteX40" fmla="*/ 5346700 w 5774156"/>
              <a:gd name="connsiteY40" fmla="*/ 762000 h 3429000"/>
              <a:gd name="connsiteX41" fmla="*/ 5308600 w 5774156"/>
              <a:gd name="connsiteY41" fmla="*/ 698500 h 3429000"/>
              <a:gd name="connsiteX42" fmla="*/ 5295900 w 5774156"/>
              <a:gd name="connsiteY42" fmla="*/ 660400 h 3429000"/>
              <a:gd name="connsiteX43" fmla="*/ 5181600 w 5774156"/>
              <a:gd name="connsiteY43" fmla="*/ 558800 h 3429000"/>
              <a:gd name="connsiteX44" fmla="*/ 5003800 w 5774156"/>
              <a:gd name="connsiteY44" fmla="*/ 444500 h 3429000"/>
              <a:gd name="connsiteX45" fmla="*/ 4965700 w 5774156"/>
              <a:gd name="connsiteY45" fmla="*/ 419100 h 3429000"/>
              <a:gd name="connsiteX46" fmla="*/ 4800600 w 5774156"/>
              <a:gd name="connsiteY46" fmla="*/ 381000 h 3429000"/>
              <a:gd name="connsiteX47" fmla="*/ 4711700 w 5774156"/>
              <a:gd name="connsiteY47" fmla="*/ 342900 h 3429000"/>
              <a:gd name="connsiteX48" fmla="*/ 4648200 w 5774156"/>
              <a:gd name="connsiteY48" fmla="*/ 292100 h 3429000"/>
              <a:gd name="connsiteX49" fmla="*/ 4470400 w 5774156"/>
              <a:gd name="connsiteY49" fmla="*/ 215900 h 3429000"/>
              <a:gd name="connsiteX50" fmla="*/ 4356100 w 5774156"/>
              <a:gd name="connsiteY50" fmla="*/ 177800 h 3429000"/>
              <a:gd name="connsiteX51" fmla="*/ 4203700 w 5774156"/>
              <a:gd name="connsiteY51" fmla="*/ 165100 h 3429000"/>
              <a:gd name="connsiteX52" fmla="*/ 3886200 w 5774156"/>
              <a:gd name="connsiteY52" fmla="*/ 88900 h 3429000"/>
              <a:gd name="connsiteX53" fmla="*/ 3771900 w 5774156"/>
              <a:gd name="connsiteY53" fmla="*/ 50800 h 3429000"/>
              <a:gd name="connsiteX54" fmla="*/ 3162300 w 5774156"/>
              <a:gd name="connsiteY54" fmla="*/ 0 h 3429000"/>
              <a:gd name="connsiteX55" fmla="*/ 2197100 w 5774156"/>
              <a:gd name="connsiteY55" fmla="*/ 12700 h 3429000"/>
              <a:gd name="connsiteX56" fmla="*/ 2019300 w 5774156"/>
              <a:gd name="connsiteY56" fmla="*/ 25400 h 3429000"/>
              <a:gd name="connsiteX57" fmla="*/ 1778000 w 5774156"/>
              <a:gd name="connsiteY57" fmla="*/ 38100 h 3429000"/>
              <a:gd name="connsiteX58" fmla="*/ 1371600 w 5774156"/>
              <a:gd name="connsiteY58" fmla="*/ 50800 h 3429000"/>
              <a:gd name="connsiteX59" fmla="*/ 1219200 w 5774156"/>
              <a:gd name="connsiteY59" fmla="*/ 76200 h 3429000"/>
              <a:gd name="connsiteX60" fmla="*/ 1104900 w 5774156"/>
              <a:gd name="connsiteY60" fmla="*/ 152400 h 3429000"/>
              <a:gd name="connsiteX61" fmla="*/ 1041400 w 5774156"/>
              <a:gd name="connsiteY61" fmla="*/ 177800 h 3429000"/>
              <a:gd name="connsiteX62" fmla="*/ 990600 w 5774156"/>
              <a:gd name="connsiteY62" fmla="*/ 215900 h 3429000"/>
              <a:gd name="connsiteX63" fmla="*/ 914400 w 5774156"/>
              <a:gd name="connsiteY63" fmla="*/ 266700 h 3429000"/>
              <a:gd name="connsiteX64" fmla="*/ 876300 w 5774156"/>
              <a:gd name="connsiteY64" fmla="*/ 292100 h 3429000"/>
              <a:gd name="connsiteX65" fmla="*/ 698500 w 5774156"/>
              <a:gd name="connsiteY65" fmla="*/ 368300 h 3429000"/>
              <a:gd name="connsiteX66" fmla="*/ 635000 w 5774156"/>
              <a:gd name="connsiteY66" fmla="*/ 393700 h 3429000"/>
              <a:gd name="connsiteX67" fmla="*/ 546100 w 5774156"/>
              <a:gd name="connsiteY67" fmla="*/ 431800 h 3429000"/>
              <a:gd name="connsiteX68" fmla="*/ 508000 w 5774156"/>
              <a:gd name="connsiteY68" fmla="*/ 469900 h 3429000"/>
              <a:gd name="connsiteX69" fmla="*/ 469900 w 5774156"/>
              <a:gd name="connsiteY69" fmla="*/ 571500 h 3429000"/>
              <a:gd name="connsiteX70" fmla="*/ 444500 w 5774156"/>
              <a:gd name="connsiteY70" fmla="*/ 609600 h 3429000"/>
              <a:gd name="connsiteX71" fmla="*/ 381000 w 5774156"/>
              <a:gd name="connsiteY71" fmla="*/ 711200 h 3429000"/>
              <a:gd name="connsiteX72" fmla="*/ 330200 w 5774156"/>
              <a:gd name="connsiteY72" fmla="*/ 787400 h 3429000"/>
              <a:gd name="connsiteX73" fmla="*/ 292100 w 5774156"/>
              <a:gd name="connsiteY73" fmla="*/ 825500 h 3429000"/>
              <a:gd name="connsiteX74" fmla="*/ 254000 w 5774156"/>
              <a:gd name="connsiteY74" fmla="*/ 927100 h 3429000"/>
              <a:gd name="connsiteX75" fmla="*/ 203200 w 5774156"/>
              <a:gd name="connsiteY75" fmla="*/ 1028700 h 3429000"/>
              <a:gd name="connsiteX76" fmla="*/ 177800 w 5774156"/>
              <a:gd name="connsiteY76" fmla="*/ 1066800 h 3429000"/>
              <a:gd name="connsiteX77" fmla="*/ 152400 w 5774156"/>
              <a:gd name="connsiteY77" fmla="*/ 1130300 h 3429000"/>
              <a:gd name="connsiteX78" fmla="*/ 127000 w 5774156"/>
              <a:gd name="connsiteY78" fmla="*/ 1206500 h 3429000"/>
              <a:gd name="connsiteX79" fmla="*/ 88900 w 5774156"/>
              <a:gd name="connsiteY79" fmla="*/ 1346200 h 3429000"/>
              <a:gd name="connsiteX80" fmla="*/ 76200 w 5774156"/>
              <a:gd name="connsiteY80" fmla="*/ 1397000 h 3429000"/>
              <a:gd name="connsiteX81" fmla="*/ 63500 w 5774156"/>
              <a:gd name="connsiteY81" fmla="*/ 1435100 h 3429000"/>
              <a:gd name="connsiteX82" fmla="*/ 50800 w 5774156"/>
              <a:gd name="connsiteY82" fmla="*/ 1485900 h 3429000"/>
              <a:gd name="connsiteX83" fmla="*/ 25400 w 5774156"/>
              <a:gd name="connsiteY83" fmla="*/ 1524000 h 3429000"/>
              <a:gd name="connsiteX84" fmla="*/ 0 w 5774156"/>
              <a:gd name="connsiteY84" fmla="*/ 1612900 h 3429000"/>
              <a:gd name="connsiteX85" fmla="*/ 25400 w 5774156"/>
              <a:gd name="connsiteY85" fmla="*/ 1701800 h 3429000"/>
              <a:gd name="connsiteX86" fmla="*/ 38100 w 5774156"/>
              <a:gd name="connsiteY86" fmla="*/ 1739900 h 3429000"/>
              <a:gd name="connsiteX87" fmla="*/ 50800 w 5774156"/>
              <a:gd name="connsiteY87" fmla="*/ 2247900 h 3429000"/>
              <a:gd name="connsiteX88" fmla="*/ 88900 w 5774156"/>
              <a:gd name="connsiteY88" fmla="*/ 2616200 h 3429000"/>
              <a:gd name="connsiteX89" fmla="*/ 101600 w 5774156"/>
              <a:gd name="connsiteY89" fmla="*/ 2679700 h 3429000"/>
              <a:gd name="connsiteX90" fmla="*/ 114300 w 5774156"/>
              <a:gd name="connsiteY90" fmla="*/ 2755900 h 3429000"/>
              <a:gd name="connsiteX91" fmla="*/ 127000 w 5774156"/>
              <a:gd name="connsiteY91" fmla="*/ 2933700 h 3429000"/>
              <a:gd name="connsiteX92" fmla="*/ 177800 w 5774156"/>
              <a:gd name="connsiteY92" fmla="*/ 3009900 h 3429000"/>
              <a:gd name="connsiteX93" fmla="*/ 215900 w 5774156"/>
              <a:gd name="connsiteY93" fmla="*/ 3060700 h 3429000"/>
              <a:gd name="connsiteX94" fmla="*/ 330200 w 5774156"/>
              <a:gd name="connsiteY94" fmla="*/ 3149600 h 3429000"/>
              <a:gd name="connsiteX95" fmla="*/ 393700 w 5774156"/>
              <a:gd name="connsiteY95" fmla="*/ 3162300 h 3429000"/>
              <a:gd name="connsiteX96" fmla="*/ 431800 w 5774156"/>
              <a:gd name="connsiteY96" fmla="*/ 3187700 h 3429000"/>
              <a:gd name="connsiteX97" fmla="*/ 482600 w 5774156"/>
              <a:gd name="connsiteY97" fmla="*/ 3213100 h 3429000"/>
              <a:gd name="connsiteX98" fmla="*/ 520700 w 5774156"/>
              <a:gd name="connsiteY98" fmla="*/ 3289300 h 3429000"/>
              <a:gd name="connsiteX99" fmla="*/ 558800 w 5774156"/>
              <a:gd name="connsiteY99" fmla="*/ 3314700 h 3429000"/>
              <a:gd name="connsiteX100" fmla="*/ 635000 w 5774156"/>
              <a:gd name="connsiteY100" fmla="*/ 334010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774156" h="3429000">
                <a:moveTo>
                  <a:pt x="635000" y="3340100"/>
                </a:moveTo>
                <a:cubicBezTo>
                  <a:pt x="719667" y="3346450"/>
                  <a:pt x="923003" y="3345232"/>
                  <a:pt x="1066800" y="3352800"/>
                </a:cubicBezTo>
                <a:cubicBezTo>
                  <a:pt x="1147294" y="3357037"/>
                  <a:pt x="1094506" y="3376956"/>
                  <a:pt x="1181100" y="3403600"/>
                </a:cubicBezTo>
                <a:cubicBezTo>
                  <a:pt x="1213721" y="3413637"/>
                  <a:pt x="1249034" y="3410689"/>
                  <a:pt x="1282700" y="3416300"/>
                </a:cubicBezTo>
                <a:cubicBezTo>
                  <a:pt x="1299917" y="3419169"/>
                  <a:pt x="1316567" y="3424767"/>
                  <a:pt x="1333500" y="3429000"/>
                </a:cubicBezTo>
                <a:cubicBezTo>
                  <a:pt x="1371600" y="3424767"/>
                  <a:pt x="1409987" y="3422602"/>
                  <a:pt x="1447800" y="3416300"/>
                </a:cubicBezTo>
                <a:cubicBezTo>
                  <a:pt x="1461005" y="3414099"/>
                  <a:pt x="1472648" y="3405493"/>
                  <a:pt x="1485900" y="3403600"/>
                </a:cubicBezTo>
                <a:cubicBezTo>
                  <a:pt x="1532189" y="3396987"/>
                  <a:pt x="1579162" y="3396363"/>
                  <a:pt x="1625600" y="3390900"/>
                </a:cubicBezTo>
                <a:cubicBezTo>
                  <a:pt x="1651174" y="3387891"/>
                  <a:pt x="1676400" y="3382433"/>
                  <a:pt x="1701800" y="3378200"/>
                </a:cubicBezTo>
                <a:cubicBezTo>
                  <a:pt x="2413000" y="3412067"/>
                  <a:pt x="1524000" y="3378200"/>
                  <a:pt x="2235200" y="3378200"/>
                </a:cubicBezTo>
                <a:cubicBezTo>
                  <a:pt x="2421515" y="3378200"/>
                  <a:pt x="2607751" y="3385933"/>
                  <a:pt x="2794000" y="3390900"/>
                </a:cubicBezTo>
                <a:cubicBezTo>
                  <a:pt x="3183513" y="3401287"/>
                  <a:pt x="3093877" y="3397736"/>
                  <a:pt x="3390900" y="3416300"/>
                </a:cubicBezTo>
                <a:lnTo>
                  <a:pt x="3975100" y="3390900"/>
                </a:lnTo>
                <a:lnTo>
                  <a:pt x="4762500" y="3365500"/>
                </a:lnTo>
                <a:cubicBezTo>
                  <a:pt x="4775200" y="3361267"/>
                  <a:pt x="4787532" y="3355704"/>
                  <a:pt x="4800600" y="3352800"/>
                </a:cubicBezTo>
                <a:cubicBezTo>
                  <a:pt x="4825737" y="3347214"/>
                  <a:pt x="4852371" y="3348243"/>
                  <a:pt x="4876800" y="3340100"/>
                </a:cubicBezTo>
                <a:cubicBezTo>
                  <a:pt x="4891280" y="3335273"/>
                  <a:pt x="4900871" y="3320713"/>
                  <a:pt x="4914900" y="3314700"/>
                </a:cubicBezTo>
                <a:cubicBezTo>
                  <a:pt x="4948568" y="3300271"/>
                  <a:pt x="5027606" y="3294983"/>
                  <a:pt x="5054600" y="3289300"/>
                </a:cubicBezTo>
                <a:cubicBezTo>
                  <a:pt x="5105840" y="3278513"/>
                  <a:pt x="5156200" y="3263900"/>
                  <a:pt x="5207000" y="3251200"/>
                </a:cubicBezTo>
                <a:lnTo>
                  <a:pt x="5257800" y="3238500"/>
                </a:lnTo>
                <a:cubicBezTo>
                  <a:pt x="5274733" y="3234267"/>
                  <a:pt x="5292041" y="3231320"/>
                  <a:pt x="5308600" y="3225800"/>
                </a:cubicBezTo>
                <a:lnTo>
                  <a:pt x="5346700" y="3213100"/>
                </a:lnTo>
                <a:cubicBezTo>
                  <a:pt x="5350933" y="3200400"/>
                  <a:pt x="5355722" y="3187872"/>
                  <a:pt x="5359400" y="3175000"/>
                </a:cubicBezTo>
                <a:cubicBezTo>
                  <a:pt x="5364825" y="3156011"/>
                  <a:pt x="5374650" y="3106400"/>
                  <a:pt x="5384800" y="3086100"/>
                </a:cubicBezTo>
                <a:cubicBezTo>
                  <a:pt x="5391626" y="3072448"/>
                  <a:pt x="5401733" y="3060700"/>
                  <a:pt x="5410200" y="3048000"/>
                </a:cubicBezTo>
                <a:cubicBezTo>
                  <a:pt x="5418667" y="3018367"/>
                  <a:pt x="5422685" y="2987083"/>
                  <a:pt x="5435600" y="2959100"/>
                </a:cubicBezTo>
                <a:cubicBezTo>
                  <a:pt x="5460917" y="2904247"/>
                  <a:pt x="5562547" y="2787676"/>
                  <a:pt x="5600700" y="2768600"/>
                </a:cubicBezTo>
                <a:cubicBezTo>
                  <a:pt x="5617633" y="2760133"/>
                  <a:pt x="5636717" y="2755027"/>
                  <a:pt x="5651500" y="2743200"/>
                </a:cubicBezTo>
                <a:cubicBezTo>
                  <a:pt x="5713638" y="2693490"/>
                  <a:pt x="5718336" y="2681046"/>
                  <a:pt x="5753100" y="2628900"/>
                </a:cubicBezTo>
                <a:cubicBezTo>
                  <a:pt x="5774156" y="2544676"/>
                  <a:pt x="5765556" y="2607773"/>
                  <a:pt x="5753100" y="2501900"/>
                </a:cubicBezTo>
                <a:cubicBezTo>
                  <a:pt x="5731101" y="2314912"/>
                  <a:pt x="5759123" y="2418368"/>
                  <a:pt x="5715000" y="2286000"/>
                </a:cubicBezTo>
                <a:cubicBezTo>
                  <a:pt x="5719233" y="2239433"/>
                  <a:pt x="5721900" y="2192698"/>
                  <a:pt x="5727700" y="2146300"/>
                </a:cubicBezTo>
                <a:cubicBezTo>
                  <a:pt x="5730377" y="2124881"/>
                  <a:pt x="5740400" y="2104386"/>
                  <a:pt x="5740400" y="2082800"/>
                </a:cubicBezTo>
                <a:cubicBezTo>
                  <a:pt x="5740400" y="1909182"/>
                  <a:pt x="5733582" y="1735619"/>
                  <a:pt x="5727700" y="1562100"/>
                </a:cubicBezTo>
                <a:cubicBezTo>
                  <a:pt x="5725114" y="1485826"/>
                  <a:pt x="5725793" y="1409050"/>
                  <a:pt x="5715000" y="1333500"/>
                </a:cubicBezTo>
                <a:cubicBezTo>
                  <a:pt x="5712841" y="1318390"/>
                  <a:pt x="5698758" y="1307611"/>
                  <a:pt x="5689600" y="1295400"/>
                </a:cubicBezTo>
                <a:cubicBezTo>
                  <a:pt x="5660640" y="1256786"/>
                  <a:pt x="5627474" y="1221261"/>
                  <a:pt x="5600700" y="1181100"/>
                </a:cubicBezTo>
                <a:cubicBezTo>
                  <a:pt x="5447973" y="952009"/>
                  <a:pt x="5685287" y="1315221"/>
                  <a:pt x="5562600" y="1104900"/>
                </a:cubicBezTo>
                <a:cubicBezTo>
                  <a:pt x="5493342" y="986172"/>
                  <a:pt x="5501995" y="1015627"/>
                  <a:pt x="5435600" y="927100"/>
                </a:cubicBezTo>
                <a:cubicBezTo>
                  <a:pt x="5382556" y="856375"/>
                  <a:pt x="5441799" y="920599"/>
                  <a:pt x="5372100" y="850900"/>
                </a:cubicBezTo>
                <a:cubicBezTo>
                  <a:pt x="5368031" y="834624"/>
                  <a:pt x="5355810" y="780220"/>
                  <a:pt x="5346700" y="762000"/>
                </a:cubicBezTo>
                <a:cubicBezTo>
                  <a:pt x="5335661" y="739922"/>
                  <a:pt x="5319639" y="720578"/>
                  <a:pt x="5308600" y="698500"/>
                </a:cubicBezTo>
                <a:cubicBezTo>
                  <a:pt x="5302613" y="686526"/>
                  <a:pt x="5303681" y="671293"/>
                  <a:pt x="5295900" y="660400"/>
                </a:cubicBezTo>
                <a:cubicBezTo>
                  <a:pt x="5274576" y="630546"/>
                  <a:pt x="5208740" y="579155"/>
                  <a:pt x="5181600" y="558800"/>
                </a:cubicBezTo>
                <a:cubicBezTo>
                  <a:pt x="5068213" y="473760"/>
                  <a:pt x="5121239" y="514963"/>
                  <a:pt x="5003800" y="444500"/>
                </a:cubicBezTo>
                <a:cubicBezTo>
                  <a:pt x="4990712" y="436647"/>
                  <a:pt x="4979648" y="425299"/>
                  <a:pt x="4965700" y="419100"/>
                </a:cubicBezTo>
                <a:cubicBezTo>
                  <a:pt x="4899638" y="389739"/>
                  <a:pt x="4872920" y="391331"/>
                  <a:pt x="4800600" y="381000"/>
                </a:cubicBezTo>
                <a:cubicBezTo>
                  <a:pt x="4770967" y="368300"/>
                  <a:pt x="4739548" y="359145"/>
                  <a:pt x="4711700" y="342900"/>
                </a:cubicBezTo>
                <a:cubicBezTo>
                  <a:pt x="4688286" y="329242"/>
                  <a:pt x="4672187" y="304725"/>
                  <a:pt x="4648200" y="292100"/>
                </a:cubicBezTo>
                <a:cubicBezTo>
                  <a:pt x="4591140" y="262069"/>
                  <a:pt x="4529827" y="240922"/>
                  <a:pt x="4470400" y="215900"/>
                </a:cubicBezTo>
                <a:cubicBezTo>
                  <a:pt x="4436573" y="201657"/>
                  <a:pt x="4393890" y="182524"/>
                  <a:pt x="4356100" y="177800"/>
                </a:cubicBezTo>
                <a:cubicBezTo>
                  <a:pt x="4305518" y="171477"/>
                  <a:pt x="4254500" y="169333"/>
                  <a:pt x="4203700" y="165100"/>
                </a:cubicBezTo>
                <a:cubicBezTo>
                  <a:pt x="4007628" y="125886"/>
                  <a:pt x="4049450" y="140453"/>
                  <a:pt x="3886200" y="88900"/>
                </a:cubicBezTo>
                <a:cubicBezTo>
                  <a:pt x="3847903" y="76806"/>
                  <a:pt x="3811951" y="53767"/>
                  <a:pt x="3771900" y="50800"/>
                </a:cubicBezTo>
                <a:cubicBezTo>
                  <a:pt x="3339942" y="18803"/>
                  <a:pt x="3543097" y="36266"/>
                  <a:pt x="3162300" y="0"/>
                </a:cubicBezTo>
                <a:lnTo>
                  <a:pt x="2197100" y="12700"/>
                </a:lnTo>
                <a:cubicBezTo>
                  <a:pt x="2137697" y="14020"/>
                  <a:pt x="2078609" y="21806"/>
                  <a:pt x="2019300" y="25400"/>
                </a:cubicBezTo>
                <a:lnTo>
                  <a:pt x="1778000" y="38100"/>
                </a:lnTo>
                <a:lnTo>
                  <a:pt x="1371600" y="50800"/>
                </a:lnTo>
                <a:cubicBezTo>
                  <a:pt x="1320800" y="59267"/>
                  <a:pt x="1268822" y="62416"/>
                  <a:pt x="1219200" y="76200"/>
                </a:cubicBezTo>
                <a:cubicBezTo>
                  <a:pt x="1086634" y="113024"/>
                  <a:pt x="1188569" y="100107"/>
                  <a:pt x="1104900" y="152400"/>
                </a:cubicBezTo>
                <a:cubicBezTo>
                  <a:pt x="1085568" y="164482"/>
                  <a:pt x="1061328" y="166729"/>
                  <a:pt x="1041400" y="177800"/>
                </a:cubicBezTo>
                <a:cubicBezTo>
                  <a:pt x="1022897" y="188079"/>
                  <a:pt x="1007940" y="203762"/>
                  <a:pt x="990600" y="215900"/>
                </a:cubicBezTo>
                <a:cubicBezTo>
                  <a:pt x="965591" y="233406"/>
                  <a:pt x="939800" y="249767"/>
                  <a:pt x="914400" y="266700"/>
                </a:cubicBezTo>
                <a:cubicBezTo>
                  <a:pt x="901700" y="275167"/>
                  <a:pt x="891108" y="288398"/>
                  <a:pt x="876300" y="292100"/>
                </a:cubicBezTo>
                <a:cubicBezTo>
                  <a:pt x="744521" y="325045"/>
                  <a:pt x="936186" y="273225"/>
                  <a:pt x="698500" y="368300"/>
                </a:cubicBezTo>
                <a:cubicBezTo>
                  <a:pt x="677333" y="376767"/>
                  <a:pt x="656346" y="385695"/>
                  <a:pt x="635000" y="393700"/>
                </a:cubicBezTo>
                <a:cubicBezTo>
                  <a:pt x="600089" y="406792"/>
                  <a:pt x="578963" y="408326"/>
                  <a:pt x="546100" y="431800"/>
                </a:cubicBezTo>
                <a:cubicBezTo>
                  <a:pt x="531485" y="442239"/>
                  <a:pt x="520700" y="457200"/>
                  <a:pt x="508000" y="469900"/>
                </a:cubicBezTo>
                <a:cubicBezTo>
                  <a:pt x="497008" y="502875"/>
                  <a:pt x="485086" y="541128"/>
                  <a:pt x="469900" y="571500"/>
                </a:cubicBezTo>
                <a:cubicBezTo>
                  <a:pt x="463074" y="585152"/>
                  <a:pt x="452073" y="596348"/>
                  <a:pt x="444500" y="609600"/>
                </a:cubicBezTo>
                <a:cubicBezTo>
                  <a:pt x="369409" y="741010"/>
                  <a:pt x="475433" y="576296"/>
                  <a:pt x="381000" y="711200"/>
                </a:cubicBezTo>
                <a:cubicBezTo>
                  <a:pt x="363494" y="736209"/>
                  <a:pt x="351786" y="765814"/>
                  <a:pt x="330200" y="787400"/>
                </a:cubicBezTo>
                <a:cubicBezTo>
                  <a:pt x="317500" y="800100"/>
                  <a:pt x="302539" y="810885"/>
                  <a:pt x="292100" y="825500"/>
                </a:cubicBezTo>
                <a:cubicBezTo>
                  <a:pt x="248809" y="886108"/>
                  <a:pt x="280590" y="863284"/>
                  <a:pt x="254000" y="927100"/>
                </a:cubicBezTo>
                <a:cubicBezTo>
                  <a:pt x="239437" y="962051"/>
                  <a:pt x="224203" y="997195"/>
                  <a:pt x="203200" y="1028700"/>
                </a:cubicBezTo>
                <a:cubicBezTo>
                  <a:pt x="194733" y="1041400"/>
                  <a:pt x="184626" y="1053148"/>
                  <a:pt x="177800" y="1066800"/>
                </a:cubicBezTo>
                <a:cubicBezTo>
                  <a:pt x="167605" y="1087190"/>
                  <a:pt x="160191" y="1108875"/>
                  <a:pt x="152400" y="1130300"/>
                </a:cubicBezTo>
                <a:cubicBezTo>
                  <a:pt x="143250" y="1155462"/>
                  <a:pt x="127000" y="1206500"/>
                  <a:pt x="127000" y="1206500"/>
                </a:cubicBezTo>
                <a:cubicBezTo>
                  <a:pt x="97829" y="1439869"/>
                  <a:pt x="139751" y="1227547"/>
                  <a:pt x="88900" y="1346200"/>
                </a:cubicBezTo>
                <a:cubicBezTo>
                  <a:pt x="82024" y="1362243"/>
                  <a:pt x="80995" y="1380217"/>
                  <a:pt x="76200" y="1397000"/>
                </a:cubicBezTo>
                <a:cubicBezTo>
                  <a:pt x="72522" y="1409872"/>
                  <a:pt x="67178" y="1422228"/>
                  <a:pt x="63500" y="1435100"/>
                </a:cubicBezTo>
                <a:cubicBezTo>
                  <a:pt x="58705" y="1451883"/>
                  <a:pt x="57676" y="1469857"/>
                  <a:pt x="50800" y="1485900"/>
                </a:cubicBezTo>
                <a:cubicBezTo>
                  <a:pt x="44787" y="1499929"/>
                  <a:pt x="32226" y="1510348"/>
                  <a:pt x="25400" y="1524000"/>
                </a:cubicBezTo>
                <a:cubicBezTo>
                  <a:pt x="16290" y="1542220"/>
                  <a:pt x="4069" y="1596624"/>
                  <a:pt x="0" y="1612900"/>
                </a:cubicBezTo>
                <a:cubicBezTo>
                  <a:pt x="8467" y="1642533"/>
                  <a:pt x="16544" y="1672281"/>
                  <a:pt x="25400" y="1701800"/>
                </a:cubicBezTo>
                <a:cubicBezTo>
                  <a:pt x="29247" y="1714622"/>
                  <a:pt x="37478" y="1726527"/>
                  <a:pt x="38100" y="1739900"/>
                </a:cubicBezTo>
                <a:cubicBezTo>
                  <a:pt x="45970" y="1909103"/>
                  <a:pt x="42480" y="2078718"/>
                  <a:pt x="50800" y="2247900"/>
                </a:cubicBezTo>
                <a:cubicBezTo>
                  <a:pt x="52334" y="2279099"/>
                  <a:pt x="75481" y="2528978"/>
                  <a:pt x="88900" y="2616200"/>
                </a:cubicBezTo>
                <a:cubicBezTo>
                  <a:pt x="92182" y="2637535"/>
                  <a:pt x="97739" y="2658462"/>
                  <a:pt x="101600" y="2679700"/>
                </a:cubicBezTo>
                <a:cubicBezTo>
                  <a:pt x="106206" y="2705035"/>
                  <a:pt x="110067" y="2730500"/>
                  <a:pt x="114300" y="2755900"/>
                </a:cubicBezTo>
                <a:cubicBezTo>
                  <a:pt x="118533" y="2815167"/>
                  <a:pt x="112589" y="2876056"/>
                  <a:pt x="127000" y="2933700"/>
                </a:cubicBezTo>
                <a:cubicBezTo>
                  <a:pt x="134404" y="2963316"/>
                  <a:pt x="160294" y="2984891"/>
                  <a:pt x="177800" y="3009900"/>
                </a:cubicBezTo>
                <a:cubicBezTo>
                  <a:pt x="189938" y="3027240"/>
                  <a:pt x="201740" y="3044967"/>
                  <a:pt x="215900" y="3060700"/>
                </a:cubicBezTo>
                <a:cubicBezTo>
                  <a:pt x="271770" y="3122778"/>
                  <a:pt x="269127" y="3134332"/>
                  <a:pt x="330200" y="3149600"/>
                </a:cubicBezTo>
                <a:cubicBezTo>
                  <a:pt x="351141" y="3154835"/>
                  <a:pt x="372533" y="3158067"/>
                  <a:pt x="393700" y="3162300"/>
                </a:cubicBezTo>
                <a:cubicBezTo>
                  <a:pt x="406400" y="3170767"/>
                  <a:pt x="418548" y="3180127"/>
                  <a:pt x="431800" y="3187700"/>
                </a:cubicBezTo>
                <a:cubicBezTo>
                  <a:pt x="448238" y="3197093"/>
                  <a:pt x="468056" y="3200980"/>
                  <a:pt x="482600" y="3213100"/>
                </a:cubicBezTo>
                <a:cubicBezTo>
                  <a:pt x="546836" y="3266630"/>
                  <a:pt x="475625" y="3232956"/>
                  <a:pt x="520700" y="3289300"/>
                </a:cubicBezTo>
                <a:cubicBezTo>
                  <a:pt x="530235" y="3301219"/>
                  <a:pt x="544852" y="3308501"/>
                  <a:pt x="558800" y="3314700"/>
                </a:cubicBezTo>
                <a:cubicBezTo>
                  <a:pt x="583266" y="3325574"/>
                  <a:pt x="550333" y="3333750"/>
                  <a:pt x="635000" y="3340100"/>
                </a:cubicBezTo>
                <a:close/>
              </a:path>
            </a:pathLst>
          </a:custGeom>
          <a:solidFill>
            <a:schemeClr val="accent6">
              <a:lumMod val="40000"/>
              <a:lumOff val="60000"/>
              <a:alpha val="32000"/>
            </a:schemeClr>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dirty="0">
              <a:ln>
                <a:noFill/>
              </a:ln>
              <a:solidFill>
                <a:srgbClr val="000000"/>
              </a:solidFill>
              <a:effectLst/>
              <a:latin typeface="Times" charset="0"/>
              <a:ea typeface="ＭＳ Ｐゴシック" charset="0"/>
            </a:endParaRPr>
          </a:p>
        </p:txBody>
      </p:sp>
      <p:sp>
        <p:nvSpPr>
          <p:cNvPr id="13" name="Freihandform 12"/>
          <p:cNvSpPr/>
          <p:nvPr/>
        </p:nvSpPr>
        <p:spPr bwMode="auto">
          <a:xfrm>
            <a:off x="495300" y="2540000"/>
            <a:ext cx="8313280" cy="3759200"/>
          </a:xfrm>
          <a:custGeom>
            <a:avLst/>
            <a:gdLst>
              <a:gd name="connsiteX0" fmla="*/ 546100 w 8313280"/>
              <a:gd name="connsiteY0" fmla="*/ 3441700 h 3759200"/>
              <a:gd name="connsiteX1" fmla="*/ 304800 w 8313280"/>
              <a:gd name="connsiteY1" fmla="*/ 3403600 h 3759200"/>
              <a:gd name="connsiteX2" fmla="*/ 228600 w 8313280"/>
              <a:gd name="connsiteY2" fmla="*/ 3378200 h 3759200"/>
              <a:gd name="connsiteX3" fmla="*/ 203200 w 8313280"/>
              <a:gd name="connsiteY3" fmla="*/ 3340100 h 3759200"/>
              <a:gd name="connsiteX4" fmla="*/ 190500 w 8313280"/>
              <a:gd name="connsiteY4" fmla="*/ 3302000 h 3759200"/>
              <a:gd name="connsiteX5" fmla="*/ 114300 w 8313280"/>
              <a:gd name="connsiteY5" fmla="*/ 3187700 h 3759200"/>
              <a:gd name="connsiteX6" fmla="*/ 76200 w 8313280"/>
              <a:gd name="connsiteY6" fmla="*/ 3136900 h 3759200"/>
              <a:gd name="connsiteX7" fmla="*/ 25400 w 8313280"/>
              <a:gd name="connsiteY7" fmla="*/ 3086100 h 3759200"/>
              <a:gd name="connsiteX8" fmla="*/ 0 w 8313280"/>
              <a:gd name="connsiteY8" fmla="*/ 3035300 h 3759200"/>
              <a:gd name="connsiteX9" fmla="*/ 12700 w 8313280"/>
              <a:gd name="connsiteY9" fmla="*/ 2857500 h 3759200"/>
              <a:gd name="connsiteX10" fmla="*/ 50800 w 8313280"/>
              <a:gd name="connsiteY10" fmla="*/ 2781300 h 3759200"/>
              <a:gd name="connsiteX11" fmla="*/ 127000 w 8313280"/>
              <a:gd name="connsiteY11" fmla="*/ 2692400 h 3759200"/>
              <a:gd name="connsiteX12" fmla="*/ 165100 w 8313280"/>
              <a:gd name="connsiteY12" fmla="*/ 2679700 h 3759200"/>
              <a:gd name="connsiteX13" fmla="*/ 190500 w 8313280"/>
              <a:gd name="connsiteY13" fmla="*/ 2641600 h 3759200"/>
              <a:gd name="connsiteX14" fmla="*/ 228600 w 8313280"/>
              <a:gd name="connsiteY14" fmla="*/ 2628900 h 3759200"/>
              <a:gd name="connsiteX15" fmla="*/ 330200 w 8313280"/>
              <a:gd name="connsiteY15" fmla="*/ 2616200 h 3759200"/>
              <a:gd name="connsiteX16" fmla="*/ 419100 w 8313280"/>
              <a:gd name="connsiteY16" fmla="*/ 2590800 h 3759200"/>
              <a:gd name="connsiteX17" fmla="*/ 457200 w 8313280"/>
              <a:gd name="connsiteY17" fmla="*/ 2565400 h 3759200"/>
              <a:gd name="connsiteX18" fmla="*/ 508000 w 8313280"/>
              <a:gd name="connsiteY18" fmla="*/ 2552700 h 3759200"/>
              <a:gd name="connsiteX19" fmla="*/ 546100 w 8313280"/>
              <a:gd name="connsiteY19" fmla="*/ 2527300 h 3759200"/>
              <a:gd name="connsiteX20" fmla="*/ 609600 w 8313280"/>
              <a:gd name="connsiteY20" fmla="*/ 2514600 h 3759200"/>
              <a:gd name="connsiteX21" fmla="*/ 977900 w 8313280"/>
              <a:gd name="connsiteY21" fmla="*/ 2527300 h 3759200"/>
              <a:gd name="connsiteX22" fmla="*/ 1485900 w 8313280"/>
              <a:gd name="connsiteY22" fmla="*/ 2527300 h 3759200"/>
              <a:gd name="connsiteX23" fmla="*/ 1714500 w 8313280"/>
              <a:gd name="connsiteY23" fmla="*/ 2514600 h 3759200"/>
              <a:gd name="connsiteX24" fmla="*/ 1981200 w 8313280"/>
              <a:gd name="connsiteY24" fmla="*/ 2501900 h 3759200"/>
              <a:gd name="connsiteX25" fmla="*/ 2260600 w 8313280"/>
              <a:gd name="connsiteY25" fmla="*/ 2476500 h 3759200"/>
              <a:gd name="connsiteX26" fmla="*/ 2552700 w 8313280"/>
              <a:gd name="connsiteY26" fmla="*/ 2463800 h 3759200"/>
              <a:gd name="connsiteX27" fmla="*/ 3009900 w 8313280"/>
              <a:gd name="connsiteY27" fmla="*/ 2476500 h 3759200"/>
              <a:gd name="connsiteX28" fmla="*/ 3048000 w 8313280"/>
              <a:gd name="connsiteY28" fmla="*/ 2489200 h 3759200"/>
              <a:gd name="connsiteX29" fmla="*/ 3098800 w 8313280"/>
              <a:gd name="connsiteY29" fmla="*/ 2501900 h 3759200"/>
              <a:gd name="connsiteX30" fmla="*/ 3340100 w 8313280"/>
              <a:gd name="connsiteY30" fmla="*/ 2476500 h 3759200"/>
              <a:gd name="connsiteX31" fmla="*/ 3530600 w 8313280"/>
              <a:gd name="connsiteY31" fmla="*/ 2425700 h 3759200"/>
              <a:gd name="connsiteX32" fmla="*/ 3759200 w 8313280"/>
              <a:gd name="connsiteY32" fmla="*/ 2413000 h 3759200"/>
              <a:gd name="connsiteX33" fmla="*/ 4445000 w 8313280"/>
              <a:gd name="connsiteY33" fmla="*/ 2425700 h 3759200"/>
              <a:gd name="connsiteX34" fmla="*/ 4533900 w 8313280"/>
              <a:gd name="connsiteY34" fmla="*/ 2438400 h 3759200"/>
              <a:gd name="connsiteX35" fmla="*/ 4737100 w 8313280"/>
              <a:gd name="connsiteY35" fmla="*/ 2463800 h 3759200"/>
              <a:gd name="connsiteX36" fmla="*/ 5372100 w 8313280"/>
              <a:gd name="connsiteY36" fmla="*/ 2438400 h 3759200"/>
              <a:gd name="connsiteX37" fmla="*/ 5575300 w 8313280"/>
              <a:gd name="connsiteY37" fmla="*/ 2413000 h 3759200"/>
              <a:gd name="connsiteX38" fmla="*/ 5664200 w 8313280"/>
              <a:gd name="connsiteY38" fmla="*/ 2387600 h 3759200"/>
              <a:gd name="connsiteX39" fmla="*/ 5727700 w 8313280"/>
              <a:gd name="connsiteY39" fmla="*/ 2324100 h 3759200"/>
              <a:gd name="connsiteX40" fmla="*/ 5778500 w 8313280"/>
              <a:gd name="connsiteY40" fmla="*/ 2247900 h 3759200"/>
              <a:gd name="connsiteX41" fmla="*/ 5803900 w 8313280"/>
              <a:gd name="connsiteY41" fmla="*/ 2209800 h 3759200"/>
              <a:gd name="connsiteX42" fmla="*/ 5854700 w 8313280"/>
              <a:gd name="connsiteY42" fmla="*/ 2120900 h 3759200"/>
              <a:gd name="connsiteX43" fmla="*/ 5842000 w 8313280"/>
              <a:gd name="connsiteY43" fmla="*/ 1244600 h 3759200"/>
              <a:gd name="connsiteX44" fmla="*/ 5803900 w 8313280"/>
              <a:gd name="connsiteY44" fmla="*/ 1130300 h 3759200"/>
              <a:gd name="connsiteX45" fmla="*/ 5778500 w 8313280"/>
              <a:gd name="connsiteY45" fmla="*/ 1028700 h 3759200"/>
              <a:gd name="connsiteX46" fmla="*/ 5740400 w 8313280"/>
              <a:gd name="connsiteY46" fmla="*/ 927100 h 3759200"/>
              <a:gd name="connsiteX47" fmla="*/ 5778500 w 8313280"/>
              <a:gd name="connsiteY47" fmla="*/ 838200 h 3759200"/>
              <a:gd name="connsiteX48" fmla="*/ 5803900 w 8313280"/>
              <a:gd name="connsiteY48" fmla="*/ 800100 h 3759200"/>
              <a:gd name="connsiteX49" fmla="*/ 5816600 w 8313280"/>
              <a:gd name="connsiteY49" fmla="*/ 749300 h 3759200"/>
              <a:gd name="connsiteX50" fmla="*/ 5829300 w 8313280"/>
              <a:gd name="connsiteY50" fmla="*/ 673100 h 3759200"/>
              <a:gd name="connsiteX51" fmla="*/ 5842000 w 8313280"/>
              <a:gd name="connsiteY51" fmla="*/ 635000 h 3759200"/>
              <a:gd name="connsiteX52" fmla="*/ 5867400 w 8313280"/>
              <a:gd name="connsiteY52" fmla="*/ 546100 h 3759200"/>
              <a:gd name="connsiteX53" fmla="*/ 5880100 w 8313280"/>
              <a:gd name="connsiteY53" fmla="*/ 444500 h 3759200"/>
              <a:gd name="connsiteX54" fmla="*/ 5905500 w 8313280"/>
              <a:gd name="connsiteY54" fmla="*/ 368300 h 3759200"/>
              <a:gd name="connsiteX55" fmla="*/ 5930900 w 8313280"/>
              <a:gd name="connsiteY55" fmla="*/ 266700 h 3759200"/>
              <a:gd name="connsiteX56" fmla="*/ 5981700 w 8313280"/>
              <a:gd name="connsiteY56" fmla="*/ 152400 h 3759200"/>
              <a:gd name="connsiteX57" fmla="*/ 6019800 w 8313280"/>
              <a:gd name="connsiteY57" fmla="*/ 76200 h 3759200"/>
              <a:gd name="connsiteX58" fmla="*/ 6083300 w 8313280"/>
              <a:gd name="connsiteY58" fmla="*/ 63500 h 3759200"/>
              <a:gd name="connsiteX59" fmla="*/ 6235700 w 8313280"/>
              <a:gd name="connsiteY59" fmla="*/ 50800 h 3759200"/>
              <a:gd name="connsiteX60" fmla="*/ 6337300 w 8313280"/>
              <a:gd name="connsiteY60" fmla="*/ 38100 h 3759200"/>
              <a:gd name="connsiteX61" fmla="*/ 6794500 w 8313280"/>
              <a:gd name="connsiteY61" fmla="*/ 12700 h 3759200"/>
              <a:gd name="connsiteX62" fmla="*/ 7048500 w 8313280"/>
              <a:gd name="connsiteY62" fmla="*/ 0 h 3759200"/>
              <a:gd name="connsiteX63" fmla="*/ 7416800 w 8313280"/>
              <a:gd name="connsiteY63" fmla="*/ 12700 h 3759200"/>
              <a:gd name="connsiteX64" fmla="*/ 7556500 w 8313280"/>
              <a:gd name="connsiteY64" fmla="*/ 25400 h 3759200"/>
              <a:gd name="connsiteX65" fmla="*/ 7632700 w 8313280"/>
              <a:gd name="connsiteY65" fmla="*/ 76200 h 3759200"/>
              <a:gd name="connsiteX66" fmla="*/ 7747000 w 8313280"/>
              <a:gd name="connsiteY66" fmla="*/ 139700 h 3759200"/>
              <a:gd name="connsiteX67" fmla="*/ 7810500 w 8313280"/>
              <a:gd name="connsiteY67" fmla="*/ 190500 h 3759200"/>
              <a:gd name="connsiteX68" fmla="*/ 7848600 w 8313280"/>
              <a:gd name="connsiteY68" fmla="*/ 215900 h 3759200"/>
              <a:gd name="connsiteX69" fmla="*/ 7886700 w 8313280"/>
              <a:gd name="connsiteY69" fmla="*/ 254000 h 3759200"/>
              <a:gd name="connsiteX70" fmla="*/ 7924800 w 8313280"/>
              <a:gd name="connsiteY70" fmla="*/ 266700 h 3759200"/>
              <a:gd name="connsiteX71" fmla="*/ 7962900 w 8313280"/>
              <a:gd name="connsiteY71" fmla="*/ 292100 h 3759200"/>
              <a:gd name="connsiteX72" fmla="*/ 8013700 w 8313280"/>
              <a:gd name="connsiteY72" fmla="*/ 317500 h 3759200"/>
              <a:gd name="connsiteX73" fmla="*/ 8102600 w 8313280"/>
              <a:gd name="connsiteY73" fmla="*/ 368300 h 3759200"/>
              <a:gd name="connsiteX74" fmla="*/ 8140700 w 8313280"/>
              <a:gd name="connsiteY74" fmla="*/ 1295400 h 3759200"/>
              <a:gd name="connsiteX75" fmla="*/ 8153400 w 8313280"/>
              <a:gd name="connsiteY75" fmla="*/ 1638300 h 3759200"/>
              <a:gd name="connsiteX76" fmla="*/ 8166100 w 8313280"/>
              <a:gd name="connsiteY76" fmla="*/ 1689100 h 3759200"/>
              <a:gd name="connsiteX77" fmla="*/ 8191500 w 8313280"/>
              <a:gd name="connsiteY77" fmla="*/ 1790700 h 3759200"/>
              <a:gd name="connsiteX78" fmla="*/ 8229600 w 8313280"/>
              <a:gd name="connsiteY78" fmla="*/ 1879600 h 3759200"/>
              <a:gd name="connsiteX79" fmla="*/ 8242300 w 8313280"/>
              <a:gd name="connsiteY79" fmla="*/ 1981200 h 3759200"/>
              <a:gd name="connsiteX80" fmla="*/ 8255000 w 8313280"/>
              <a:gd name="connsiteY80" fmla="*/ 2032000 h 3759200"/>
              <a:gd name="connsiteX81" fmla="*/ 8267700 w 8313280"/>
              <a:gd name="connsiteY81" fmla="*/ 2108200 h 3759200"/>
              <a:gd name="connsiteX82" fmla="*/ 8216900 w 8313280"/>
              <a:gd name="connsiteY82" fmla="*/ 2755900 h 3759200"/>
              <a:gd name="connsiteX83" fmla="*/ 8178800 w 8313280"/>
              <a:gd name="connsiteY83" fmla="*/ 2832100 h 3759200"/>
              <a:gd name="connsiteX84" fmla="*/ 8128000 w 8313280"/>
              <a:gd name="connsiteY84" fmla="*/ 2984500 h 3759200"/>
              <a:gd name="connsiteX85" fmla="*/ 8089900 w 8313280"/>
              <a:gd name="connsiteY85" fmla="*/ 3073400 h 3759200"/>
              <a:gd name="connsiteX86" fmla="*/ 8039100 w 8313280"/>
              <a:gd name="connsiteY86" fmla="*/ 3098800 h 3759200"/>
              <a:gd name="connsiteX87" fmla="*/ 8013700 w 8313280"/>
              <a:gd name="connsiteY87" fmla="*/ 3149600 h 3759200"/>
              <a:gd name="connsiteX88" fmla="*/ 7874000 w 8313280"/>
              <a:gd name="connsiteY88" fmla="*/ 3352800 h 3759200"/>
              <a:gd name="connsiteX89" fmla="*/ 7810500 w 8313280"/>
              <a:gd name="connsiteY89" fmla="*/ 3505200 h 3759200"/>
              <a:gd name="connsiteX90" fmla="*/ 7785100 w 8313280"/>
              <a:gd name="connsiteY90" fmla="*/ 3556000 h 3759200"/>
              <a:gd name="connsiteX91" fmla="*/ 7747000 w 8313280"/>
              <a:gd name="connsiteY91" fmla="*/ 3657600 h 3759200"/>
              <a:gd name="connsiteX92" fmla="*/ 7696200 w 8313280"/>
              <a:gd name="connsiteY92" fmla="*/ 3708400 h 3759200"/>
              <a:gd name="connsiteX93" fmla="*/ 7658100 w 8313280"/>
              <a:gd name="connsiteY93" fmla="*/ 3733800 h 3759200"/>
              <a:gd name="connsiteX94" fmla="*/ 7607300 w 8313280"/>
              <a:gd name="connsiteY94" fmla="*/ 3746500 h 3759200"/>
              <a:gd name="connsiteX95" fmla="*/ 7569200 w 8313280"/>
              <a:gd name="connsiteY95" fmla="*/ 3759200 h 3759200"/>
              <a:gd name="connsiteX96" fmla="*/ 6959600 w 8313280"/>
              <a:gd name="connsiteY96" fmla="*/ 3746500 h 3759200"/>
              <a:gd name="connsiteX97" fmla="*/ 6896100 w 8313280"/>
              <a:gd name="connsiteY97" fmla="*/ 3721100 h 3759200"/>
              <a:gd name="connsiteX98" fmla="*/ 6819900 w 8313280"/>
              <a:gd name="connsiteY98" fmla="*/ 3708400 h 3759200"/>
              <a:gd name="connsiteX99" fmla="*/ 6680200 w 8313280"/>
              <a:gd name="connsiteY99" fmla="*/ 3683000 h 3759200"/>
              <a:gd name="connsiteX100" fmla="*/ 6616700 w 8313280"/>
              <a:gd name="connsiteY100" fmla="*/ 3644900 h 3759200"/>
              <a:gd name="connsiteX101" fmla="*/ 6451600 w 8313280"/>
              <a:gd name="connsiteY101" fmla="*/ 3606800 h 3759200"/>
              <a:gd name="connsiteX102" fmla="*/ 6299200 w 8313280"/>
              <a:gd name="connsiteY102" fmla="*/ 3594100 h 3759200"/>
              <a:gd name="connsiteX103" fmla="*/ 6057900 w 8313280"/>
              <a:gd name="connsiteY103" fmla="*/ 3568700 h 3759200"/>
              <a:gd name="connsiteX104" fmla="*/ 5918200 w 8313280"/>
              <a:gd name="connsiteY104" fmla="*/ 3556000 h 3759200"/>
              <a:gd name="connsiteX105" fmla="*/ 5638800 w 8313280"/>
              <a:gd name="connsiteY105" fmla="*/ 3543300 h 3759200"/>
              <a:gd name="connsiteX106" fmla="*/ 5575300 w 8313280"/>
              <a:gd name="connsiteY106" fmla="*/ 3530600 h 3759200"/>
              <a:gd name="connsiteX107" fmla="*/ 5486400 w 8313280"/>
              <a:gd name="connsiteY107" fmla="*/ 3517900 h 3759200"/>
              <a:gd name="connsiteX108" fmla="*/ 5372100 w 8313280"/>
              <a:gd name="connsiteY108" fmla="*/ 3492500 h 3759200"/>
              <a:gd name="connsiteX109" fmla="*/ 5232400 w 8313280"/>
              <a:gd name="connsiteY109" fmla="*/ 3479800 h 3759200"/>
              <a:gd name="connsiteX110" fmla="*/ 5092700 w 8313280"/>
              <a:gd name="connsiteY110" fmla="*/ 3441700 h 3759200"/>
              <a:gd name="connsiteX111" fmla="*/ 4953000 w 8313280"/>
              <a:gd name="connsiteY111" fmla="*/ 3416300 h 3759200"/>
              <a:gd name="connsiteX112" fmla="*/ 4559300 w 8313280"/>
              <a:gd name="connsiteY112" fmla="*/ 3390900 h 3759200"/>
              <a:gd name="connsiteX113" fmla="*/ 3975100 w 8313280"/>
              <a:gd name="connsiteY113" fmla="*/ 3365500 h 3759200"/>
              <a:gd name="connsiteX114" fmla="*/ 2895600 w 8313280"/>
              <a:gd name="connsiteY114" fmla="*/ 3378200 h 3759200"/>
              <a:gd name="connsiteX115" fmla="*/ 2603500 w 8313280"/>
              <a:gd name="connsiteY115" fmla="*/ 3403600 h 3759200"/>
              <a:gd name="connsiteX116" fmla="*/ 2438400 w 8313280"/>
              <a:gd name="connsiteY116" fmla="*/ 3416300 h 3759200"/>
              <a:gd name="connsiteX117" fmla="*/ 2362200 w 8313280"/>
              <a:gd name="connsiteY117" fmla="*/ 3429000 h 3759200"/>
              <a:gd name="connsiteX118" fmla="*/ 2311400 w 8313280"/>
              <a:gd name="connsiteY118" fmla="*/ 3441700 h 3759200"/>
              <a:gd name="connsiteX119" fmla="*/ 2120900 w 8313280"/>
              <a:gd name="connsiteY119" fmla="*/ 3416300 h 3759200"/>
              <a:gd name="connsiteX120" fmla="*/ 1981200 w 8313280"/>
              <a:gd name="connsiteY120" fmla="*/ 3403600 h 3759200"/>
              <a:gd name="connsiteX121" fmla="*/ 825500 w 8313280"/>
              <a:gd name="connsiteY121" fmla="*/ 3416300 h 3759200"/>
              <a:gd name="connsiteX122" fmla="*/ 762000 w 8313280"/>
              <a:gd name="connsiteY122" fmla="*/ 3429000 h 3759200"/>
              <a:gd name="connsiteX123" fmla="*/ 685800 w 8313280"/>
              <a:gd name="connsiteY123" fmla="*/ 3454400 h 3759200"/>
              <a:gd name="connsiteX124" fmla="*/ 495300 w 8313280"/>
              <a:gd name="connsiteY124" fmla="*/ 3454400 h 37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l="l" t="t" r="r" b="b"/>
            <a:pathLst>
              <a:path w="8313280" h="3759200">
                <a:moveTo>
                  <a:pt x="546100" y="3441700"/>
                </a:moveTo>
                <a:cubicBezTo>
                  <a:pt x="465667" y="3429000"/>
                  <a:pt x="382051" y="3429350"/>
                  <a:pt x="304800" y="3403600"/>
                </a:cubicBezTo>
                <a:lnTo>
                  <a:pt x="228600" y="3378200"/>
                </a:lnTo>
                <a:cubicBezTo>
                  <a:pt x="220133" y="3365500"/>
                  <a:pt x="210026" y="3353752"/>
                  <a:pt x="203200" y="3340100"/>
                </a:cubicBezTo>
                <a:cubicBezTo>
                  <a:pt x="197213" y="3328126"/>
                  <a:pt x="197245" y="3313563"/>
                  <a:pt x="190500" y="3302000"/>
                </a:cubicBezTo>
                <a:cubicBezTo>
                  <a:pt x="167427" y="3262447"/>
                  <a:pt x="141774" y="3224332"/>
                  <a:pt x="114300" y="3187700"/>
                </a:cubicBezTo>
                <a:cubicBezTo>
                  <a:pt x="101600" y="3170767"/>
                  <a:pt x="90138" y="3152830"/>
                  <a:pt x="76200" y="3136900"/>
                </a:cubicBezTo>
                <a:cubicBezTo>
                  <a:pt x="60431" y="3118878"/>
                  <a:pt x="39768" y="3105258"/>
                  <a:pt x="25400" y="3086100"/>
                </a:cubicBezTo>
                <a:cubicBezTo>
                  <a:pt x="14041" y="3070954"/>
                  <a:pt x="8467" y="3052233"/>
                  <a:pt x="0" y="3035300"/>
                </a:cubicBezTo>
                <a:cubicBezTo>
                  <a:pt x="4233" y="2976033"/>
                  <a:pt x="5758" y="2916511"/>
                  <a:pt x="12700" y="2857500"/>
                </a:cubicBezTo>
                <a:cubicBezTo>
                  <a:pt x="16244" y="2827374"/>
                  <a:pt x="33917" y="2804936"/>
                  <a:pt x="50800" y="2781300"/>
                </a:cubicBezTo>
                <a:cubicBezTo>
                  <a:pt x="66806" y="2758892"/>
                  <a:pt x="101825" y="2709184"/>
                  <a:pt x="127000" y="2692400"/>
                </a:cubicBezTo>
                <a:cubicBezTo>
                  <a:pt x="138139" y="2684974"/>
                  <a:pt x="152400" y="2683933"/>
                  <a:pt x="165100" y="2679700"/>
                </a:cubicBezTo>
                <a:cubicBezTo>
                  <a:pt x="173567" y="2667000"/>
                  <a:pt x="178581" y="2651135"/>
                  <a:pt x="190500" y="2641600"/>
                </a:cubicBezTo>
                <a:cubicBezTo>
                  <a:pt x="200953" y="2633237"/>
                  <a:pt x="215429" y="2631295"/>
                  <a:pt x="228600" y="2628900"/>
                </a:cubicBezTo>
                <a:cubicBezTo>
                  <a:pt x="262180" y="2622795"/>
                  <a:pt x="296534" y="2621811"/>
                  <a:pt x="330200" y="2616200"/>
                </a:cubicBezTo>
                <a:cubicBezTo>
                  <a:pt x="342407" y="2614165"/>
                  <a:pt x="404001" y="2598349"/>
                  <a:pt x="419100" y="2590800"/>
                </a:cubicBezTo>
                <a:cubicBezTo>
                  <a:pt x="432752" y="2583974"/>
                  <a:pt x="443171" y="2571413"/>
                  <a:pt x="457200" y="2565400"/>
                </a:cubicBezTo>
                <a:cubicBezTo>
                  <a:pt x="473243" y="2558524"/>
                  <a:pt x="491067" y="2556933"/>
                  <a:pt x="508000" y="2552700"/>
                </a:cubicBezTo>
                <a:cubicBezTo>
                  <a:pt x="520700" y="2544233"/>
                  <a:pt x="531808" y="2532659"/>
                  <a:pt x="546100" y="2527300"/>
                </a:cubicBezTo>
                <a:cubicBezTo>
                  <a:pt x="566311" y="2519721"/>
                  <a:pt x="588014" y="2514600"/>
                  <a:pt x="609600" y="2514600"/>
                </a:cubicBezTo>
                <a:cubicBezTo>
                  <a:pt x="732440" y="2514600"/>
                  <a:pt x="855133" y="2523067"/>
                  <a:pt x="977900" y="2527300"/>
                </a:cubicBezTo>
                <a:cubicBezTo>
                  <a:pt x="1184132" y="2568546"/>
                  <a:pt x="1037790" y="2544210"/>
                  <a:pt x="1485900" y="2527300"/>
                </a:cubicBezTo>
                <a:cubicBezTo>
                  <a:pt x="1562163" y="2524422"/>
                  <a:pt x="1638283" y="2518509"/>
                  <a:pt x="1714500" y="2514600"/>
                </a:cubicBezTo>
                <a:lnTo>
                  <a:pt x="1981200" y="2501900"/>
                </a:lnTo>
                <a:cubicBezTo>
                  <a:pt x="2094969" y="2463977"/>
                  <a:pt x="2010399" y="2488414"/>
                  <a:pt x="2260600" y="2476500"/>
                </a:cubicBezTo>
                <a:lnTo>
                  <a:pt x="2552700" y="2463800"/>
                </a:lnTo>
                <a:cubicBezTo>
                  <a:pt x="2705100" y="2468033"/>
                  <a:pt x="2857641" y="2468692"/>
                  <a:pt x="3009900" y="2476500"/>
                </a:cubicBezTo>
                <a:cubicBezTo>
                  <a:pt x="3023269" y="2477186"/>
                  <a:pt x="3035128" y="2485522"/>
                  <a:pt x="3048000" y="2489200"/>
                </a:cubicBezTo>
                <a:cubicBezTo>
                  <a:pt x="3064783" y="2493995"/>
                  <a:pt x="3081867" y="2497667"/>
                  <a:pt x="3098800" y="2501900"/>
                </a:cubicBezTo>
                <a:cubicBezTo>
                  <a:pt x="3179233" y="2493433"/>
                  <a:pt x="3260453" y="2490555"/>
                  <a:pt x="3340100" y="2476500"/>
                </a:cubicBezTo>
                <a:cubicBezTo>
                  <a:pt x="3404819" y="2465079"/>
                  <a:pt x="3465623" y="2435545"/>
                  <a:pt x="3530600" y="2425700"/>
                </a:cubicBezTo>
                <a:cubicBezTo>
                  <a:pt x="3606056" y="2414267"/>
                  <a:pt x="3683000" y="2417233"/>
                  <a:pt x="3759200" y="2413000"/>
                </a:cubicBezTo>
                <a:lnTo>
                  <a:pt x="4445000" y="2425700"/>
                </a:lnTo>
                <a:cubicBezTo>
                  <a:pt x="4474918" y="2426681"/>
                  <a:pt x="4504171" y="2434902"/>
                  <a:pt x="4533900" y="2438400"/>
                </a:cubicBezTo>
                <a:cubicBezTo>
                  <a:pt x="4741467" y="2462820"/>
                  <a:pt x="4585679" y="2438563"/>
                  <a:pt x="4737100" y="2463800"/>
                </a:cubicBezTo>
                <a:cubicBezTo>
                  <a:pt x="4948767" y="2455333"/>
                  <a:pt x="5161560" y="2461793"/>
                  <a:pt x="5372100" y="2438400"/>
                </a:cubicBezTo>
                <a:cubicBezTo>
                  <a:pt x="5426640" y="2432340"/>
                  <a:pt x="5518347" y="2423355"/>
                  <a:pt x="5575300" y="2413000"/>
                </a:cubicBezTo>
                <a:cubicBezTo>
                  <a:pt x="5610383" y="2406621"/>
                  <a:pt x="5631556" y="2398481"/>
                  <a:pt x="5664200" y="2387600"/>
                </a:cubicBezTo>
                <a:cubicBezTo>
                  <a:pt x="5685367" y="2366433"/>
                  <a:pt x="5708745" y="2347268"/>
                  <a:pt x="5727700" y="2324100"/>
                </a:cubicBezTo>
                <a:cubicBezTo>
                  <a:pt x="5747031" y="2300473"/>
                  <a:pt x="5761567" y="2273300"/>
                  <a:pt x="5778500" y="2247900"/>
                </a:cubicBezTo>
                <a:cubicBezTo>
                  <a:pt x="5786967" y="2235200"/>
                  <a:pt x="5797074" y="2223452"/>
                  <a:pt x="5803900" y="2209800"/>
                </a:cubicBezTo>
                <a:cubicBezTo>
                  <a:pt x="5836126" y="2145348"/>
                  <a:pt x="5818798" y="2174752"/>
                  <a:pt x="5854700" y="2120900"/>
                </a:cubicBezTo>
                <a:cubicBezTo>
                  <a:pt x="5884050" y="1739351"/>
                  <a:pt x="5876005" y="1924704"/>
                  <a:pt x="5842000" y="1244600"/>
                </a:cubicBezTo>
                <a:cubicBezTo>
                  <a:pt x="5840091" y="1206415"/>
                  <a:pt x="5814467" y="1164643"/>
                  <a:pt x="5803900" y="1130300"/>
                </a:cubicBezTo>
                <a:cubicBezTo>
                  <a:pt x="5793634" y="1096935"/>
                  <a:pt x="5789539" y="1061818"/>
                  <a:pt x="5778500" y="1028700"/>
                </a:cubicBezTo>
                <a:cubicBezTo>
                  <a:pt x="5712088" y="829465"/>
                  <a:pt x="5788306" y="1118724"/>
                  <a:pt x="5740400" y="927100"/>
                </a:cubicBezTo>
                <a:cubicBezTo>
                  <a:pt x="5804168" y="831448"/>
                  <a:pt x="5729294" y="953014"/>
                  <a:pt x="5778500" y="838200"/>
                </a:cubicBezTo>
                <a:cubicBezTo>
                  <a:pt x="5784513" y="824171"/>
                  <a:pt x="5795433" y="812800"/>
                  <a:pt x="5803900" y="800100"/>
                </a:cubicBezTo>
                <a:cubicBezTo>
                  <a:pt x="5808133" y="783167"/>
                  <a:pt x="5813177" y="766416"/>
                  <a:pt x="5816600" y="749300"/>
                </a:cubicBezTo>
                <a:cubicBezTo>
                  <a:pt x="5821650" y="724050"/>
                  <a:pt x="5823714" y="698237"/>
                  <a:pt x="5829300" y="673100"/>
                </a:cubicBezTo>
                <a:cubicBezTo>
                  <a:pt x="5832204" y="660032"/>
                  <a:pt x="5838322" y="647872"/>
                  <a:pt x="5842000" y="635000"/>
                </a:cubicBezTo>
                <a:cubicBezTo>
                  <a:pt x="5873894" y="523372"/>
                  <a:pt x="5836950" y="637451"/>
                  <a:pt x="5867400" y="546100"/>
                </a:cubicBezTo>
                <a:cubicBezTo>
                  <a:pt x="5871633" y="512233"/>
                  <a:pt x="5872949" y="477873"/>
                  <a:pt x="5880100" y="444500"/>
                </a:cubicBezTo>
                <a:cubicBezTo>
                  <a:pt x="5885710" y="418320"/>
                  <a:pt x="5899006" y="394275"/>
                  <a:pt x="5905500" y="368300"/>
                </a:cubicBezTo>
                <a:cubicBezTo>
                  <a:pt x="5913967" y="334433"/>
                  <a:pt x="5920634" y="300065"/>
                  <a:pt x="5930900" y="266700"/>
                </a:cubicBezTo>
                <a:cubicBezTo>
                  <a:pt x="5952383" y="196881"/>
                  <a:pt x="5955197" y="214241"/>
                  <a:pt x="5981700" y="152400"/>
                </a:cubicBezTo>
                <a:cubicBezTo>
                  <a:pt x="5990685" y="131434"/>
                  <a:pt x="5996713" y="89393"/>
                  <a:pt x="6019800" y="76200"/>
                </a:cubicBezTo>
                <a:cubicBezTo>
                  <a:pt x="6038542" y="65490"/>
                  <a:pt x="6061862" y="66022"/>
                  <a:pt x="6083300" y="63500"/>
                </a:cubicBezTo>
                <a:cubicBezTo>
                  <a:pt x="6133927" y="57544"/>
                  <a:pt x="6184977" y="55872"/>
                  <a:pt x="6235700" y="50800"/>
                </a:cubicBezTo>
                <a:cubicBezTo>
                  <a:pt x="6269661" y="47404"/>
                  <a:pt x="6303310" y="41190"/>
                  <a:pt x="6337300" y="38100"/>
                </a:cubicBezTo>
                <a:cubicBezTo>
                  <a:pt x="6497031" y="23579"/>
                  <a:pt x="6630005" y="20533"/>
                  <a:pt x="6794500" y="12700"/>
                </a:cubicBezTo>
                <a:lnTo>
                  <a:pt x="7048500" y="0"/>
                </a:lnTo>
                <a:lnTo>
                  <a:pt x="7416800" y="12700"/>
                </a:lnTo>
                <a:cubicBezTo>
                  <a:pt x="7463500" y="15035"/>
                  <a:pt x="7511641" y="12206"/>
                  <a:pt x="7556500" y="25400"/>
                </a:cubicBezTo>
                <a:cubicBezTo>
                  <a:pt x="7585787" y="34014"/>
                  <a:pt x="7606523" y="60494"/>
                  <a:pt x="7632700" y="76200"/>
                </a:cubicBezTo>
                <a:cubicBezTo>
                  <a:pt x="7717303" y="126962"/>
                  <a:pt x="7651978" y="73185"/>
                  <a:pt x="7747000" y="139700"/>
                </a:cubicBezTo>
                <a:cubicBezTo>
                  <a:pt x="7769207" y="155245"/>
                  <a:pt x="7788815" y="174236"/>
                  <a:pt x="7810500" y="190500"/>
                </a:cubicBezTo>
                <a:cubicBezTo>
                  <a:pt x="7822711" y="199658"/>
                  <a:pt x="7836874" y="206129"/>
                  <a:pt x="7848600" y="215900"/>
                </a:cubicBezTo>
                <a:cubicBezTo>
                  <a:pt x="7862398" y="227398"/>
                  <a:pt x="7871756" y="244037"/>
                  <a:pt x="7886700" y="254000"/>
                </a:cubicBezTo>
                <a:cubicBezTo>
                  <a:pt x="7897839" y="261426"/>
                  <a:pt x="7912826" y="260713"/>
                  <a:pt x="7924800" y="266700"/>
                </a:cubicBezTo>
                <a:cubicBezTo>
                  <a:pt x="7938452" y="273526"/>
                  <a:pt x="7949648" y="284527"/>
                  <a:pt x="7962900" y="292100"/>
                </a:cubicBezTo>
                <a:cubicBezTo>
                  <a:pt x="7979338" y="301493"/>
                  <a:pt x="7997262" y="308107"/>
                  <a:pt x="8013700" y="317500"/>
                </a:cubicBezTo>
                <a:cubicBezTo>
                  <a:pt x="8139356" y="389303"/>
                  <a:pt x="7949087" y="291543"/>
                  <a:pt x="8102600" y="368300"/>
                </a:cubicBezTo>
                <a:cubicBezTo>
                  <a:pt x="8218265" y="715294"/>
                  <a:pt x="8121646" y="399866"/>
                  <a:pt x="8140700" y="1295400"/>
                </a:cubicBezTo>
                <a:cubicBezTo>
                  <a:pt x="8143133" y="1409752"/>
                  <a:pt x="8146036" y="1524159"/>
                  <a:pt x="8153400" y="1638300"/>
                </a:cubicBezTo>
                <a:cubicBezTo>
                  <a:pt x="8154524" y="1655718"/>
                  <a:pt x="8162314" y="1672061"/>
                  <a:pt x="8166100" y="1689100"/>
                </a:cubicBezTo>
                <a:cubicBezTo>
                  <a:pt x="8175274" y="1730385"/>
                  <a:pt x="8175789" y="1754040"/>
                  <a:pt x="8191500" y="1790700"/>
                </a:cubicBezTo>
                <a:cubicBezTo>
                  <a:pt x="8238580" y="1900554"/>
                  <a:pt x="8199816" y="1790249"/>
                  <a:pt x="8229600" y="1879600"/>
                </a:cubicBezTo>
                <a:cubicBezTo>
                  <a:pt x="8233833" y="1913467"/>
                  <a:pt x="8236689" y="1947534"/>
                  <a:pt x="8242300" y="1981200"/>
                </a:cubicBezTo>
                <a:cubicBezTo>
                  <a:pt x="8245169" y="1998417"/>
                  <a:pt x="8251577" y="2014884"/>
                  <a:pt x="8255000" y="2032000"/>
                </a:cubicBezTo>
                <a:cubicBezTo>
                  <a:pt x="8260050" y="2057250"/>
                  <a:pt x="8263467" y="2082800"/>
                  <a:pt x="8267700" y="2108200"/>
                </a:cubicBezTo>
                <a:cubicBezTo>
                  <a:pt x="8253369" y="2437811"/>
                  <a:pt x="8313280" y="2543864"/>
                  <a:pt x="8216900" y="2755900"/>
                </a:cubicBezTo>
                <a:cubicBezTo>
                  <a:pt x="8205149" y="2781753"/>
                  <a:pt x="8191500" y="2806700"/>
                  <a:pt x="8178800" y="2832100"/>
                </a:cubicBezTo>
                <a:cubicBezTo>
                  <a:pt x="8158432" y="2954308"/>
                  <a:pt x="8180924" y="2865422"/>
                  <a:pt x="8128000" y="2984500"/>
                </a:cubicBezTo>
                <a:cubicBezTo>
                  <a:pt x="8115856" y="3011824"/>
                  <a:pt x="8112034" y="3051266"/>
                  <a:pt x="8089900" y="3073400"/>
                </a:cubicBezTo>
                <a:cubicBezTo>
                  <a:pt x="8076513" y="3086787"/>
                  <a:pt x="8056033" y="3090333"/>
                  <a:pt x="8039100" y="3098800"/>
                </a:cubicBezTo>
                <a:cubicBezTo>
                  <a:pt x="8030633" y="3115733"/>
                  <a:pt x="8024202" y="3133848"/>
                  <a:pt x="8013700" y="3149600"/>
                </a:cubicBezTo>
                <a:cubicBezTo>
                  <a:pt x="7933025" y="3270613"/>
                  <a:pt x="7926530" y="3256495"/>
                  <a:pt x="7874000" y="3352800"/>
                </a:cubicBezTo>
                <a:cubicBezTo>
                  <a:pt x="7809095" y="3471792"/>
                  <a:pt x="7858863" y="3384293"/>
                  <a:pt x="7810500" y="3505200"/>
                </a:cubicBezTo>
                <a:cubicBezTo>
                  <a:pt x="7803469" y="3522778"/>
                  <a:pt x="7792558" y="3538599"/>
                  <a:pt x="7785100" y="3556000"/>
                </a:cubicBezTo>
                <a:cubicBezTo>
                  <a:pt x="7770666" y="3589680"/>
                  <a:pt x="7768049" y="3626027"/>
                  <a:pt x="7747000" y="3657600"/>
                </a:cubicBezTo>
                <a:cubicBezTo>
                  <a:pt x="7733716" y="3677525"/>
                  <a:pt x="7714382" y="3692815"/>
                  <a:pt x="7696200" y="3708400"/>
                </a:cubicBezTo>
                <a:cubicBezTo>
                  <a:pt x="7684611" y="3718333"/>
                  <a:pt x="7672129" y="3727787"/>
                  <a:pt x="7658100" y="3733800"/>
                </a:cubicBezTo>
                <a:cubicBezTo>
                  <a:pt x="7642057" y="3740676"/>
                  <a:pt x="7624083" y="3741705"/>
                  <a:pt x="7607300" y="3746500"/>
                </a:cubicBezTo>
                <a:cubicBezTo>
                  <a:pt x="7594428" y="3750178"/>
                  <a:pt x="7581900" y="3754967"/>
                  <a:pt x="7569200" y="3759200"/>
                </a:cubicBezTo>
                <a:cubicBezTo>
                  <a:pt x="7366000" y="3754967"/>
                  <a:pt x="7162519" y="3757986"/>
                  <a:pt x="6959600" y="3746500"/>
                </a:cubicBezTo>
                <a:cubicBezTo>
                  <a:pt x="6936839" y="3745212"/>
                  <a:pt x="6918094" y="3727098"/>
                  <a:pt x="6896100" y="3721100"/>
                </a:cubicBezTo>
                <a:cubicBezTo>
                  <a:pt x="6871257" y="3714325"/>
                  <a:pt x="6845351" y="3712316"/>
                  <a:pt x="6819900" y="3708400"/>
                </a:cubicBezTo>
                <a:cubicBezTo>
                  <a:pt x="6701586" y="3690198"/>
                  <a:pt x="6767116" y="3704729"/>
                  <a:pt x="6680200" y="3683000"/>
                </a:cubicBezTo>
                <a:cubicBezTo>
                  <a:pt x="6659033" y="3670300"/>
                  <a:pt x="6639172" y="3655114"/>
                  <a:pt x="6616700" y="3644900"/>
                </a:cubicBezTo>
                <a:cubicBezTo>
                  <a:pt x="6559511" y="3618905"/>
                  <a:pt x="6514000" y="3613368"/>
                  <a:pt x="6451600" y="3606800"/>
                </a:cubicBezTo>
                <a:cubicBezTo>
                  <a:pt x="6400904" y="3601464"/>
                  <a:pt x="6349967" y="3598715"/>
                  <a:pt x="6299200" y="3594100"/>
                </a:cubicBezTo>
                <a:cubicBezTo>
                  <a:pt x="6086801" y="3574791"/>
                  <a:pt x="6257063" y="3588616"/>
                  <a:pt x="6057900" y="3568700"/>
                </a:cubicBezTo>
                <a:cubicBezTo>
                  <a:pt x="6011373" y="3564047"/>
                  <a:pt x="5964873" y="3558829"/>
                  <a:pt x="5918200" y="3556000"/>
                </a:cubicBezTo>
                <a:cubicBezTo>
                  <a:pt x="5825141" y="3550360"/>
                  <a:pt x="5731933" y="3547533"/>
                  <a:pt x="5638800" y="3543300"/>
                </a:cubicBezTo>
                <a:cubicBezTo>
                  <a:pt x="5617633" y="3539067"/>
                  <a:pt x="5596592" y="3534149"/>
                  <a:pt x="5575300" y="3530600"/>
                </a:cubicBezTo>
                <a:cubicBezTo>
                  <a:pt x="5545773" y="3525679"/>
                  <a:pt x="5515821" y="3523417"/>
                  <a:pt x="5486400" y="3517900"/>
                </a:cubicBezTo>
                <a:cubicBezTo>
                  <a:pt x="5448039" y="3510707"/>
                  <a:pt x="5410698" y="3498290"/>
                  <a:pt x="5372100" y="3492500"/>
                </a:cubicBezTo>
                <a:cubicBezTo>
                  <a:pt x="5325859" y="3485564"/>
                  <a:pt x="5278967" y="3484033"/>
                  <a:pt x="5232400" y="3479800"/>
                </a:cubicBezTo>
                <a:cubicBezTo>
                  <a:pt x="5175307" y="3460769"/>
                  <a:pt x="5170456" y="3458070"/>
                  <a:pt x="5092700" y="3441700"/>
                </a:cubicBezTo>
                <a:cubicBezTo>
                  <a:pt x="5046385" y="3431950"/>
                  <a:pt x="4999993" y="3421939"/>
                  <a:pt x="4953000" y="3416300"/>
                </a:cubicBezTo>
                <a:cubicBezTo>
                  <a:pt x="4905973" y="3410657"/>
                  <a:pt x="4588604" y="3392295"/>
                  <a:pt x="4559300" y="3390900"/>
                </a:cubicBezTo>
                <a:lnTo>
                  <a:pt x="3975100" y="3365500"/>
                </a:lnTo>
                <a:lnTo>
                  <a:pt x="2895600" y="3378200"/>
                </a:lnTo>
                <a:cubicBezTo>
                  <a:pt x="2797904" y="3380914"/>
                  <a:pt x="2700896" y="3395484"/>
                  <a:pt x="2603500" y="3403600"/>
                </a:cubicBezTo>
                <a:lnTo>
                  <a:pt x="2438400" y="3416300"/>
                </a:lnTo>
                <a:cubicBezTo>
                  <a:pt x="2413000" y="3420533"/>
                  <a:pt x="2387450" y="3423950"/>
                  <a:pt x="2362200" y="3429000"/>
                </a:cubicBezTo>
                <a:cubicBezTo>
                  <a:pt x="2345084" y="3432423"/>
                  <a:pt x="2328830" y="3442617"/>
                  <a:pt x="2311400" y="3441700"/>
                </a:cubicBezTo>
                <a:cubicBezTo>
                  <a:pt x="2247427" y="3438333"/>
                  <a:pt x="2184540" y="3423643"/>
                  <a:pt x="2120900" y="3416300"/>
                </a:cubicBezTo>
                <a:cubicBezTo>
                  <a:pt x="2074449" y="3410940"/>
                  <a:pt x="2027767" y="3407833"/>
                  <a:pt x="1981200" y="3403600"/>
                </a:cubicBezTo>
                <a:lnTo>
                  <a:pt x="825500" y="3416300"/>
                </a:lnTo>
                <a:cubicBezTo>
                  <a:pt x="803919" y="3416750"/>
                  <a:pt x="782825" y="3423320"/>
                  <a:pt x="762000" y="3429000"/>
                </a:cubicBezTo>
                <a:cubicBezTo>
                  <a:pt x="736169" y="3436045"/>
                  <a:pt x="712574" y="3454400"/>
                  <a:pt x="685800" y="3454400"/>
                </a:cubicBezTo>
                <a:lnTo>
                  <a:pt x="495300" y="3454400"/>
                </a:lnTo>
              </a:path>
            </a:pathLst>
          </a:custGeom>
          <a:solidFill>
            <a:srgbClr val="7CE370">
              <a:alpha val="21000"/>
            </a:srgbClr>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4" name="Textfeld 13"/>
          <p:cNvSpPr txBox="1"/>
          <p:nvPr/>
        </p:nvSpPr>
        <p:spPr>
          <a:xfrm>
            <a:off x="5181600" y="1219200"/>
            <a:ext cx="1981200" cy="369332"/>
          </a:xfrm>
          <a:prstGeom prst="rect">
            <a:avLst/>
          </a:prstGeom>
          <a:noFill/>
        </p:spPr>
        <p:txBody>
          <a:bodyPr wrap="square" rtlCol="0">
            <a:spAutoFit/>
          </a:bodyPr>
          <a:lstStyle/>
          <a:p>
            <a:r>
              <a:rPr lang="de-DE" sz="1800" dirty="0" smtClean="0">
                <a:latin typeface="Verdana"/>
                <a:cs typeface="Verdana"/>
              </a:rPr>
              <a:t>Basisabklärung</a:t>
            </a:r>
            <a:endParaRPr lang="de-DE" sz="1800" dirty="0">
              <a:latin typeface="Verdana"/>
              <a:cs typeface="Verdana"/>
            </a:endParaRPr>
          </a:p>
        </p:txBody>
      </p:sp>
      <p:sp>
        <p:nvSpPr>
          <p:cNvPr id="15" name="Textfeld 14"/>
          <p:cNvSpPr txBox="1"/>
          <p:nvPr/>
        </p:nvSpPr>
        <p:spPr>
          <a:xfrm>
            <a:off x="6629400" y="1752600"/>
            <a:ext cx="2286000" cy="369332"/>
          </a:xfrm>
          <a:prstGeom prst="rect">
            <a:avLst/>
          </a:prstGeom>
          <a:noFill/>
        </p:spPr>
        <p:txBody>
          <a:bodyPr wrap="square" rtlCol="0">
            <a:spAutoFit/>
          </a:bodyPr>
          <a:lstStyle/>
          <a:p>
            <a:r>
              <a:rPr lang="de-DE" sz="1800" dirty="0" smtClean="0">
                <a:latin typeface="Verdana"/>
                <a:cs typeface="Verdana"/>
              </a:rPr>
              <a:t>Bedarfsabklärung</a:t>
            </a:r>
            <a:endParaRPr lang="de-DE" sz="1800" dirty="0">
              <a:latin typeface="Verdana"/>
              <a:cs typeface="Verdana"/>
            </a:endParaRPr>
          </a:p>
        </p:txBody>
      </p:sp>
      <p:cxnSp>
        <p:nvCxnSpPr>
          <p:cNvPr id="19" name="Gerade Verbindung mit Pfeil 18"/>
          <p:cNvCxnSpPr/>
          <p:nvPr/>
        </p:nvCxnSpPr>
        <p:spPr bwMode="auto">
          <a:xfrm rot="5400000">
            <a:off x="5257800" y="1600200"/>
            <a:ext cx="304800" cy="3048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1" name="Gerade Verbindung mit Pfeil 20"/>
          <p:cNvCxnSpPr>
            <a:endCxn id="13" idx="61"/>
          </p:cNvCxnSpPr>
          <p:nvPr/>
        </p:nvCxnSpPr>
        <p:spPr bwMode="auto">
          <a:xfrm rot="5400000">
            <a:off x="7169150" y="2254250"/>
            <a:ext cx="419100" cy="17780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3"/>
          <p:cNvSpPr txBox="1">
            <a:spLocks noChangeArrowheads="1"/>
          </p:cNvSpPr>
          <p:nvPr/>
        </p:nvSpPr>
        <p:spPr bwMode="auto">
          <a:xfrm>
            <a:off x="381000" y="1183986"/>
            <a:ext cx="8458200" cy="4939815"/>
          </a:xfrm>
          <a:prstGeom prst="rect">
            <a:avLst/>
          </a:prstGeom>
          <a:noFill/>
          <a:ln w="9525">
            <a:noFill/>
            <a:miter lim="800000"/>
            <a:headEnd/>
            <a:tailEnd/>
          </a:ln>
        </p:spPr>
        <p:txBody>
          <a:bodyPr>
            <a:prstTxWarp prst="textNoShape">
              <a:avLst/>
            </a:prstTxWarp>
            <a:spAutoFit/>
          </a:bodyPr>
          <a:lstStyle/>
          <a:p>
            <a:pPr marL="481013" indent="-481013">
              <a:spcBef>
                <a:spcPct val="50000"/>
              </a:spcBef>
              <a:buFont typeface="Arial" charset="0"/>
              <a:buAutoNum type="alphaUcParenR"/>
              <a:defRPr/>
            </a:pPr>
            <a:r>
              <a:rPr lang="de-DE" altLang="ja-JP" sz="1800" i="0" dirty="0">
                <a:latin typeface="Verdana" charset="0"/>
                <a:ea typeface="ＭＳ Ｐゴシック" charset="-128"/>
                <a:cs typeface="ＭＳ Ｐゴシック" charset="-128"/>
              </a:rPr>
              <a:t>Das Mehraugenprinzip wird im Abklärungsprozess systematisch </a:t>
            </a:r>
            <a:r>
              <a:rPr lang="de-DE" altLang="ja-JP" sz="1800" i="0" dirty="0" smtClean="0">
                <a:latin typeface="Verdana" charset="0"/>
                <a:ea typeface="ＭＳ Ｐゴシック" charset="-128"/>
                <a:cs typeface="ＭＳ Ｐゴシック" charset="-128"/>
              </a:rPr>
              <a:t>gesichert</a:t>
            </a:r>
            <a:endParaRPr lang="de-DE" altLang="ja-JP" sz="1800" i="0" dirty="0">
              <a:latin typeface="Verdana" charset="0"/>
              <a:ea typeface="ＭＳ Ｐゴシック" charset="-128"/>
              <a:cs typeface="ＭＳ Ｐゴシック" charset="-128"/>
            </a:endParaRPr>
          </a:p>
          <a:p>
            <a:pPr marL="481013" indent="-481013">
              <a:spcBef>
                <a:spcPct val="50000"/>
              </a:spcBef>
              <a:buFont typeface="Arial" charset="0"/>
              <a:buAutoNum type="alphaUcParenR"/>
              <a:defRPr/>
            </a:pPr>
            <a:r>
              <a:rPr lang="de-DE" altLang="ja-JP" sz="1800" i="0" dirty="0">
                <a:latin typeface="Verdana" charset="0"/>
                <a:ea typeface="ＭＳ Ｐゴシック" charset="-128"/>
                <a:cs typeface="ＭＳ Ｐゴシック" charset="-128"/>
              </a:rPr>
              <a:t>Die Abklärungsstelle ist nicht die Durchführungsstelle der empfohlenen </a:t>
            </a:r>
            <a:r>
              <a:rPr lang="de-DE" altLang="ja-JP" sz="1800" i="0" dirty="0" err="1" smtClean="0">
                <a:latin typeface="Verdana" charset="0"/>
                <a:ea typeface="ＭＳ Ｐゴシック" charset="-128"/>
                <a:cs typeface="ＭＳ Ｐゴシック" charset="-128"/>
              </a:rPr>
              <a:t>Massnahmen</a:t>
            </a:r>
            <a:endParaRPr lang="de-DE" altLang="ja-JP" sz="1800" i="0" dirty="0">
              <a:latin typeface="Verdana" charset="0"/>
              <a:ea typeface="ＭＳ Ｐゴシック" charset="-128"/>
              <a:cs typeface="ＭＳ Ｐゴシック" charset="-128"/>
            </a:endParaRPr>
          </a:p>
          <a:p>
            <a:pPr marL="481013" indent="-481013">
              <a:spcBef>
                <a:spcPct val="50000"/>
              </a:spcBef>
              <a:buFont typeface="Arial" charset="0"/>
              <a:buAutoNum type="alphaUcParenR"/>
              <a:defRPr/>
            </a:pPr>
            <a:r>
              <a:rPr lang="de-DE" altLang="ja-JP" sz="1800" i="0" dirty="0">
                <a:latin typeface="Verdana" charset="0"/>
                <a:ea typeface="ＭＳ Ｐゴシック" charset="-128"/>
                <a:cs typeface="ＭＳ Ｐゴシック" charset="-128"/>
              </a:rPr>
              <a:t>Der Einbezug der Erziehungsberechtigten ist gewährleistet.</a:t>
            </a:r>
            <a:br>
              <a:rPr lang="de-DE" altLang="ja-JP" sz="1800" i="0" dirty="0">
                <a:latin typeface="Verdana" charset="0"/>
                <a:ea typeface="ＭＳ Ｐゴシック" charset="-128"/>
                <a:cs typeface="ＭＳ Ｐゴシック" charset="-128"/>
              </a:rPr>
            </a:br>
            <a:r>
              <a:rPr lang="de-DE" altLang="ja-JP" sz="1800" i="0" dirty="0" smtClean="0">
                <a:latin typeface="Verdana" charset="0"/>
                <a:ea typeface="ＭＳ Ｐゴシック" charset="-128"/>
                <a:cs typeface="ＭＳ Ｐゴシック" charset="-128"/>
              </a:rPr>
              <a:t>Diese </a:t>
            </a:r>
            <a:r>
              <a:rPr lang="de-DE" altLang="ja-JP" sz="1800" i="0" dirty="0">
                <a:latin typeface="Verdana" charset="0"/>
                <a:ea typeface="ＭＳ Ｐゴシック" charset="-128"/>
                <a:cs typeface="ＭＳ Ｐゴシック" charset="-128"/>
              </a:rPr>
              <a:t>sind wichtige Partner bezüglich der Informationserhebung</a:t>
            </a:r>
            <a:br>
              <a:rPr lang="de-DE" altLang="ja-JP" sz="1800" i="0" dirty="0">
                <a:latin typeface="Verdana" charset="0"/>
                <a:ea typeface="ＭＳ Ｐゴシック" charset="-128"/>
                <a:cs typeface="ＭＳ Ｐゴシック" charset="-128"/>
              </a:rPr>
            </a:br>
            <a:r>
              <a:rPr lang="de-DE" altLang="ja-JP" sz="1800" i="0" dirty="0">
                <a:latin typeface="Verdana" charset="0"/>
                <a:ea typeface="ＭＳ Ｐゴシック" charset="-128"/>
                <a:cs typeface="ＭＳ Ｐゴシック" charset="-128"/>
              </a:rPr>
              <a:t>und der Zieldefinition der angestrebten </a:t>
            </a:r>
            <a:r>
              <a:rPr lang="de-DE" altLang="ja-JP" sz="1800" i="0" dirty="0" smtClean="0">
                <a:latin typeface="Verdana" charset="0"/>
                <a:ea typeface="ＭＳ Ｐゴシック" charset="-128"/>
                <a:cs typeface="ＭＳ Ｐゴシック" charset="-128"/>
              </a:rPr>
              <a:t>Förderung</a:t>
            </a:r>
            <a:endParaRPr lang="de-DE" altLang="ja-JP" sz="1800" i="0" dirty="0">
              <a:latin typeface="Verdana" charset="0"/>
              <a:ea typeface="ＭＳ Ｐゴシック" charset="-128"/>
              <a:cs typeface="ＭＳ Ｐゴシック" charset="-128"/>
            </a:endParaRPr>
          </a:p>
          <a:p>
            <a:pPr marL="481013" indent="-481013">
              <a:spcBef>
                <a:spcPct val="50000"/>
              </a:spcBef>
              <a:buFont typeface="Arial" charset="0"/>
              <a:buAutoNum type="alphaUcParenR"/>
              <a:defRPr/>
            </a:pPr>
            <a:r>
              <a:rPr lang="de-DE" altLang="ja-JP" sz="1800" i="0" dirty="0">
                <a:latin typeface="Verdana" charset="0"/>
                <a:ea typeface="ＭＳ Ｐゴシック" charset="-128"/>
                <a:cs typeface="ＭＳ Ｐゴシック" charset="-128"/>
              </a:rPr>
              <a:t>Die Fachpersonen, die das </a:t>
            </a:r>
            <a:r>
              <a:rPr lang="de-DE" altLang="ja-JP" sz="1800" i="0" dirty="0" smtClean="0">
                <a:latin typeface="Verdana" charset="0"/>
                <a:ea typeface="ＭＳ Ｐゴシック" charset="-128"/>
                <a:cs typeface="ＭＳ Ｐゴシック" charset="-128"/>
              </a:rPr>
              <a:t>standardisierte </a:t>
            </a:r>
            <a:r>
              <a:rPr lang="de-DE" altLang="ja-JP" sz="1800" i="0" dirty="0">
                <a:latin typeface="Verdana" charset="0"/>
                <a:ea typeface="ＭＳ Ｐゴシック" charset="-128"/>
                <a:cs typeface="ＭＳ Ｐゴシック" charset="-128"/>
              </a:rPr>
              <a:t>Abklärungsverfahren hauptverantwortlich durchführen, erfüllen definierte </a:t>
            </a:r>
            <a:r>
              <a:rPr lang="de-DE" altLang="ja-JP" sz="1800" i="0" dirty="0" smtClean="0">
                <a:latin typeface="Verdana" charset="0"/>
                <a:ea typeface="ＭＳ Ｐゴシック" charset="-128"/>
                <a:cs typeface="ＭＳ Ｐゴシック" charset="-128"/>
              </a:rPr>
              <a:t>Minimalstandards</a:t>
            </a:r>
          </a:p>
          <a:p>
            <a:pPr marL="481013" indent="-481013">
              <a:spcBef>
                <a:spcPct val="50000"/>
              </a:spcBef>
              <a:buFont typeface="Arial" charset="0"/>
              <a:buAutoNum type="alphaUcParenR"/>
              <a:defRPr/>
            </a:pPr>
            <a:r>
              <a:rPr lang="de-DE" altLang="ja-JP" sz="1800" i="0" dirty="0" smtClean="0">
                <a:latin typeface="Verdana" charset="0"/>
                <a:ea typeface="ＭＳ Ｐゴシック" charset="-128"/>
                <a:cs typeface="ＭＳ Ｐゴシック" charset="-128"/>
              </a:rPr>
              <a:t>Die Gestaltung der Abklärungsberichte folgt einer einheitlichen Struktur, kann aber unterschiedliche Detaillierungsgrade aufweisen </a:t>
            </a:r>
          </a:p>
          <a:p>
            <a:pPr marL="481013" indent="-481013">
              <a:spcBef>
                <a:spcPct val="50000"/>
              </a:spcBef>
              <a:buFont typeface="Arial" charset="0"/>
              <a:buAutoNum type="alphaUcParenR"/>
              <a:defRPr/>
            </a:pPr>
            <a:r>
              <a:rPr lang="de-DE" altLang="ja-JP" sz="1800" i="0" dirty="0">
                <a:latin typeface="Verdana" charset="0"/>
                <a:ea typeface="ＭＳ Ｐゴシック" charset="-128"/>
                <a:cs typeface="ＭＳ Ｐゴシック" charset="-128"/>
              </a:rPr>
              <a:t>Die Anträge aus dem </a:t>
            </a:r>
            <a:r>
              <a:rPr lang="de-DE" altLang="ja-JP" sz="1800" i="0" dirty="0" smtClean="0">
                <a:latin typeface="Verdana" charset="0"/>
                <a:ea typeface="ＭＳ Ｐゴシック" charset="-128"/>
                <a:cs typeface="ＭＳ Ｐゴシック" charset="-128"/>
              </a:rPr>
              <a:t>standardisierten </a:t>
            </a:r>
            <a:r>
              <a:rPr lang="de-DE" altLang="ja-JP" sz="1800" i="0" dirty="0">
                <a:latin typeface="Verdana" charset="0"/>
                <a:ea typeface="ＭＳ Ｐゴシック" charset="-128"/>
                <a:cs typeface="ＭＳ Ｐゴシック" charset="-128"/>
              </a:rPr>
              <a:t>Abklärungsverfahren werden nicht nur formal, sondern auch bezüglich ihrer fachlich-inhaltlichen Plausibilität </a:t>
            </a:r>
            <a:r>
              <a:rPr lang="de-DE" altLang="ja-JP" sz="1800" i="0" dirty="0" smtClean="0">
                <a:latin typeface="Verdana" charset="0"/>
                <a:ea typeface="ＭＳ Ｐゴシック" charset="-128"/>
                <a:cs typeface="ＭＳ Ｐゴシック" charset="-128"/>
              </a:rPr>
              <a:t>eingeschätzt</a:t>
            </a:r>
            <a:endParaRPr lang="de-DE" altLang="ja-JP" sz="1800" b="1" i="0" dirty="0">
              <a:latin typeface="Verdana" charset="0"/>
              <a:ea typeface="ＭＳ Ｐゴシック" charset="-128"/>
              <a:cs typeface="ＭＳ Ｐゴシック" charset="-128"/>
            </a:endParaRPr>
          </a:p>
        </p:txBody>
      </p:sp>
      <p:sp>
        <p:nvSpPr>
          <p:cNvPr id="45059" name="Text Box 5"/>
          <p:cNvSpPr txBox="1">
            <a:spLocks noChangeArrowheads="1"/>
          </p:cNvSpPr>
          <p:nvPr/>
        </p:nvSpPr>
        <p:spPr bwMode="auto">
          <a:xfrm>
            <a:off x="457200" y="533400"/>
            <a:ext cx="8686800" cy="400050"/>
          </a:xfrm>
          <a:prstGeom prst="rect">
            <a:avLst/>
          </a:prstGeom>
          <a:noFill/>
          <a:ln w="9525">
            <a:noFill/>
            <a:miter lim="800000"/>
            <a:headEnd/>
            <a:tailEnd/>
          </a:ln>
        </p:spPr>
        <p:txBody>
          <a:bodyPr>
            <a:prstTxWarp prst="textNoShape">
              <a:avLst/>
            </a:prstTxWarp>
            <a:spAutoFit/>
          </a:bodyPr>
          <a:lstStyle/>
          <a:p>
            <a:pPr>
              <a:spcBef>
                <a:spcPct val="50000"/>
              </a:spcBef>
            </a:pPr>
            <a:r>
              <a:rPr lang="de-DE" altLang="ja-JP" sz="2000" b="1" i="0" dirty="0">
                <a:solidFill>
                  <a:srgbClr val="800000"/>
                </a:solidFill>
                <a:latin typeface="Verdana" charset="0"/>
                <a:ea typeface="ＭＳ Ｐゴシック" charset="-128"/>
                <a:cs typeface="ＭＳ Ｐゴシック" charset="-128"/>
              </a:rPr>
              <a:t>Prinzipien des Verfahrens</a:t>
            </a:r>
            <a:endParaRPr lang="de-DE" altLang="ja-JP" sz="1500" i="0" dirty="0">
              <a:latin typeface="Verdana" charset="0"/>
              <a:ea typeface="ＭＳ Ｐゴシック" charset="-128"/>
              <a:cs typeface="ＭＳ Ｐゴシック" charset="-128"/>
            </a:endParaRPr>
          </a:p>
        </p:txBody>
      </p:sp>
    </p:spTree>
    <p:extLst>
      <p:ext uri="{BB962C8B-B14F-4D97-AF65-F5344CB8AC3E}">
        <p14:creationId xmlns:p14="http://schemas.microsoft.com/office/powerpoint/2010/main" xmlns="" val="728439443"/>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81000" y="838200"/>
            <a:ext cx="8458200" cy="4975225"/>
            <a:chOff x="240" y="528"/>
            <a:chExt cx="5328" cy="3134"/>
          </a:xfrm>
        </p:grpSpPr>
        <p:sp>
          <p:nvSpPr>
            <p:cNvPr id="15365" name="Text Box 3"/>
            <p:cNvSpPr txBox="1">
              <a:spLocks noChangeArrowheads="1"/>
            </p:cNvSpPr>
            <p:nvPr/>
          </p:nvSpPr>
          <p:spPr bwMode="auto">
            <a:xfrm>
              <a:off x="240" y="528"/>
              <a:ext cx="5328" cy="404"/>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A)	Das Mehraugenprinzip wird im Abklärungsprozess systematisch </a:t>
              </a:r>
              <a:r>
                <a:rPr lang="de-DE" altLang="ja-JP" sz="1800" b="1" i="0" dirty="0" smtClean="0">
                  <a:latin typeface="Verdana" charset="0"/>
                  <a:ea typeface="ＭＳ Ｐゴシック" charset="-128"/>
                  <a:cs typeface="ＭＳ Ｐゴシック" charset="-128"/>
                </a:rPr>
                <a:t>gesichert</a:t>
              </a:r>
              <a:endParaRPr lang="de-DE" altLang="ja-JP" sz="1800" i="0" dirty="0">
                <a:latin typeface="Verdana" charset="0"/>
                <a:ea typeface="ＭＳ Ｐゴシック" charset="-128"/>
                <a:cs typeface="ＭＳ Ｐゴシック" charset="-128"/>
              </a:endParaRPr>
            </a:p>
          </p:txBody>
        </p:sp>
        <p:sp>
          <p:nvSpPr>
            <p:cNvPr id="15366" name="Text Box 4"/>
            <p:cNvSpPr txBox="1">
              <a:spLocks noChangeArrowheads="1"/>
            </p:cNvSpPr>
            <p:nvPr/>
          </p:nvSpPr>
          <p:spPr bwMode="auto">
            <a:xfrm>
              <a:off x="240" y="1064"/>
              <a:ext cx="5328" cy="2598"/>
            </a:xfrm>
            <a:prstGeom prst="rect">
              <a:avLst/>
            </a:prstGeom>
            <a:noFill/>
            <a:ln w="9525">
              <a:noFill/>
              <a:miter lim="800000"/>
              <a:headEnd/>
              <a:tailEnd/>
            </a:ln>
          </p:spPr>
          <p:txBody>
            <a:bodyPr>
              <a:prstTxWarp prst="textNoShape">
                <a:avLst/>
              </a:prstTxWarp>
              <a:spAutoFit/>
            </a:bodyPr>
            <a:lstStyle/>
            <a:p>
              <a:pPr>
                <a:lnSpc>
                  <a:spcPct val="110000"/>
                </a:lnSpc>
                <a:spcAft>
                  <a:spcPct val="30000"/>
                </a:spcAft>
              </a:pPr>
              <a:r>
                <a:rPr lang="de-DE" sz="1800" i="0" dirty="0">
                  <a:latin typeface="Verdana" charset="0"/>
                </a:rPr>
                <a:t>Die Abklärung und die daraus erwachsenden Empfehlungen</a:t>
              </a:r>
              <a:br>
                <a:rPr lang="de-DE" sz="1800" i="0" dirty="0">
                  <a:latin typeface="Verdana" charset="0"/>
                </a:rPr>
              </a:br>
              <a:r>
                <a:rPr lang="de-DE" sz="1800" i="0" dirty="0">
                  <a:latin typeface="Verdana" charset="0"/>
                </a:rPr>
                <a:t>erfolgen nicht aufgrund der Einschätzung einer einzelnen Fachperson. Die Einschätzungen</a:t>
              </a:r>
            </a:p>
            <a:p>
              <a:pPr marL="285750" indent="-285750">
                <a:lnSpc>
                  <a:spcPct val="110000"/>
                </a:lnSpc>
                <a:spcAft>
                  <a:spcPct val="30000"/>
                </a:spcAft>
                <a:buFont typeface="Arial"/>
                <a:buChar char="•"/>
              </a:pPr>
              <a:r>
                <a:rPr lang="de-DE" sz="1800" i="0" dirty="0" smtClean="0">
                  <a:latin typeface="Verdana" charset="0"/>
                </a:rPr>
                <a:t>der </a:t>
              </a:r>
              <a:r>
                <a:rPr lang="de-DE" sz="1800" i="0" dirty="0">
                  <a:latin typeface="Verdana" charset="0"/>
                </a:rPr>
                <a:t>Erziehungsberechtigten, </a:t>
              </a:r>
            </a:p>
            <a:p>
              <a:pPr marL="285750" indent="-285750">
                <a:lnSpc>
                  <a:spcPct val="110000"/>
                </a:lnSpc>
                <a:spcAft>
                  <a:spcPct val="30000"/>
                </a:spcAft>
                <a:buFont typeface="Arial"/>
                <a:buChar char="•"/>
              </a:pPr>
              <a:r>
                <a:rPr lang="de-DE" sz="1800" i="0" dirty="0" smtClean="0">
                  <a:latin typeface="Verdana" charset="0"/>
                </a:rPr>
                <a:t>relevanter </a:t>
              </a:r>
              <a:r>
                <a:rPr lang="de-DE" sz="1800" i="0" dirty="0">
                  <a:latin typeface="Verdana" charset="0"/>
                </a:rPr>
                <a:t>Personen aus dem derzeitigen professionellen Umfeld</a:t>
              </a:r>
            </a:p>
            <a:p>
              <a:pPr marL="285750" indent="-285750">
                <a:lnSpc>
                  <a:spcPct val="110000"/>
                </a:lnSpc>
                <a:spcAft>
                  <a:spcPct val="30000"/>
                </a:spcAft>
                <a:buFont typeface="Arial"/>
                <a:buChar char="•"/>
              </a:pPr>
              <a:r>
                <a:rPr lang="de-DE" sz="1800" i="0" dirty="0" smtClean="0">
                  <a:latin typeface="Verdana" charset="0"/>
                </a:rPr>
                <a:t>sowie </a:t>
              </a:r>
              <a:r>
                <a:rPr lang="de-DE" sz="1800" i="0" dirty="0">
                  <a:latin typeface="Verdana" charset="0"/>
                </a:rPr>
                <a:t>gegebenenfalls weiterer Fachpersonen (</a:t>
              </a:r>
              <a:r>
                <a:rPr lang="de-DE" sz="1800" i="0" dirty="0">
                  <a:latin typeface="Verdana" charset="0"/>
                  <a:sym typeface="Wingdings" charset="2"/>
                </a:rPr>
                <a:t> </a:t>
              </a:r>
              <a:r>
                <a:rPr lang="de-DE" sz="1800" i="0" dirty="0">
                  <a:latin typeface="Verdana" charset="0"/>
                </a:rPr>
                <a:t>Interdisziplinarität)</a:t>
              </a:r>
            </a:p>
            <a:p>
              <a:pPr>
                <a:lnSpc>
                  <a:spcPct val="110000"/>
                </a:lnSpc>
                <a:spcAft>
                  <a:spcPct val="30000"/>
                </a:spcAft>
              </a:pPr>
              <a:r>
                <a:rPr lang="de-DE" sz="1800" i="0" dirty="0">
                  <a:latin typeface="Verdana" charset="0"/>
                </a:rPr>
                <a:t>werden systematisch einbezogen.</a:t>
              </a:r>
              <a:br>
                <a:rPr lang="de-DE" sz="1800" i="0" dirty="0">
                  <a:latin typeface="Verdana" charset="0"/>
                </a:rPr>
              </a:br>
              <a:r>
                <a:rPr lang="de-DE" sz="1800" i="0" dirty="0">
                  <a:latin typeface="Verdana" charset="0"/>
                </a:rPr>
                <a:t/>
              </a:r>
              <a:br>
                <a:rPr lang="de-DE" sz="1800" i="0" dirty="0">
                  <a:latin typeface="Verdana" charset="0"/>
                </a:rPr>
              </a:br>
              <a:r>
                <a:rPr lang="de-DE" sz="1800" i="0" dirty="0">
                  <a:latin typeface="Verdana" charset="0"/>
                </a:rPr>
                <a:t>Bezüglich der Einschätzungen und Empfehlungen wird ein gemeinsam getragener Konsens angestrebt. Kann ein solcher nicht gefunden werden, werden die unterschiedlichen Positionen im Verfahren / im Bericht transparent gemacht.</a:t>
              </a:r>
            </a:p>
          </p:txBody>
        </p:sp>
      </p:grpSp>
    </p:spTree>
    <p:extLst>
      <p:ext uri="{BB962C8B-B14F-4D97-AF65-F5344CB8AC3E}">
        <p14:creationId xmlns:p14="http://schemas.microsoft.com/office/powerpoint/2010/main" xmlns="" val="3221413713"/>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2"/>
          <p:cNvSpPr txBox="1">
            <a:spLocks noChangeArrowheads="1"/>
          </p:cNvSpPr>
          <p:nvPr/>
        </p:nvSpPr>
        <p:spPr bwMode="auto">
          <a:xfrm>
            <a:off x="381000" y="838200"/>
            <a:ext cx="8458200" cy="641350"/>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B)	Die Abklärungsstelle ist nicht die Durchführungsstelle der empfohlenen </a:t>
            </a:r>
            <a:r>
              <a:rPr lang="de-DE" altLang="ja-JP" sz="1800" b="1" i="0" dirty="0" err="1" smtClean="0">
                <a:latin typeface="Verdana" charset="0"/>
                <a:ea typeface="ＭＳ Ｐゴシック" charset="-128"/>
                <a:cs typeface="ＭＳ Ｐゴシック" charset="-128"/>
              </a:rPr>
              <a:t>Massnahmen</a:t>
            </a:r>
            <a:endParaRPr lang="de-DE" altLang="ja-JP" sz="1800" i="0" dirty="0">
              <a:latin typeface="Verdana" charset="0"/>
              <a:ea typeface="ＭＳ Ｐゴシック" charset="-128"/>
              <a:cs typeface="ＭＳ Ｐゴシック" charset="-128"/>
            </a:endParaRPr>
          </a:p>
        </p:txBody>
      </p:sp>
      <p:sp>
        <p:nvSpPr>
          <p:cNvPr id="17412" name="Text Box 3"/>
          <p:cNvSpPr txBox="1">
            <a:spLocks noChangeArrowheads="1"/>
          </p:cNvSpPr>
          <p:nvPr/>
        </p:nvSpPr>
        <p:spPr bwMode="auto">
          <a:xfrm>
            <a:off x="381000" y="1828800"/>
            <a:ext cx="8458200" cy="2670175"/>
          </a:xfrm>
          <a:prstGeom prst="rect">
            <a:avLst/>
          </a:prstGeom>
          <a:noFill/>
          <a:ln w="9525">
            <a:noFill/>
            <a:miter lim="800000"/>
            <a:headEnd/>
            <a:tailEnd/>
          </a:ln>
        </p:spPr>
        <p:txBody>
          <a:bodyPr>
            <a:prstTxWarp prst="textNoShape">
              <a:avLst/>
            </a:prstTxWarp>
            <a:spAutoFit/>
          </a:bodyPr>
          <a:lstStyle/>
          <a:p>
            <a:pPr>
              <a:lnSpc>
                <a:spcPct val="110000"/>
              </a:lnSpc>
              <a:spcAft>
                <a:spcPct val="30000"/>
              </a:spcAft>
            </a:pPr>
            <a:r>
              <a:rPr lang="de-DE" sz="1800" i="0" dirty="0">
                <a:latin typeface="Verdana" charset="0"/>
              </a:rPr>
              <a:t>Die Abklärungsstelle ist nicht die Durchführungsstelle derjenigen </a:t>
            </a:r>
            <a:r>
              <a:rPr lang="de-DE" sz="1800" i="0" dirty="0" err="1">
                <a:latin typeface="Verdana" charset="0"/>
              </a:rPr>
              <a:t>Massnahmen</a:t>
            </a:r>
            <a:r>
              <a:rPr lang="de-DE" sz="1800" i="0" dirty="0">
                <a:latin typeface="Verdana" charset="0"/>
              </a:rPr>
              <a:t>, die im Rahmen des </a:t>
            </a:r>
            <a:r>
              <a:rPr lang="de-DE" sz="1800" i="0" dirty="0" err="1">
                <a:latin typeface="Verdana" charset="0"/>
              </a:rPr>
              <a:t>Abklärungsverfahrens</a:t>
            </a:r>
            <a:r>
              <a:rPr lang="de-DE" sz="1800" i="0" dirty="0">
                <a:latin typeface="Verdana" charset="0"/>
              </a:rPr>
              <a:t> empfohlen werden. Es findet keine Selbstzuweisung statt.</a:t>
            </a:r>
          </a:p>
          <a:p>
            <a:pPr>
              <a:lnSpc>
                <a:spcPct val="110000"/>
              </a:lnSpc>
              <a:spcAft>
                <a:spcPct val="30000"/>
              </a:spcAft>
            </a:pPr>
            <a:r>
              <a:rPr lang="de-DE" sz="1800" i="0" dirty="0">
                <a:latin typeface="Verdana" charset="0"/>
              </a:rPr>
              <a:t>In besonderen Fällen – beispielsweise wenn im Rahmen einer begonnen Heilpädagogischen Früherziehung erkannt wird, dass mittelfristig eine verstärkte </a:t>
            </a:r>
            <a:r>
              <a:rPr lang="de-DE" sz="1800" i="0" dirty="0" err="1">
                <a:latin typeface="Verdana" charset="0"/>
              </a:rPr>
              <a:t>Massnahme</a:t>
            </a:r>
            <a:r>
              <a:rPr lang="de-DE" sz="1800" i="0" dirty="0">
                <a:latin typeface="Verdana" charset="0"/>
              </a:rPr>
              <a:t> angezeigt ist – ist innerhalb des </a:t>
            </a:r>
            <a:r>
              <a:rPr lang="de-DE" sz="1800" i="0" dirty="0" err="1">
                <a:latin typeface="Verdana" charset="0"/>
              </a:rPr>
              <a:t>Abklärungsverfahrens</a:t>
            </a:r>
            <a:r>
              <a:rPr lang="de-DE" sz="1800" i="0" dirty="0">
                <a:latin typeface="Verdana" charset="0"/>
              </a:rPr>
              <a:t> die Sicherstellung einer unabhängigen fachlichen Einschätzung zu garantieren.</a:t>
            </a:r>
          </a:p>
        </p:txBody>
      </p:sp>
    </p:spTree>
    <p:extLst>
      <p:ext uri="{BB962C8B-B14F-4D97-AF65-F5344CB8AC3E}">
        <p14:creationId xmlns:p14="http://schemas.microsoft.com/office/powerpoint/2010/main" xmlns="" val="1934175414"/>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ext Box 2"/>
          <p:cNvSpPr txBox="1">
            <a:spLocks noChangeArrowheads="1"/>
          </p:cNvSpPr>
          <p:nvPr/>
        </p:nvSpPr>
        <p:spPr bwMode="auto">
          <a:xfrm>
            <a:off x="381000" y="838200"/>
            <a:ext cx="8610600" cy="915988"/>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C)	Der Einbezug der Erziehungsberechtigten ist gewährleistet. </a:t>
            </a:r>
            <a:r>
              <a:rPr lang="de-DE" altLang="ja-JP" sz="1800" b="1" i="0" dirty="0" smtClean="0">
                <a:latin typeface="Verdana" charset="0"/>
                <a:ea typeface="ＭＳ Ｐゴシック" charset="-128"/>
                <a:cs typeface="ＭＳ Ｐゴシック" charset="-128"/>
              </a:rPr>
              <a:t>Diese </a:t>
            </a:r>
            <a:r>
              <a:rPr lang="de-DE" altLang="ja-JP" sz="1800" b="1" i="0" dirty="0">
                <a:latin typeface="Verdana" charset="0"/>
                <a:ea typeface="ＭＳ Ｐゴシック" charset="-128"/>
                <a:cs typeface="ＭＳ Ｐゴシック" charset="-128"/>
              </a:rPr>
              <a:t>sind wichtige Partner bezüglich der Informations-</a:t>
            </a:r>
            <a:br>
              <a:rPr lang="de-DE" altLang="ja-JP" sz="1800" b="1" i="0" dirty="0">
                <a:latin typeface="Verdana" charset="0"/>
                <a:ea typeface="ＭＳ Ｐゴシック" charset="-128"/>
                <a:cs typeface="ＭＳ Ｐゴシック" charset="-128"/>
              </a:rPr>
            </a:br>
            <a:r>
              <a:rPr lang="de-DE" altLang="ja-JP" sz="1800" b="1" i="0" dirty="0" err="1">
                <a:latin typeface="Verdana" charset="0"/>
                <a:ea typeface="ＭＳ Ｐゴシック" charset="-128"/>
                <a:cs typeface="ＭＳ Ｐゴシック" charset="-128"/>
              </a:rPr>
              <a:t>erhebung</a:t>
            </a:r>
            <a:r>
              <a:rPr lang="de-DE" altLang="ja-JP" sz="1800" b="1" i="0" dirty="0">
                <a:latin typeface="Verdana" charset="0"/>
                <a:ea typeface="ＭＳ Ｐゴシック" charset="-128"/>
                <a:cs typeface="ＭＳ Ｐゴシック" charset="-128"/>
              </a:rPr>
              <a:t> und der Zieldefinition der angestrebten </a:t>
            </a:r>
            <a:r>
              <a:rPr lang="de-DE" altLang="ja-JP" sz="1800" b="1" i="0" dirty="0" smtClean="0">
                <a:latin typeface="Verdana" charset="0"/>
                <a:ea typeface="ＭＳ Ｐゴシック" charset="-128"/>
                <a:cs typeface="ＭＳ Ｐゴシック" charset="-128"/>
              </a:rPr>
              <a:t>Förderung </a:t>
            </a:r>
            <a:endParaRPr lang="de-DE" altLang="ja-JP" sz="1800" i="0" dirty="0">
              <a:latin typeface="Verdana" charset="0"/>
              <a:ea typeface="ＭＳ Ｐゴシック" charset="-128"/>
              <a:cs typeface="ＭＳ Ｐゴシック" charset="-128"/>
            </a:endParaRPr>
          </a:p>
        </p:txBody>
      </p:sp>
      <p:sp>
        <p:nvSpPr>
          <p:cNvPr id="19460" name="Text Box 3"/>
          <p:cNvSpPr txBox="1">
            <a:spLocks noChangeArrowheads="1"/>
          </p:cNvSpPr>
          <p:nvPr/>
        </p:nvSpPr>
        <p:spPr bwMode="auto">
          <a:xfrm>
            <a:off x="381000" y="1962150"/>
            <a:ext cx="8458200" cy="3219450"/>
          </a:xfrm>
          <a:prstGeom prst="rect">
            <a:avLst/>
          </a:prstGeom>
          <a:noFill/>
          <a:ln w="9525">
            <a:noFill/>
            <a:miter lim="800000"/>
            <a:headEnd/>
            <a:tailEnd/>
          </a:ln>
        </p:spPr>
        <p:txBody>
          <a:bodyPr>
            <a:prstTxWarp prst="textNoShape">
              <a:avLst/>
            </a:prstTxWarp>
            <a:spAutoFit/>
          </a:bodyPr>
          <a:lstStyle/>
          <a:p>
            <a:pPr>
              <a:lnSpc>
                <a:spcPct val="110000"/>
              </a:lnSpc>
              <a:spcAft>
                <a:spcPct val="30000"/>
              </a:spcAft>
            </a:pPr>
            <a:r>
              <a:rPr lang="de-DE" sz="1800" i="0" dirty="0">
                <a:latin typeface="Verdana" charset="0"/>
              </a:rPr>
              <a:t>Die Erziehungsberechtigten sind wichtige Partner im diagnostischen Prozess und bei der Festlegung der Ausrichtung der angestrebten Förderung des Kindes oder des Jugendlichen. Sie werden im Verfahren verbindlich eingezogen.</a:t>
            </a:r>
            <a:br>
              <a:rPr lang="de-DE" sz="1800" i="0" dirty="0">
                <a:latin typeface="Verdana" charset="0"/>
              </a:rPr>
            </a:br>
            <a:endParaRPr lang="de-DE" sz="1800" i="0" dirty="0">
              <a:latin typeface="Verdana" charset="0"/>
            </a:endParaRPr>
          </a:p>
          <a:p>
            <a:pPr>
              <a:lnSpc>
                <a:spcPct val="110000"/>
              </a:lnSpc>
              <a:spcAft>
                <a:spcPct val="30000"/>
              </a:spcAft>
            </a:pPr>
            <a:r>
              <a:rPr lang="de-DE" sz="1800" i="0" dirty="0">
                <a:latin typeface="Verdana" charset="0"/>
              </a:rPr>
              <a:t>Insbesondere wird ihre Einschätzung bezüglich</a:t>
            </a:r>
          </a:p>
          <a:p>
            <a:pPr marL="285750" indent="-285750">
              <a:lnSpc>
                <a:spcPct val="110000"/>
              </a:lnSpc>
              <a:spcAft>
                <a:spcPct val="30000"/>
              </a:spcAft>
              <a:buFont typeface="Arial"/>
              <a:buChar char="•"/>
            </a:pPr>
            <a:r>
              <a:rPr lang="de-DE" sz="1800" i="0" dirty="0" smtClean="0">
                <a:latin typeface="Verdana" charset="0"/>
              </a:rPr>
              <a:t>der </a:t>
            </a:r>
            <a:r>
              <a:rPr lang="de-DE" sz="1800" i="0" dirty="0">
                <a:latin typeface="Verdana" charset="0"/>
              </a:rPr>
              <a:t>Entwicklungs- und Bildungsziele sowie bezüglich</a:t>
            </a:r>
          </a:p>
          <a:p>
            <a:pPr marL="285750" indent="-285750">
              <a:lnSpc>
                <a:spcPct val="110000"/>
              </a:lnSpc>
              <a:spcAft>
                <a:spcPct val="30000"/>
              </a:spcAft>
              <a:buFont typeface="Arial"/>
              <a:buChar char="•"/>
            </a:pPr>
            <a:r>
              <a:rPr lang="de-DE" sz="1800" i="0" dirty="0" smtClean="0">
                <a:latin typeface="Verdana" charset="0"/>
              </a:rPr>
              <a:t>des </a:t>
            </a:r>
            <a:r>
              <a:rPr lang="de-DE" sz="1800" i="0" dirty="0">
                <a:latin typeface="Verdana" charset="0"/>
              </a:rPr>
              <a:t>Settings der Förderung</a:t>
            </a:r>
          </a:p>
          <a:p>
            <a:pPr>
              <a:lnSpc>
                <a:spcPct val="110000"/>
              </a:lnSpc>
              <a:spcAft>
                <a:spcPct val="30000"/>
              </a:spcAft>
            </a:pPr>
            <a:r>
              <a:rPr lang="de-DE" sz="1800" i="0" dirty="0">
                <a:latin typeface="Verdana" charset="0"/>
              </a:rPr>
              <a:t>im Verfahren stark berücksichtigt.</a:t>
            </a:r>
          </a:p>
        </p:txBody>
      </p:sp>
    </p:spTree>
    <p:extLst>
      <p:ext uri="{BB962C8B-B14F-4D97-AF65-F5344CB8AC3E}">
        <p14:creationId xmlns:p14="http://schemas.microsoft.com/office/powerpoint/2010/main" xmlns="" val="1813475577"/>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2"/>
          <p:cNvSpPr txBox="1">
            <a:spLocks noChangeArrowheads="1"/>
          </p:cNvSpPr>
          <p:nvPr/>
        </p:nvSpPr>
        <p:spPr bwMode="auto">
          <a:xfrm>
            <a:off x="381000" y="838200"/>
            <a:ext cx="8610600" cy="915988"/>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D)	Die Fachpersonen, die das </a:t>
            </a:r>
            <a:r>
              <a:rPr lang="de-DE" altLang="ja-JP" sz="1800" b="1" i="0" dirty="0" smtClean="0">
                <a:latin typeface="Verdana" charset="0"/>
                <a:ea typeface="ＭＳ Ｐゴシック" charset="-128"/>
                <a:cs typeface="ＭＳ Ｐゴシック" charset="-128"/>
              </a:rPr>
              <a:t>standardisierte </a:t>
            </a:r>
            <a:r>
              <a:rPr lang="de-DE" altLang="ja-JP" sz="1800" b="1" i="0" dirty="0">
                <a:latin typeface="Verdana" charset="0"/>
                <a:ea typeface="ＭＳ Ｐゴシック" charset="-128"/>
                <a:cs typeface="ＭＳ Ｐゴシック" charset="-128"/>
              </a:rPr>
              <a:t>Abklärungs-verfahren hauptverantwortlich durchführen, erfüllen definierte </a:t>
            </a:r>
            <a:r>
              <a:rPr lang="de-DE" altLang="ja-JP" sz="1800" b="1" i="0" dirty="0" smtClean="0">
                <a:latin typeface="Verdana" charset="0"/>
                <a:ea typeface="ＭＳ Ｐゴシック" charset="-128"/>
                <a:cs typeface="ＭＳ Ｐゴシック" charset="-128"/>
              </a:rPr>
              <a:t>Minimalstandards</a:t>
            </a:r>
            <a:endParaRPr lang="de-DE" altLang="ja-JP" sz="1800" i="0" dirty="0">
              <a:latin typeface="Verdana" charset="0"/>
              <a:ea typeface="ＭＳ Ｐゴシック" charset="-128"/>
              <a:cs typeface="ＭＳ Ｐゴシック" charset="-128"/>
            </a:endParaRPr>
          </a:p>
        </p:txBody>
      </p:sp>
      <p:sp>
        <p:nvSpPr>
          <p:cNvPr id="21508" name="Text Box 3"/>
          <p:cNvSpPr txBox="1">
            <a:spLocks noChangeArrowheads="1"/>
          </p:cNvSpPr>
          <p:nvPr/>
        </p:nvSpPr>
        <p:spPr bwMode="auto">
          <a:xfrm>
            <a:off x="381000" y="1965325"/>
            <a:ext cx="8458200" cy="697114"/>
          </a:xfrm>
          <a:prstGeom prst="rect">
            <a:avLst/>
          </a:prstGeom>
          <a:noFill/>
          <a:ln w="9525">
            <a:noFill/>
            <a:miter lim="800000"/>
            <a:headEnd/>
            <a:tailEnd/>
          </a:ln>
        </p:spPr>
        <p:txBody>
          <a:bodyPr>
            <a:prstTxWarp prst="textNoShape">
              <a:avLst/>
            </a:prstTxWarp>
            <a:spAutoFit/>
          </a:bodyPr>
          <a:lstStyle/>
          <a:p>
            <a:pPr>
              <a:lnSpc>
                <a:spcPct val="110000"/>
              </a:lnSpc>
              <a:spcAft>
                <a:spcPct val="30000"/>
              </a:spcAft>
            </a:pPr>
            <a:r>
              <a:rPr lang="de-DE" sz="1800" i="0" dirty="0">
                <a:latin typeface="Verdana" charset="0"/>
              </a:rPr>
              <a:t>Die Kantone definieren die Stellen, von denen Anträge aus einem </a:t>
            </a:r>
            <a:r>
              <a:rPr lang="de-DE" sz="1800" i="0" dirty="0" smtClean="0">
                <a:latin typeface="Verdana" charset="0"/>
              </a:rPr>
              <a:t>standardisierten </a:t>
            </a:r>
            <a:r>
              <a:rPr lang="de-DE" sz="1800" i="0" dirty="0">
                <a:latin typeface="Verdana" charset="0"/>
              </a:rPr>
              <a:t>Abklärungsverfahren heraus gestellt werden können.</a:t>
            </a:r>
          </a:p>
        </p:txBody>
      </p:sp>
      <p:sp>
        <p:nvSpPr>
          <p:cNvPr id="21509" name="Text Box 4"/>
          <p:cNvSpPr txBox="1">
            <a:spLocks noChangeArrowheads="1"/>
          </p:cNvSpPr>
          <p:nvPr/>
        </p:nvSpPr>
        <p:spPr bwMode="auto">
          <a:xfrm>
            <a:off x="381000" y="2879725"/>
            <a:ext cx="8458200" cy="3521075"/>
          </a:xfrm>
          <a:prstGeom prst="rect">
            <a:avLst/>
          </a:prstGeom>
          <a:noFill/>
          <a:ln w="9525">
            <a:noFill/>
            <a:miter lim="800000"/>
            <a:headEnd/>
            <a:tailEnd/>
          </a:ln>
        </p:spPr>
        <p:txBody>
          <a:bodyPr>
            <a:prstTxWarp prst="textNoShape">
              <a:avLst/>
            </a:prstTxWarp>
            <a:spAutoFit/>
          </a:bodyPr>
          <a:lstStyle/>
          <a:p>
            <a:pPr marL="382588" indent="-382588">
              <a:lnSpc>
                <a:spcPct val="110000"/>
              </a:lnSpc>
              <a:spcAft>
                <a:spcPct val="30000"/>
              </a:spcAft>
            </a:pPr>
            <a:r>
              <a:rPr lang="de-DE" sz="1800" i="0" dirty="0">
                <a:latin typeface="Verdana" charset="0"/>
              </a:rPr>
              <a:t>Die an diesen Stellen tätigen Fachpersonen verfügen über</a:t>
            </a:r>
          </a:p>
          <a:p>
            <a:pPr marL="285750" indent="-285750">
              <a:lnSpc>
                <a:spcPct val="110000"/>
              </a:lnSpc>
              <a:spcAft>
                <a:spcPct val="30000"/>
              </a:spcAft>
              <a:buFont typeface="Arial"/>
              <a:buChar char="•"/>
            </a:pPr>
            <a:r>
              <a:rPr lang="de-DE" sz="1800" i="0" dirty="0">
                <a:latin typeface="Verdana" charset="0"/>
              </a:rPr>
              <a:t>einen anerkannten Berufsabschluss auf Hochschulstufe (kantonal und/oder Bund und/oder </a:t>
            </a:r>
            <a:r>
              <a:rPr lang="de-DE" sz="1800" i="0" dirty="0" err="1">
                <a:latin typeface="Verdana" charset="0"/>
              </a:rPr>
              <a:t>EDK-anerkannt</a:t>
            </a:r>
            <a:r>
              <a:rPr lang="de-DE" sz="1800" i="0" dirty="0">
                <a:latin typeface="Verdana" charset="0"/>
              </a:rPr>
              <a:t>),</a:t>
            </a:r>
          </a:p>
          <a:p>
            <a:pPr marL="285750" indent="-285750">
              <a:lnSpc>
                <a:spcPct val="110000"/>
              </a:lnSpc>
              <a:spcAft>
                <a:spcPct val="30000"/>
              </a:spcAft>
              <a:buFont typeface="Arial"/>
              <a:buChar char="•"/>
            </a:pPr>
            <a:r>
              <a:rPr lang="de-DE" sz="1800" i="0" dirty="0">
                <a:latin typeface="Verdana" charset="0"/>
              </a:rPr>
              <a:t>diagnostische </a:t>
            </a:r>
            <a:r>
              <a:rPr lang="de-DE" sz="1800" i="0" dirty="0" err="1">
                <a:latin typeface="Verdana" charset="0"/>
              </a:rPr>
              <a:t>Praxiserfahrung</a:t>
            </a:r>
            <a:r>
              <a:rPr lang="de-DE" sz="1800" i="0" dirty="0">
                <a:latin typeface="Verdana" charset="0"/>
              </a:rPr>
              <a:t> bezüglich Kindern und/oder Jugendlichen mit hohem Entwicklungs- und Bildungsbedarf,</a:t>
            </a:r>
          </a:p>
          <a:p>
            <a:pPr marL="285750" indent="-285750">
              <a:lnSpc>
                <a:spcPct val="110000"/>
              </a:lnSpc>
              <a:spcAft>
                <a:spcPct val="30000"/>
              </a:spcAft>
              <a:buFont typeface="Arial"/>
              <a:buChar char="•"/>
            </a:pPr>
            <a:r>
              <a:rPr lang="de-DE" sz="1800" i="0" dirty="0">
                <a:latin typeface="Verdana" charset="0"/>
              </a:rPr>
              <a:t>Kenntnisse der Grundlagen und des Aufbaus des Standardisierten </a:t>
            </a:r>
            <a:r>
              <a:rPr lang="de-DE" sz="1800" i="0" dirty="0" err="1">
                <a:latin typeface="Verdana" charset="0"/>
              </a:rPr>
              <a:t>Abklärungsverfahrens</a:t>
            </a:r>
            <a:endParaRPr lang="de-DE" sz="1800" i="0" dirty="0">
              <a:latin typeface="Verdana" charset="0"/>
            </a:endParaRPr>
          </a:p>
          <a:p>
            <a:pPr marL="285750" indent="-285750">
              <a:lnSpc>
                <a:spcPct val="110000"/>
              </a:lnSpc>
              <a:spcAft>
                <a:spcPct val="30000"/>
              </a:spcAft>
              <a:buFont typeface="Arial"/>
              <a:buChar char="•"/>
            </a:pPr>
            <a:r>
              <a:rPr lang="de-DE" sz="1800" i="0" dirty="0">
                <a:latin typeface="Verdana" charset="0"/>
              </a:rPr>
              <a:t>sowie sehr gute Kenntnisse der lokalen, kantonalen und interkantonalen Angebote für Kinder und Jugendliche mit hohem Entwicklungs- und Bildungsbedarf.</a:t>
            </a:r>
          </a:p>
        </p:txBody>
      </p:sp>
    </p:spTree>
    <p:extLst>
      <p:ext uri="{BB962C8B-B14F-4D97-AF65-F5344CB8AC3E}">
        <p14:creationId xmlns:p14="http://schemas.microsoft.com/office/powerpoint/2010/main" xmlns="" val="1217154770"/>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2"/>
          <p:cNvSpPr txBox="1">
            <a:spLocks noChangeArrowheads="1"/>
          </p:cNvSpPr>
          <p:nvPr/>
        </p:nvSpPr>
        <p:spPr bwMode="auto">
          <a:xfrm>
            <a:off x="381000" y="838200"/>
            <a:ext cx="8458200" cy="915988"/>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E)	Die Gestaltung der Abklärungsberichte folgt einer einheitlichen Struktur, kann aber unterschiedliche Detaillierungsgrade </a:t>
            </a:r>
            <a:r>
              <a:rPr lang="de-DE" altLang="ja-JP" sz="1800" b="1" i="0" dirty="0" smtClean="0">
                <a:latin typeface="Verdana" charset="0"/>
                <a:ea typeface="ＭＳ Ｐゴシック" charset="-128"/>
                <a:cs typeface="ＭＳ Ｐゴシック" charset="-128"/>
              </a:rPr>
              <a:t>aufweisen </a:t>
            </a:r>
            <a:endParaRPr lang="de-DE" altLang="ja-JP" sz="1800" i="0" dirty="0">
              <a:latin typeface="Verdana" charset="0"/>
              <a:ea typeface="ＭＳ Ｐゴシック" charset="-128"/>
              <a:cs typeface="ＭＳ Ｐゴシック" charset="-128"/>
            </a:endParaRPr>
          </a:p>
        </p:txBody>
      </p:sp>
      <p:sp>
        <p:nvSpPr>
          <p:cNvPr id="23556" name="Text Box 3"/>
          <p:cNvSpPr txBox="1">
            <a:spLocks noChangeArrowheads="1"/>
          </p:cNvSpPr>
          <p:nvPr/>
        </p:nvSpPr>
        <p:spPr bwMode="auto">
          <a:xfrm>
            <a:off x="381000" y="1905000"/>
            <a:ext cx="8610600" cy="4499694"/>
          </a:xfrm>
          <a:prstGeom prst="rect">
            <a:avLst/>
          </a:prstGeom>
          <a:noFill/>
          <a:ln w="9525">
            <a:noFill/>
            <a:miter lim="800000"/>
            <a:headEnd/>
            <a:tailEnd/>
          </a:ln>
        </p:spPr>
        <p:txBody>
          <a:bodyPr>
            <a:prstTxWarp prst="textNoShape">
              <a:avLst/>
            </a:prstTxWarp>
            <a:spAutoFit/>
          </a:bodyPr>
          <a:lstStyle/>
          <a:p>
            <a:pPr marL="457200" indent="-457200">
              <a:lnSpc>
                <a:spcPct val="110000"/>
              </a:lnSpc>
              <a:spcAft>
                <a:spcPct val="30000"/>
              </a:spcAft>
            </a:pPr>
            <a:r>
              <a:rPr lang="de-DE" sz="1600" i="0" dirty="0">
                <a:latin typeface="Verdana" charset="0"/>
              </a:rPr>
              <a:t>Der Abklärungsbericht berücksichtigt die folgenden Elemente: </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Persönliche Angaben des Kindes / des Jugendlichen</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Anmeldung und Fragestellung</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Professioneller Kontext</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Familiärer Kontext</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Erfassung der Funktionsfähigkeit</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Kategoriale Erfassung</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Einschätzung der Entwicklungs- und Bildungsziele</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Bedarfseinschätzung</a:t>
            </a:r>
          </a:p>
          <a:p>
            <a:pPr marL="457200" indent="-457200">
              <a:spcBef>
                <a:spcPct val="50000"/>
              </a:spcBef>
              <a:buFont typeface="Arial" charset="0"/>
              <a:buAutoNum type="arabicPlain"/>
            </a:pPr>
            <a:r>
              <a:rPr lang="de-DE" altLang="ja-JP" sz="1600" i="0" dirty="0">
                <a:latin typeface="Verdana" charset="0"/>
                <a:ea typeface="ＭＳ Ｐゴシック" charset="-128"/>
                <a:cs typeface="ＭＳ Ｐゴシック" charset="-128"/>
              </a:rPr>
              <a:t>Empfehlung </a:t>
            </a:r>
            <a:r>
              <a:rPr lang="de-DE" altLang="ja-JP" sz="1600" i="0" dirty="0" err="1">
                <a:latin typeface="Verdana" charset="0"/>
                <a:ea typeface="ＭＳ Ｐゴシック" charset="-128"/>
                <a:cs typeface="ＭＳ Ｐゴシック" charset="-128"/>
              </a:rPr>
              <a:t>Hauptförderort</a:t>
            </a:r>
            <a:r>
              <a:rPr lang="de-DE" altLang="ja-JP" sz="1600" i="0" dirty="0">
                <a:latin typeface="Verdana" charset="0"/>
                <a:ea typeface="ＭＳ Ｐゴシック" charset="-128"/>
                <a:cs typeface="ＭＳ Ｐゴシック" charset="-128"/>
              </a:rPr>
              <a:t> und </a:t>
            </a:r>
            <a:r>
              <a:rPr lang="de-DE" altLang="ja-JP" sz="1600" i="0" dirty="0" err="1">
                <a:latin typeface="Verdana" charset="0"/>
                <a:ea typeface="ＭＳ Ｐゴシック" charset="-128"/>
                <a:cs typeface="ＭＳ Ｐゴシック" charset="-128"/>
              </a:rPr>
              <a:t>Massnahmen</a:t>
            </a:r>
            <a:endParaRPr lang="de-DE" altLang="ja-JP" sz="1600" i="0" dirty="0">
              <a:latin typeface="Verdana" charset="0"/>
              <a:ea typeface="ＭＳ Ｐゴシック" charset="-128"/>
              <a:cs typeface="ＭＳ Ｐゴシック" charset="-128"/>
            </a:endParaRPr>
          </a:p>
          <a:p>
            <a:pPr marL="457200" indent="-457200">
              <a:spcBef>
                <a:spcPct val="50000"/>
              </a:spcBef>
              <a:buFont typeface="Arial" charset="0"/>
              <a:buNone/>
            </a:pPr>
            <a:endParaRPr lang="de-DE" sz="1600" dirty="0">
              <a:latin typeface="Verdana" charset="0"/>
            </a:endParaRPr>
          </a:p>
          <a:p>
            <a:pPr marL="457200" indent="-457200">
              <a:spcBef>
                <a:spcPct val="50000"/>
              </a:spcBef>
              <a:buFont typeface="Arial" charset="0"/>
              <a:buNone/>
            </a:pPr>
            <a:r>
              <a:rPr lang="de-DE" sz="1600" i="0" dirty="0" smtClean="0">
                <a:latin typeface="Verdana" charset="0"/>
              </a:rPr>
              <a:t>Die </a:t>
            </a:r>
            <a:r>
              <a:rPr lang="de-DE" sz="1600" i="0" dirty="0">
                <a:latin typeface="Verdana" charset="0"/>
              </a:rPr>
              <a:t>Kantone entscheiden über den Auflösungsgrad der einzelnen Elemente.</a:t>
            </a:r>
          </a:p>
        </p:txBody>
      </p:sp>
      <p:sp>
        <p:nvSpPr>
          <p:cNvPr id="23557" name="AutoShape 5"/>
          <p:cNvSpPr>
            <a:spLocks/>
          </p:cNvSpPr>
          <p:nvPr/>
        </p:nvSpPr>
        <p:spPr bwMode="auto">
          <a:xfrm>
            <a:off x="4267200" y="3124200"/>
            <a:ext cx="304800" cy="1447800"/>
          </a:xfrm>
          <a:prstGeom prst="rightBrace">
            <a:avLst>
              <a:gd name="adj1" fmla="val 39583"/>
              <a:gd name="adj2" fmla="val 50000"/>
            </a:avLst>
          </a:prstGeom>
          <a:noFill/>
          <a:ln w="9525">
            <a:solidFill>
              <a:srgbClr val="800000"/>
            </a:solidFill>
            <a:round/>
            <a:headEnd/>
            <a:tailEnd/>
          </a:ln>
        </p:spPr>
        <p:txBody>
          <a:bodyPr wrap="none" anchor="ctr">
            <a:prstTxWarp prst="textNoShape">
              <a:avLst/>
            </a:prstTxWarp>
          </a:bodyPr>
          <a:lstStyle/>
          <a:p>
            <a:endParaRPr lang="de-DE"/>
          </a:p>
        </p:txBody>
      </p:sp>
      <p:sp>
        <p:nvSpPr>
          <p:cNvPr id="23558" name="AutoShape 6"/>
          <p:cNvSpPr>
            <a:spLocks/>
          </p:cNvSpPr>
          <p:nvPr/>
        </p:nvSpPr>
        <p:spPr bwMode="auto">
          <a:xfrm>
            <a:off x="6096000" y="4572000"/>
            <a:ext cx="304800" cy="1143000"/>
          </a:xfrm>
          <a:prstGeom prst="rightBrace">
            <a:avLst>
              <a:gd name="adj1" fmla="val 31250"/>
              <a:gd name="adj2" fmla="val 50000"/>
            </a:avLst>
          </a:prstGeom>
          <a:noFill/>
          <a:ln w="9525">
            <a:solidFill>
              <a:srgbClr val="800000"/>
            </a:solidFill>
            <a:round/>
            <a:headEnd/>
            <a:tailEnd/>
          </a:ln>
        </p:spPr>
        <p:txBody>
          <a:bodyPr wrap="none" anchor="ctr">
            <a:prstTxWarp prst="textNoShape">
              <a:avLst/>
            </a:prstTxWarp>
          </a:bodyPr>
          <a:lstStyle/>
          <a:p>
            <a:endParaRPr lang="de-DE"/>
          </a:p>
        </p:txBody>
      </p:sp>
      <p:sp>
        <p:nvSpPr>
          <p:cNvPr id="23559" name="Text Box 7"/>
          <p:cNvSpPr txBox="1">
            <a:spLocks noChangeArrowheads="1"/>
          </p:cNvSpPr>
          <p:nvPr/>
        </p:nvSpPr>
        <p:spPr bwMode="auto">
          <a:xfrm>
            <a:off x="4572000" y="3683000"/>
            <a:ext cx="1536700" cy="304800"/>
          </a:xfrm>
          <a:prstGeom prst="rect">
            <a:avLst/>
          </a:prstGeom>
          <a:noFill/>
          <a:ln w="9525">
            <a:noFill/>
            <a:miter lim="800000"/>
            <a:headEnd/>
            <a:tailEnd/>
          </a:ln>
        </p:spPr>
        <p:txBody>
          <a:bodyPr wrap="none">
            <a:prstTxWarp prst="textNoShape">
              <a:avLst/>
            </a:prstTxWarp>
            <a:spAutoFit/>
          </a:bodyPr>
          <a:lstStyle/>
          <a:p>
            <a:r>
              <a:rPr lang="de-DE" sz="1400" i="0" dirty="0">
                <a:solidFill>
                  <a:srgbClr val="800000"/>
                </a:solidFill>
                <a:latin typeface="Verdana" charset="0"/>
              </a:rPr>
              <a:t>Basisabklärung</a:t>
            </a:r>
          </a:p>
        </p:txBody>
      </p:sp>
      <p:sp>
        <p:nvSpPr>
          <p:cNvPr id="23560" name="Text Box 8"/>
          <p:cNvSpPr txBox="1">
            <a:spLocks noChangeArrowheads="1"/>
          </p:cNvSpPr>
          <p:nvPr/>
        </p:nvSpPr>
        <p:spPr bwMode="auto">
          <a:xfrm>
            <a:off x="6413500" y="4978400"/>
            <a:ext cx="1751013" cy="304800"/>
          </a:xfrm>
          <a:prstGeom prst="rect">
            <a:avLst/>
          </a:prstGeom>
          <a:noFill/>
          <a:ln w="9525">
            <a:noFill/>
            <a:miter lim="800000"/>
            <a:headEnd/>
            <a:tailEnd/>
          </a:ln>
        </p:spPr>
        <p:txBody>
          <a:bodyPr wrap="none">
            <a:prstTxWarp prst="textNoShape">
              <a:avLst/>
            </a:prstTxWarp>
            <a:spAutoFit/>
          </a:bodyPr>
          <a:lstStyle/>
          <a:p>
            <a:r>
              <a:rPr lang="de-DE" sz="1400" i="0" dirty="0">
                <a:solidFill>
                  <a:srgbClr val="800000"/>
                </a:solidFill>
                <a:latin typeface="Verdana" charset="0"/>
              </a:rPr>
              <a:t>Bedarfsabklärung</a:t>
            </a:r>
          </a:p>
        </p:txBody>
      </p:sp>
      <p:sp>
        <p:nvSpPr>
          <p:cNvPr id="23561" name="Rectangle 9"/>
          <p:cNvSpPr>
            <a:spLocks noChangeArrowheads="1"/>
          </p:cNvSpPr>
          <p:nvPr/>
        </p:nvSpPr>
        <p:spPr bwMode="auto">
          <a:xfrm>
            <a:off x="381000" y="2362200"/>
            <a:ext cx="8534400" cy="3429000"/>
          </a:xfrm>
          <a:prstGeom prst="rect">
            <a:avLst/>
          </a:prstGeom>
          <a:noFill/>
          <a:ln w="19050">
            <a:solidFill>
              <a:srgbClr val="800000"/>
            </a:solidFill>
            <a:miter lim="800000"/>
            <a:headEnd/>
            <a:tailEnd/>
          </a:ln>
        </p:spPr>
        <p:txBody>
          <a:bodyPr wrap="none" anchor="ctr">
            <a:prstTxWarp prst="textNoShape">
              <a:avLst/>
            </a:prstTxWarp>
          </a:bodyPr>
          <a:lstStyle/>
          <a:p>
            <a:endParaRPr lang="de-DE"/>
          </a:p>
        </p:txBody>
      </p:sp>
      <p:sp>
        <p:nvSpPr>
          <p:cNvPr id="23562" name="Text Box 10"/>
          <p:cNvSpPr txBox="1">
            <a:spLocks noChangeArrowheads="1"/>
          </p:cNvSpPr>
          <p:nvPr/>
        </p:nvSpPr>
        <p:spPr bwMode="auto">
          <a:xfrm>
            <a:off x="6826691" y="2362200"/>
            <a:ext cx="2080772" cy="523220"/>
          </a:xfrm>
          <a:prstGeom prst="rect">
            <a:avLst/>
          </a:prstGeom>
          <a:noFill/>
          <a:ln w="9525">
            <a:noFill/>
            <a:miter lim="800000"/>
            <a:headEnd/>
            <a:tailEnd/>
          </a:ln>
        </p:spPr>
        <p:txBody>
          <a:bodyPr wrap="none">
            <a:prstTxWarp prst="textNoShape">
              <a:avLst/>
            </a:prstTxWarp>
            <a:spAutoFit/>
          </a:bodyPr>
          <a:lstStyle/>
          <a:p>
            <a:pPr algn="r"/>
            <a:r>
              <a:rPr lang="de-DE" sz="1400" dirty="0">
                <a:solidFill>
                  <a:srgbClr val="800000"/>
                </a:solidFill>
                <a:latin typeface="Verdana" charset="0"/>
              </a:rPr>
              <a:t>Standardisiertes</a:t>
            </a:r>
            <a:br>
              <a:rPr lang="de-DE" sz="1400" dirty="0">
                <a:solidFill>
                  <a:srgbClr val="800000"/>
                </a:solidFill>
                <a:latin typeface="Verdana" charset="0"/>
              </a:rPr>
            </a:br>
            <a:r>
              <a:rPr lang="de-DE" sz="1400" i="0" dirty="0">
                <a:solidFill>
                  <a:srgbClr val="800000"/>
                </a:solidFill>
                <a:latin typeface="Verdana" charset="0"/>
              </a:rPr>
              <a:t>Abklärungsverfahren</a:t>
            </a:r>
          </a:p>
        </p:txBody>
      </p:sp>
    </p:spTree>
    <p:extLst>
      <p:ext uri="{BB962C8B-B14F-4D97-AF65-F5344CB8AC3E}">
        <p14:creationId xmlns:p14="http://schemas.microsoft.com/office/powerpoint/2010/main" xmlns="" val="574693996"/>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2"/>
          <p:cNvSpPr txBox="1">
            <a:spLocks noChangeArrowheads="1"/>
          </p:cNvSpPr>
          <p:nvPr/>
        </p:nvSpPr>
        <p:spPr bwMode="auto">
          <a:xfrm>
            <a:off x="381000" y="838200"/>
            <a:ext cx="8458200" cy="915988"/>
          </a:xfrm>
          <a:prstGeom prst="rect">
            <a:avLst/>
          </a:prstGeom>
          <a:noFill/>
          <a:ln w="9525">
            <a:noFill/>
            <a:miter lim="800000"/>
            <a:headEnd/>
            <a:tailEnd/>
          </a:ln>
        </p:spPr>
        <p:txBody>
          <a:bodyPr>
            <a:prstTxWarp prst="textNoShape">
              <a:avLst/>
            </a:prstTxWarp>
            <a:spAutoFit/>
          </a:bodyPr>
          <a:lstStyle/>
          <a:p>
            <a:pPr marL="481013" indent="-481013">
              <a:spcBef>
                <a:spcPct val="50000"/>
              </a:spcBef>
            </a:pPr>
            <a:r>
              <a:rPr lang="de-DE" altLang="ja-JP" sz="1800" b="1" i="0" dirty="0">
                <a:latin typeface="Verdana" charset="0"/>
                <a:ea typeface="ＭＳ Ｐゴシック" charset="-128"/>
                <a:cs typeface="ＭＳ Ｐゴシック" charset="-128"/>
              </a:rPr>
              <a:t>F)	Die Anträge aus dem </a:t>
            </a:r>
            <a:r>
              <a:rPr lang="de-DE" altLang="ja-JP" sz="1800" b="1" i="0" dirty="0" smtClean="0">
                <a:latin typeface="Verdana" charset="0"/>
                <a:ea typeface="ＭＳ Ｐゴシック" charset="-128"/>
                <a:cs typeface="ＭＳ Ｐゴシック" charset="-128"/>
              </a:rPr>
              <a:t>standardisierten </a:t>
            </a:r>
            <a:r>
              <a:rPr lang="de-DE" altLang="ja-JP" sz="1800" b="1" i="0" dirty="0">
                <a:latin typeface="Verdana" charset="0"/>
                <a:ea typeface="ＭＳ Ｐゴシック" charset="-128"/>
                <a:cs typeface="ＭＳ Ｐゴシック" charset="-128"/>
              </a:rPr>
              <a:t>Abklärungsverfahren werden nicht nur formal, sondern auch bezüglich ihrer fachlich-inhaltlichen Plausibilität </a:t>
            </a:r>
            <a:r>
              <a:rPr lang="de-DE" altLang="ja-JP" sz="1800" b="1" i="0" dirty="0" smtClean="0">
                <a:latin typeface="Verdana" charset="0"/>
                <a:ea typeface="ＭＳ Ｐゴシック" charset="-128"/>
                <a:cs typeface="ＭＳ Ｐゴシック" charset="-128"/>
              </a:rPr>
              <a:t>eingeschätzt </a:t>
            </a:r>
            <a:endParaRPr lang="de-DE" altLang="ja-JP" sz="1800" i="0" dirty="0">
              <a:latin typeface="Verdana" charset="0"/>
              <a:ea typeface="ＭＳ Ｐゴシック" charset="-128"/>
              <a:cs typeface="ＭＳ Ｐゴシック" charset="-128"/>
            </a:endParaRPr>
          </a:p>
        </p:txBody>
      </p:sp>
      <p:sp>
        <p:nvSpPr>
          <p:cNvPr id="25604" name="Text Box 3"/>
          <p:cNvSpPr txBox="1">
            <a:spLocks noChangeArrowheads="1"/>
          </p:cNvSpPr>
          <p:nvPr/>
        </p:nvSpPr>
        <p:spPr bwMode="auto">
          <a:xfrm>
            <a:off x="381000" y="1895475"/>
            <a:ext cx="8458200" cy="2066925"/>
          </a:xfrm>
          <a:prstGeom prst="rect">
            <a:avLst/>
          </a:prstGeom>
          <a:noFill/>
          <a:ln w="9525">
            <a:noFill/>
            <a:miter lim="800000"/>
            <a:headEnd/>
            <a:tailEnd/>
          </a:ln>
        </p:spPr>
        <p:txBody>
          <a:bodyPr>
            <a:prstTxWarp prst="textNoShape">
              <a:avLst/>
            </a:prstTxWarp>
            <a:spAutoFit/>
          </a:bodyPr>
          <a:lstStyle/>
          <a:p>
            <a:pPr>
              <a:lnSpc>
                <a:spcPct val="110000"/>
              </a:lnSpc>
              <a:spcAft>
                <a:spcPct val="30000"/>
              </a:spcAft>
            </a:pPr>
            <a:r>
              <a:rPr lang="de-DE" sz="1800" i="0" dirty="0">
                <a:latin typeface="Verdana" charset="0"/>
              </a:rPr>
              <a:t>Den Kantonen wird empfohlen, die Anträge, die aufgrund eines </a:t>
            </a:r>
            <a:r>
              <a:rPr lang="de-DE" sz="1800" i="0" dirty="0" smtClean="0">
                <a:latin typeface="Verdana" charset="0"/>
              </a:rPr>
              <a:t>standardisierten </a:t>
            </a:r>
            <a:r>
              <a:rPr lang="de-DE" sz="1800" i="0" dirty="0">
                <a:latin typeface="Verdana" charset="0"/>
              </a:rPr>
              <a:t>Abklärungsverfahrens gestellt werden, nicht lediglich formal zu prüfen. Vielmehr soll eine fachlich-inhaltliche </a:t>
            </a:r>
            <a:r>
              <a:rPr lang="de-DE" sz="1800" i="0" dirty="0" err="1">
                <a:latin typeface="Verdana" charset="0"/>
              </a:rPr>
              <a:t>Plausibilitäts-einschätzung</a:t>
            </a:r>
            <a:r>
              <a:rPr lang="de-DE" sz="1800" i="0" dirty="0">
                <a:latin typeface="Verdana" charset="0"/>
              </a:rPr>
              <a:t> erfolgen.</a:t>
            </a:r>
          </a:p>
          <a:p>
            <a:pPr>
              <a:lnSpc>
                <a:spcPct val="110000"/>
              </a:lnSpc>
              <a:spcAft>
                <a:spcPct val="30000"/>
              </a:spcAft>
            </a:pPr>
            <a:r>
              <a:rPr lang="de-DE" sz="1800" i="0" dirty="0">
                <a:latin typeface="Verdana" charset="0"/>
              </a:rPr>
              <a:t>Die erfordert, dass die entscheidenden Stellen über die dazu notwendige fachliche Qualifikation verfügen.</a:t>
            </a:r>
          </a:p>
        </p:txBody>
      </p:sp>
    </p:spTree>
    <p:extLst>
      <p:ext uri="{BB962C8B-B14F-4D97-AF65-F5344CB8AC3E}">
        <p14:creationId xmlns:p14="http://schemas.microsoft.com/office/powerpoint/2010/main" xmlns="" val="3356260988"/>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7" name="Text Box 3"/>
          <p:cNvSpPr txBox="1">
            <a:spLocks noChangeArrowheads="1"/>
          </p:cNvSpPr>
          <p:nvPr/>
        </p:nvSpPr>
        <p:spPr bwMode="auto">
          <a:xfrm>
            <a:off x="467544" y="1624763"/>
            <a:ext cx="8458200" cy="2956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176463" indent="-457200">
              <a:defRPr sz="2400">
                <a:solidFill>
                  <a:schemeClr val="tx1"/>
                </a:solidFill>
                <a:latin typeface="Times" charset="0"/>
                <a:ea typeface="ＭＳ Ｐゴシック" charset="0"/>
              </a:defRPr>
            </a:lvl4pPr>
            <a:lvl5pPr marL="2366963" indent="-457200">
              <a:defRPr sz="2400">
                <a:solidFill>
                  <a:schemeClr val="tx1"/>
                </a:solidFill>
                <a:latin typeface="Times" charset="0"/>
                <a:ea typeface="ＭＳ Ｐゴシック" charset="0"/>
              </a:defRPr>
            </a:lvl5pPr>
            <a:lvl6pPr marL="2824163" indent="-457200" eaLnBrk="0" fontAlgn="base" hangingPunct="0">
              <a:spcBef>
                <a:spcPct val="0"/>
              </a:spcBef>
              <a:spcAft>
                <a:spcPct val="0"/>
              </a:spcAft>
              <a:defRPr sz="2400">
                <a:solidFill>
                  <a:schemeClr val="tx1"/>
                </a:solidFill>
                <a:latin typeface="Times" charset="0"/>
                <a:ea typeface="ＭＳ Ｐゴシック" charset="0"/>
              </a:defRPr>
            </a:lvl6pPr>
            <a:lvl7pPr marL="3281363" indent="-457200" eaLnBrk="0" fontAlgn="base" hangingPunct="0">
              <a:spcBef>
                <a:spcPct val="0"/>
              </a:spcBef>
              <a:spcAft>
                <a:spcPct val="0"/>
              </a:spcAft>
              <a:defRPr sz="2400">
                <a:solidFill>
                  <a:schemeClr val="tx1"/>
                </a:solidFill>
                <a:latin typeface="Times" charset="0"/>
                <a:ea typeface="ＭＳ Ｐゴシック" charset="0"/>
              </a:defRPr>
            </a:lvl7pPr>
            <a:lvl8pPr marL="3738563" indent="-457200" eaLnBrk="0" fontAlgn="base" hangingPunct="0">
              <a:spcBef>
                <a:spcPct val="0"/>
              </a:spcBef>
              <a:spcAft>
                <a:spcPct val="0"/>
              </a:spcAft>
              <a:defRPr sz="2400">
                <a:solidFill>
                  <a:schemeClr val="tx1"/>
                </a:solidFill>
                <a:latin typeface="Times" charset="0"/>
                <a:ea typeface="ＭＳ Ｐゴシック" charset="0"/>
              </a:defRPr>
            </a:lvl8pPr>
            <a:lvl9pPr marL="419576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endParaRPr lang="de-DE" altLang="ja-JP" sz="2000" b="1" dirty="0" smtClean="0">
              <a:latin typeface="Verdana" charset="0"/>
              <a:cs typeface="ＭＳ Ｐゴシック" charset="0"/>
            </a:endParaRPr>
          </a:p>
          <a:p>
            <a:pPr>
              <a:lnSpc>
                <a:spcPts val="2800"/>
              </a:lnSpc>
              <a:spcBef>
                <a:spcPts val="1500"/>
              </a:spcBef>
              <a:buFont typeface="Arial" charset="0"/>
              <a:buAutoNum type="arabicPeriod"/>
            </a:pPr>
            <a:r>
              <a:rPr lang="de-CH" altLang="ja-JP" sz="2000" dirty="0" smtClean="0">
                <a:latin typeface="Verdana" charset="0"/>
                <a:cs typeface="ＭＳ Ｐゴシック" charset="0"/>
              </a:rPr>
              <a:t>Auftrag  /  Was das SAV ist – und was es nicht ist</a:t>
            </a:r>
          </a:p>
          <a:p>
            <a:pPr>
              <a:lnSpc>
                <a:spcPts val="2800"/>
              </a:lnSpc>
              <a:spcBef>
                <a:spcPts val="1500"/>
              </a:spcBef>
              <a:buFont typeface="Arial" charset="0"/>
              <a:buAutoNum type="arabicPeriod"/>
            </a:pPr>
            <a:r>
              <a:rPr lang="de-CH" altLang="ja-JP" sz="2000" dirty="0" smtClean="0">
                <a:latin typeface="Verdana" charset="0"/>
                <a:cs typeface="ＭＳ Ｐゴシック" charset="0"/>
              </a:rPr>
              <a:t>Grundlagen und Prinzipien des Verfahrens</a:t>
            </a:r>
          </a:p>
          <a:p>
            <a:pPr>
              <a:lnSpc>
                <a:spcPts val="2800"/>
              </a:lnSpc>
              <a:spcBef>
                <a:spcPts val="1500"/>
              </a:spcBef>
              <a:buFont typeface="Arial" charset="0"/>
              <a:buAutoNum type="arabicPeriod"/>
            </a:pPr>
            <a:r>
              <a:rPr lang="de-CH" altLang="ja-JP" sz="2000" dirty="0" smtClean="0">
                <a:latin typeface="Verdana" charset="0"/>
                <a:cs typeface="ＭＳ Ｐゴシック" charset="0"/>
              </a:rPr>
              <a:t>Elemente des Verfahrens</a:t>
            </a:r>
          </a:p>
          <a:p>
            <a:pPr>
              <a:lnSpc>
                <a:spcPts val="2800"/>
              </a:lnSpc>
              <a:spcBef>
                <a:spcPts val="1500"/>
              </a:spcBef>
              <a:buFont typeface="Arial" charset="0"/>
              <a:buAutoNum type="arabicPeriod"/>
            </a:pPr>
            <a:r>
              <a:rPr lang="de-DE" altLang="ja-JP" sz="2000" dirty="0" smtClean="0">
                <a:latin typeface="Verdana" charset="0"/>
                <a:cs typeface="ＭＳ Ｐゴシック" charset="0"/>
              </a:rPr>
              <a:t>Fragen und Antworten zur Einführung des</a:t>
            </a:r>
            <a:br>
              <a:rPr lang="de-DE" altLang="ja-JP" sz="2000" dirty="0" smtClean="0">
                <a:latin typeface="Verdana" charset="0"/>
                <a:cs typeface="ＭＳ Ｐゴシック" charset="0"/>
              </a:rPr>
            </a:br>
            <a:r>
              <a:rPr lang="de-DE" altLang="ja-JP" sz="2000" dirty="0" smtClean="0">
                <a:latin typeface="Verdana" charset="0"/>
                <a:cs typeface="ＭＳ Ｐゴシック" charset="0"/>
              </a:rPr>
              <a:t>Verfahrens in den Kantonen</a:t>
            </a:r>
            <a:endParaRPr lang="de-DE" altLang="ja-JP" sz="2000" dirty="0">
              <a:latin typeface="Verdana" charset="0"/>
              <a:cs typeface="ＭＳ Ｐゴシック" charset="0"/>
            </a:endParaRPr>
          </a:p>
        </p:txBody>
      </p:sp>
      <p:sp>
        <p:nvSpPr>
          <p:cNvPr id="769034" name="Text Box 10"/>
          <p:cNvSpPr txBox="1">
            <a:spLocks noChangeArrowheads="1"/>
          </p:cNvSpPr>
          <p:nvPr/>
        </p:nvSpPr>
        <p:spPr bwMode="auto">
          <a:xfrm>
            <a:off x="457200" y="1277289"/>
            <a:ext cx="8458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176463" indent="-457200">
              <a:defRPr sz="2400">
                <a:solidFill>
                  <a:schemeClr val="tx1"/>
                </a:solidFill>
                <a:latin typeface="Times" charset="0"/>
                <a:ea typeface="ＭＳ Ｐゴシック" charset="0"/>
              </a:defRPr>
            </a:lvl4pPr>
            <a:lvl5pPr marL="2366963" indent="-457200">
              <a:defRPr sz="2400">
                <a:solidFill>
                  <a:schemeClr val="tx1"/>
                </a:solidFill>
                <a:latin typeface="Times" charset="0"/>
                <a:ea typeface="ＭＳ Ｐゴシック" charset="0"/>
              </a:defRPr>
            </a:lvl5pPr>
            <a:lvl6pPr marL="2824163" indent="-457200" eaLnBrk="0" fontAlgn="base" hangingPunct="0">
              <a:spcBef>
                <a:spcPct val="0"/>
              </a:spcBef>
              <a:spcAft>
                <a:spcPct val="0"/>
              </a:spcAft>
              <a:defRPr sz="2400">
                <a:solidFill>
                  <a:schemeClr val="tx1"/>
                </a:solidFill>
                <a:latin typeface="Times" charset="0"/>
                <a:ea typeface="ＭＳ Ｐゴシック" charset="0"/>
              </a:defRPr>
            </a:lvl6pPr>
            <a:lvl7pPr marL="3281363" indent="-457200" eaLnBrk="0" fontAlgn="base" hangingPunct="0">
              <a:spcBef>
                <a:spcPct val="0"/>
              </a:spcBef>
              <a:spcAft>
                <a:spcPct val="0"/>
              </a:spcAft>
              <a:defRPr sz="2400">
                <a:solidFill>
                  <a:schemeClr val="tx1"/>
                </a:solidFill>
                <a:latin typeface="Times" charset="0"/>
                <a:ea typeface="ＭＳ Ｐゴシック" charset="0"/>
              </a:defRPr>
            </a:lvl7pPr>
            <a:lvl8pPr marL="3738563" indent="-457200" eaLnBrk="0" fontAlgn="base" hangingPunct="0">
              <a:spcBef>
                <a:spcPct val="0"/>
              </a:spcBef>
              <a:spcAft>
                <a:spcPct val="0"/>
              </a:spcAft>
              <a:defRPr sz="2400">
                <a:solidFill>
                  <a:schemeClr val="tx1"/>
                </a:solidFill>
                <a:latin typeface="Times" charset="0"/>
                <a:ea typeface="ＭＳ Ｐゴシック" charset="0"/>
              </a:defRPr>
            </a:lvl8pPr>
            <a:lvl9pPr marL="419576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a:solidFill>
                  <a:srgbClr val="800000"/>
                </a:solidFill>
                <a:latin typeface="Arial"/>
                <a:cs typeface="ＭＳ Ｐゴシック" charset="0"/>
              </a:rPr>
              <a:t>Überblick</a:t>
            </a:r>
            <a:endParaRPr lang="de-DE" altLang="ja-JP" sz="2000" b="1">
              <a:latin typeface="Verdana" charset="0"/>
              <a:cs typeface="ＭＳ Ｐゴシック" charset="0"/>
            </a:endParaRPr>
          </a:p>
        </p:txBody>
      </p:sp>
    </p:spTree>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7772400" cy="803176"/>
          </a:xfrm>
        </p:spPr>
        <p:txBody>
          <a:bodyPr/>
          <a:lstStyle/>
          <a:p>
            <a:pPr algn="l"/>
            <a:r>
              <a:rPr lang="de-DE" altLang="ja-JP" sz="2000" b="1" dirty="0">
                <a:solidFill>
                  <a:srgbClr val="800000"/>
                </a:solidFill>
                <a:latin typeface="Verdana" charset="0"/>
                <a:cs typeface="ＭＳ Ｐゴシック" charset="0"/>
              </a:rPr>
              <a:t>Altersspanne 0 bis 20 und Beispiele aus dem Spektrum des besonderen Bildungsbedarfs</a:t>
            </a:r>
            <a:r>
              <a:rPr lang="de-DE" altLang="ja-JP" sz="2000" b="1" dirty="0">
                <a:latin typeface="Verdana" charset="0"/>
                <a:cs typeface="ＭＳ Ｐゴシック" charset="0"/>
              </a:rPr>
              <a:t/>
            </a:r>
            <a:br>
              <a:rPr lang="de-DE" altLang="ja-JP" sz="2000" b="1" dirty="0">
                <a:latin typeface="Verdana" charset="0"/>
                <a:cs typeface="ＭＳ Ｐゴシック" charset="0"/>
              </a:rPr>
            </a:br>
            <a:endParaRPr lang="de-DE" sz="2000" dirty="0"/>
          </a:p>
        </p:txBody>
      </p:sp>
      <p:sp>
        <p:nvSpPr>
          <p:cNvPr id="3" name="Inhaltsplatzhalter 2"/>
          <p:cNvSpPr>
            <a:spLocks noGrp="1"/>
          </p:cNvSpPr>
          <p:nvPr>
            <p:ph sz="half" idx="1"/>
          </p:nvPr>
        </p:nvSpPr>
        <p:spPr>
          <a:xfrm>
            <a:off x="685800" y="1556792"/>
            <a:ext cx="7846640" cy="4539208"/>
          </a:xfrm>
        </p:spPr>
        <p:txBody>
          <a:bodyPr/>
          <a:lstStyle/>
          <a:p>
            <a:pPr marL="0" indent="0">
              <a:buNone/>
            </a:pPr>
            <a:r>
              <a:rPr lang="de-DE" sz="2000" dirty="0" smtClean="0">
                <a:latin typeface="Verdana"/>
                <a:cs typeface="Verdana"/>
              </a:rPr>
              <a:t>Durch SAV abgedeckter Bereich</a:t>
            </a:r>
          </a:p>
          <a:p>
            <a:endParaRPr lang="de-DE" sz="2000" dirty="0" smtClean="0">
              <a:latin typeface="Verdana"/>
              <a:cs typeface="Verdana"/>
            </a:endParaRPr>
          </a:p>
          <a:p>
            <a:r>
              <a:rPr lang="de-DE" sz="2000" dirty="0" smtClean="0">
                <a:latin typeface="Verdana"/>
                <a:cs typeface="Verdana"/>
              </a:rPr>
              <a:t>Ab Geburt bis max. 20. Altersjahr</a:t>
            </a:r>
          </a:p>
          <a:p>
            <a:endParaRPr lang="de-DE" sz="2000" dirty="0" smtClean="0">
              <a:latin typeface="Verdana"/>
              <a:cs typeface="Verdana"/>
            </a:endParaRPr>
          </a:p>
          <a:p>
            <a:r>
              <a:rPr lang="de-DE" sz="2000" dirty="0" smtClean="0">
                <a:latin typeface="Verdana"/>
                <a:cs typeface="Verdana"/>
              </a:rPr>
              <a:t>Verschiedene Auffälligkeiten (z.B. pränatale Schädigung, Auffälligkeiten in psychometrischer Entwicklung, geistige Behinderung, Sehschwäche)</a:t>
            </a:r>
          </a:p>
          <a:p>
            <a:endParaRPr lang="de-DE" sz="2000" dirty="0" smtClean="0">
              <a:latin typeface="Verdana"/>
              <a:cs typeface="Verdana"/>
            </a:endParaRPr>
          </a:p>
          <a:p>
            <a:r>
              <a:rPr lang="de-DE" sz="2000" dirty="0" smtClean="0">
                <a:latin typeface="Verdana"/>
                <a:cs typeface="Verdana"/>
              </a:rPr>
              <a:t>Systematische Einschätzung gleicher Aspekte (z.B. Aktivitätseinschränkungen, Diagnosen, Merkmale des professionellen und familiären Umfelds)</a:t>
            </a:r>
          </a:p>
          <a:p>
            <a:endParaRPr lang="de-DE" sz="2000" dirty="0" smtClean="0">
              <a:latin typeface="Verdana"/>
              <a:cs typeface="Verdana"/>
            </a:endParaRPr>
          </a:p>
          <a:p>
            <a:r>
              <a:rPr lang="de-DE" sz="2000" dirty="0" smtClean="0">
                <a:latin typeface="Verdana"/>
                <a:cs typeface="Verdana"/>
              </a:rPr>
              <a:t>Teilweise altersangepasste Fragestellungen</a:t>
            </a:r>
          </a:p>
          <a:p>
            <a:endParaRPr lang="de-DE" dirty="0"/>
          </a:p>
        </p:txBody>
      </p:sp>
    </p:spTree>
    <p:extLst>
      <p:ext uri="{BB962C8B-B14F-4D97-AF65-F5344CB8AC3E}">
        <p14:creationId xmlns:p14="http://schemas.microsoft.com/office/powerpoint/2010/main" xmlns="" val="3844633777"/>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62" name="Text Box 2"/>
          <p:cNvSpPr txBox="1">
            <a:spLocks noChangeArrowheads="1"/>
          </p:cNvSpPr>
          <p:nvPr/>
        </p:nvSpPr>
        <p:spPr bwMode="auto">
          <a:xfrm>
            <a:off x="457200" y="914400"/>
            <a:ext cx="4343400" cy="86177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381000" indent="-3810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marL="0" indent="0">
              <a:spcBef>
                <a:spcPct val="50000"/>
              </a:spcBef>
            </a:pPr>
            <a:r>
              <a:rPr lang="de-DE" altLang="ja-JP" sz="2000" b="1" dirty="0" smtClean="0">
                <a:solidFill>
                  <a:srgbClr val="800000"/>
                </a:solidFill>
                <a:latin typeface="Verdana" charset="0"/>
                <a:cs typeface="ＭＳ Ｐゴシック" charset="0"/>
              </a:rPr>
              <a:t>3.  Elemente </a:t>
            </a:r>
            <a:r>
              <a:rPr lang="de-DE" altLang="ja-JP" sz="2000" b="1" dirty="0">
                <a:solidFill>
                  <a:srgbClr val="800000"/>
                </a:solidFill>
                <a:latin typeface="Verdana" charset="0"/>
                <a:cs typeface="ＭＳ Ｐゴシック" charset="0"/>
              </a:rPr>
              <a:t>des</a:t>
            </a:r>
            <a:r>
              <a:rPr lang="de-DE" altLang="ja-JP" sz="2000" b="1" dirty="0" smtClean="0">
                <a:solidFill>
                  <a:srgbClr val="800000"/>
                </a:solidFill>
                <a:latin typeface="Verdana" charset="0"/>
                <a:cs typeface="ＭＳ Ｐゴシック" charset="0"/>
              </a:rPr>
              <a:t> Verfahrens</a:t>
            </a:r>
          </a:p>
          <a:p>
            <a:pPr>
              <a:spcBef>
                <a:spcPct val="50000"/>
              </a:spcBef>
            </a:pPr>
            <a:endParaRPr lang="de-DE" altLang="ja-JP" sz="2000" dirty="0">
              <a:latin typeface="Verdana" charset="0"/>
              <a:cs typeface="ＭＳ Ｐゴシック" charset="0"/>
            </a:endParaRPr>
          </a:p>
        </p:txBody>
      </p:sp>
      <p:grpSp>
        <p:nvGrpSpPr>
          <p:cNvPr id="1116194" name="Group 34"/>
          <p:cNvGrpSpPr>
            <a:grpSpLocks/>
          </p:cNvGrpSpPr>
          <p:nvPr/>
        </p:nvGrpSpPr>
        <p:grpSpPr bwMode="auto">
          <a:xfrm>
            <a:off x="685800" y="2133600"/>
            <a:ext cx="7696200" cy="3810000"/>
            <a:chOff x="432" y="1344"/>
            <a:chExt cx="4848" cy="2400"/>
          </a:xfrm>
        </p:grpSpPr>
        <p:sp>
          <p:nvSpPr>
            <p:cNvPr id="1116172" name="Text Box 12"/>
            <p:cNvSpPr txBox="1">
              <a:spLocks noChangeArrowheads="1"/>
            </p:cNvSpPr>
            <p:nvPr/>
          </p:nvSpPr>
          <p:spPr bwMode="auto">
            <a:xfrm>
              <a:off x="1584" y="1344"/>
              <a:ext cx="248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a:latin typeface="Verdana" charset="0"/>
                </a:rPr>
                <a:t>Elemente der Basisabklärung</a:t>
              </a:r>
              <a:endParaRPr lang="de-DE"/>
            </a:p>
          </p:txBody>
        </p:sp>
        <p:grpSp>
          <p:nvGrpSpPr>
            <p:cNvPr id="1116174" name="Group 14"/>
            <p:cNvGrpSpPr>
              <a:grpSpLocks/>
            </p:cNvGrpSpPr>
            <p:nvPr/>
          </p:nvGrpSpPr>
          <p:grpSpPr bwMode="auto">
            <a:xfrm>
              <a:off x="432" y="2064"/>
              <a:ext cx="4848" cy="1680"/>
              <a:chOff x="480" y="2352"/>
              <a:chExt cx="4848" cy="1680"/>
            </a:xfrm>
          </p:grpSpPr>
          <p:sp>
            <p:nvSpPr>
              <p:cNvPr id="1116175" name="Oval 15"/>
              <p:cNvSpPr>
                <a:spLocks noChangeArrowheads="1"/>
              </p:cNvSpPr>
              <p:nvPr/>
            </p:nvSpPr>
            <p:spPr bwMode="auto">
              <a:xfrm>
                <a:off x="480" y="2352"/>
                <a:ext cx="4848" cy="1680"/>
              </a:xfrm>
              <a:prstGeom prst="ellipse">
                <a:avLst/>
              </a:prstGeom>
              <a:solidFill>
                <a:schemeClr val="accent2">
                  <a:alpha val="35001"/>
                </a:scheme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76" name="Oval 16"/>
              <p:cNvSpPr>
                <a:spLocks noChangeArrowheads="1"/>
              </p:cNvSpPr>
              <p:nvPr/>
            </p:nvSpPr>
            <p:spPr bwMode="auto">
              <a:xfrm>
                <a:off x="864" y="2784"/>
                <a:ext cx="912" cy="912"/>
              </a:xfrm>
              <a:prstGeom prst="ellipse">
                <a:avLst/>
              </a:prstGeom>
              <a:solidFill>
                <a:schemeClr val="accent1">
                  <a:alpha val="60001"/>
                </a:scheme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dirty="0" smtClean="0">
                    <a:latin typeface="Verdana" charset="0"/>
                  </a:rPr>
                  <a:t>allgemeine</a:t>
                </a:r>
                <a:br>
                  <a:rPr lang="de-DE" sz="1600" dirty="0" smtClean="0">
                    <a:latin typeface="Verdana" charset="0"/>
                  </a:rPr>
                </a:br>
                <a:r>
                  <a:rPr lang="de-DE" sz="1600" dirty="0">
                    <a:latin typeface="Verdana" charset="0"/>
                  </a:rPr>
                  <a:t>Angaben</a:t>
                </a:r>
                <a:endParaRPr lang="de-DE" dirty="0"/>
              </a:p>
            </p:txBody>
          </p:sp>
          <p:sp>
            <p:nvSpPr>
              <p:cNvPr id="1116177" name="Oval 17"/>
              <p:cNvSpPr>
                <a:spLocks noChangeArrowheads="1"/>
              </p:cNvSpPr>
              <p:nvPr/>
            </p:nvSpPr>
            <p:spPr bwMode="auto">
              <a:xfrm>
                <a:off x="1632" y="2496"/>
                <a:ext cx="912" cy="912"/>
              </a:xfrm>
              <a:prstGeom prst="ellipse">
                <a:avLst/>
              </a:prstGeom>
              <a:solidFill>
                <a:srgbClr val="8FBA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Frage-</a:t>
                </a:r>
                <a:br>
                  <a:rPr lang="de-DE" sz="1600">
                    <a:latin typeface="Verdana" charset="0"/>
                  </a:rPr>
                </a:br>
                <a:r>
                  <a:rPr lang="de-DE" sz="1600">
                    <a:latin typeface="Verdana" charset="0"/>
                  </a:rPr>
                  <a:t>stellung</a:t>
                </a:r>
                <a:endParaRPr lang="de-DE"/>
              </a:p>
            </p:txBody>
          </p:sp>
          <p:sp>
            <p:nvSpPr>
              <p:cNvPr id="1116178" name="Oval 18"/>
              <p:cNvSpPr>
                <a:spLocks noChangeArrowheads="1"/>
              </p:cNvSpPr>
              <p:nvPr/>
            </p:nvSpPr>
            <p:spPr bwMode="auto">
              <a:xfrm>
                <a:off x="2160" y="2976"/>
                <a:ext cx="912" cy="912"/>
              </a:xfrm>
              <a:prstGeom prst="ellipse">
                <a:avLst/>
              </a:prstGeom>
              <a:solidFill>
                <a:srgbClr val="AB95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profes-</a:t>
                </a:r>
                <a:br>
                  <a:rPr lang="de-DE" sz="1600">
                    <a:latin typeface="Verdana" charset="0"/>
                  </a:rPr>
                </a:br>
                <a:r>
                  <a:rPr lang="de-DE" sz="1600">
                    <a:latin typeface="Verdana" charset="0"/>
                  </a:rPr>
                  <a:t>sioneller</a:t>
                </a:r>
                <a:br>
                  <a:rPr lang="de-DE" sz="1600">
                    <a:latin typeface="Verdana" charset="0"/>
                  </a:rPr>
                </a:br>
                <a:r>
                  <a:rPr lang="de-DE" sz="1600">
                    <a:latin typeface="Verdana" charset="0"/>
                  </a:rPr>
                  <a:t>Kontext</a:t>
                </a:r>
                <a:endParaRPr lang="de-DE"/>
              </a:p>
            </p:txBody>
          </p:sp>
          <p:sp>
            <p:nvSpPr>
              <p:cNvPr id="1116179" name="Oval 19"/>
              <p:cNvSpPr>
                <a:spLocks noChangeArrowheads="1"/>
              </p:cNvSpPr>
              <p:nvPr/>
            </p:nvSpPr>
            <p:spPr bwMode="auto">
              <a:xfrm>
                <a:off x="2736" y="2496"/>
                <a:ext cx="912" cy="912"/>
              </a:xfrm>
              <a:prstGeom prst="ellipse">
                <a:avLst/>
              </a:prstGeom>
              <a:solidFill>
                <a:srgbClr val="87E3D9">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familiärer</a:t>
                </a:r>
                <a:br>
                  <a:rPr lang="de-DE" sz="1600">
                    <a:latin typeface="Verdana" charset="0"/>
                  </a:rPr>
                </a:br>
                <a:r>
                  <a:rPr lang="de-DE" sz="1600">
                    <a:latin typeface="Verdana" charset="0"/>
                  </a:rPr>
                  <a:t>Kontext</a:t>
                </a:r>
                <a:endParaRPr lang="de-DE"/>
              </a:p>
            </p:txBody>
          </p:sp>
          <p:sp>
            <p:nvSpPr>
              <p:cNvPr id="1116180" name="Oval 20"/>
              <p:cNvSpPr>
                <a:spLocks noChangeArrowheads="1"/>
              </p:cNvSpPr>
              <p:nvPr/>
            </p:nvSpPr>
            <p:spPr bwMode="auto">
              <a:xfrm>
                <a:off x="3360" y="2928"/>
                <a:ext cx="912" cy="912"/>
              </a:xfrm>
              <a:prstGeom prst="ellipse">
                <a:avLst/>
              </a:prstGeom>
              <a:solidFill>
                <a:srgbClr val="7E95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Funktions-</a:t>
                </a:r>
                <a:br>
                  <a:rPr lang="de-DE" sz="1600">
                    <a:latin typeface="Verdana" charset="0"/>
                  </a:rPr>
                </a:br>
                <a:r>
                  <a:rPr lang="de-DE" sz="1600">
                    <a:latin typeface="Verdana" charset="0"/>
                  </a:rPr>
                  <a:t>fähigkeit</a:t>
                </a:r>
                <a:endParaRPr lang="de-DE"/>
              </a:p>
            </p:txBody>
          </p:sp>
          <p:sp>
            <p:nvSpPr>
              <p:cNvPr id="1116181" name="Oval 21"/>
              <p:cNvSpPr>
                <a:spLocks noChangeArrowheads="1"/>
              </p:cNvSpPr>
              <p:nvPr/>
            </p:nvSpPr>
            <p:spPr bwMode="auto">
              <a:xfrm>
                <a:off x="4176" y="2736"/>
                <a:ext cx="912" cy="912"/>
              </a:xfrm>
              <a:prstGeom prst="ellipse">
                <a:avLst/>
              </a:prstGeom>
              <a:solidFill>
                <a:srgbClr val="A377E3">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kategoriale</a:t>
                </a:r>
                <a:br>
                  <a:rPr lang="de-DE" sz="1600">
                    <a:latin typeface="Verdana" charset="0"/>
                  </a:rPr>
                </a:br>
                <a:r>
                  <a:rPr lang="de-DE" sz="1600">
                    <a:latin typeface="Verdana" charset="0"/>
                  </a:rPr>
                  <a:t>Erfassung, </a:t>
                </a:r>
              </a:p>
              <a:p>
                <a:pPr algn="ctr"/>
                <a:r>
                  <a:rPr lang="de-DE" sz="1600">
                    <a:latin typeface="Verdana" charset="0"/>
                  </a:rPr>
                  <a:t>Diagnose</a:t>
                </a:r>
                <a:endParaRPr lang="de-DE"/>
              </a:p>
            </p:txBody>
          </p:sp>
          <p:sp>
            <p:nvSpPr>
              <p:cNvPr id="1116182" name="Text Box 22"/>
              <p:cNvSpPr txBox="1">
                <a:spLocks noChangeArrowheads="1"/>
              </p:cNvSpPr>
              <p:nvPr/>
            </p:nvSpPr>
            <p:spPr bwMode="auto">
              <a:xfrm>
                <a:off x="2256" y="3801"/>
                <a:ext cx="1358"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dirty="0">
                    <a:latin typeface="Verdana" charset="0"/>
                  </a:rPr>
                  <a:t>Basisabklärung</a:t>
                </a:r>
              </a:p>
            </p:txBody>
          </p:sp>
        </p:grpSp>
        <p:sp>
          <p:nvSpPr>
            <p:cNvPr id="1116183" name="Line 23"/>
            <p:cNvSpPr>
              <a:spLocks noChangeShapeType="1"/>
            </p:cNvSpPr>
            <p:nvPr/>
          </p:nvSpPr>
          <p:spPr bwMode="auto">
            <a:xfrm>
              <a:off x="2016" y="1632"/>
              <a:ext cx="0" cy="672"/>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4" name="Line 24"/>
            <p:cNvSpPr>
              <a:spLocks noChangeShapeType="1"/>
            </p:cNvSpPr>
            <p:nvPr/>
          </p:nvSpPr>
          <p:spPr bwMode="auto">
            <a:xfrm>
              <a:off x="1680" y="1632"/>
              <a:ext cx="0" cy="38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5" name="Line 25"/>
            <p:cNvSpPr>
              <a:spLocks noChangeShapeType="1"/>
            </p:cNvSpPr>
            <p:nvPr/>
          </p:nvSpPr>
          <p:spPr bwMode="auto">
            <a:xfrm>
              <a:off x="1248" y="2016"/>
              <a:ext cx="0" cy="672"/>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6" name="Line 26"/>
            <p:cNvSpPr>
              <a:spLocks noChangeShapeType="1"/>
            </p:cNvSpPr>
            <p:nvPr/>
          </p:nvSpPr>
          <p:spPr bwMode="auto">
            <a:xfrm>
              <a:off x="1248" y="2016"/>
              <a:ext cx="432"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7" name="Line 27"/>
            <p:cNvSpPr>
              <a:spLocks noChangeShapeType="1"/>
            </p:cNvSpPr>
            <p:nvPr/>
          </p:nvSpPr>
          <p:spPr bwMode="auto">
            <a:xfrm>
              <a:off x="3936" y="1632"/>
              <a:ext cx="0" cy="288"/>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8" name="Line 28"/>
            <p:cNvSpPr>
              <a:spLocks noChangeShapeType="1"/>
            </p:cNvSpPr>
            <p:nvPr/>
          </p:nvSpPr>
          <p:spPr bwMode="auto">
            <a:xfrm>
              <a:off x="4608" y="1920"/>
              <a:ext cx="0" cy="672"/>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89" name="Line 29"/>
            <p:cNvSpPr>
              <a:spLocks noChangeShapeType="1"/>
            </p:cNvSpPr>
            <p:nvPr/>
          </p:nvSpPr>
          <p:spPr bwMode="auto">
            <a:xfrm>
              <a:off x="3936" y="1920"/>
              <a:ext cx="672"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90" name="Line 30"/>
            <p:cNvSpPr>
              <a:spLocks noChangeShapeType="1"/>
            </p:cNvSpPr>
            <p:nvPr/>
          </p:nvSpPr>
          <p:spPr bwMode="auto">
            <a:xfrm>
              <a:off x="3168" y="1632"/>
              <a:ext cx="0" cy="7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91" name="Line 31"/>
            <p:cNvSpPr>
              <a:spLocks noChangeShapeType="1"/>
            </p:cNvSpPr>
            <p:nvPr/>
          </p:nvSpPr>
          <p:spPr bwMode="auto">
            <a:xfrm>
              <a:off x="3792" y="1632"/>
              <a:ext cx="0" cy="1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16193" name="Line 33"/>
            <p:cNvSpPr>
              <a:spLocks noChangeShapeType="1"/>
            </p:cNvSpPr>
            <p:nvPr/>
          </p:nvSpPr>
          <p:spPr bwMode="auto">
            <a:xfrm>
              <a:off x="2544" y="1632"/>
              <a:ext cx="0" cy="1152"/>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grpSp>
      <p:sp>
        <p:nvSpPr>
          <p:cNvPr id="1116195" name="AutoShape 35"/>
          <p:cNvSpPr>
            <a:spLocks noChangeArrowheads="1"/>
          </p:cNvSpPr>
          <p:nvPr/>
        </p:nvSpPr>
        <p:spPr bwMode="auto">
          <a:xfrm>
            <a:off x="7086600" y="1676400"/>
            <a:ext cx="1905000" cy="1447800"/>
          </a:xfrm>
          <a:prstGeom prst="cloudCallout">
            <a:avLst>
              <a:gd name="adj1" fmla="val -62583"/>
              <a:gd name="adj2" fmla="val 76097"/>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800">
                <a:latin typeface="Verdana" charset="0"/>
              </a:rPr>
              <a:t>Erfassung</a:t>
            </a:r>
          </a:p>
          <a:p>
            <a:pPr algn="ctr"/>
            <a:r>
              <a:rPr lang="de-DE" sz="1800">
                <a:latin typeface="Verdana" charset="0"/>
              </a:rPr>
              <a:t>des «IST»</a:t>
            </a:r>
            <a:endParaRPr lang="de-DE" sz="1400">
              <a:latin typeface="Verdana"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16194"/>
                                        </p:tgtEl>
                                        <p:attrNameLst>
                                          <p:attrName>style.visibility</p:attrName>
                                        </p:attrNameLst>
                                      </p:cBhvr>
                                      <p:to>
                                        <p:strVal val="visible"/>
                                      </p:to>
                                    </p:set>
                                    <p:animEffect transition="in" filter="fade">
                                      <p:cBhvr>
                                        <p:cTn id="7" dur="2000"/>
                                        <p:tgtEl>
                                          <p:spTgt spid="11161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16195"/>
                                        </p:tgtEl>
                                        <p:attrNameLst>
                                          <p:attrName>style.visibility</p:attrName>
                                        </p:attrNameLst>
                                      </p:cBhvr>
                                      <p:to>
                                        <p:strVal val="visible"/>
                                      </p:to>
                                    </p:set>
                                    <p:animEffect transition="in" filter="fade">
                                      <p:cBhvr>
                                        <p:cTn id="12" dur="2000"/>
                                        <p:tgtEl>
                                          <p:spTgt spid="1116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d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9552" y="548680"/>
            <a:ext cx="8208912" cy="4824536"/>
          </a:xfrm>
          <a:prstGeom prst="rect">
            <a:avLst/>
          </a:prstGeom>
          <a:ln>
            <a:solidFill>
              <a:schemeClr val="bg2"/>
            </a:solidFill>
          </a:ln>
        </p:spPr>
      </p:pic>
      <p:sp>
        <p:nvSpPr>
          <p:cNvPr id="5" name="Text Box 5"/>
          <p:cNvSpPr txBox="1">
            <a:spLocks noChangeArrowheads="1"/>
          </p:cNvSpPr>
          <p:nvPr/>
        </p:nvSpPr>
        <p:spPr bwMode="auto">
          <a:xfrm>
            <a:off x="6012160" y="5445224"/>
            <a:ext cx="2736304" cy="1200328"/>
          </a:xfrm>
          <a:prstGeom prst="rect">
            <a:avLst/>
          </a:prstGeom>
          <a:solidFill>
            <a:schemeClr val="accent5"/>
          </a:solidFill>
          <a:ln w="9525">
            <a:noFill/>
            <a:miter lim="800000"/>
            <a:headEnd/>
            <a:tailEnd/>
          </a:ln>
        </p:spPr>
        <p:txBody>
          <a:bodyPr wrap="square">
            <a:prstTxWarp prst="textNoShape">
              <a:avLst/>
            </a:prstTxWarp>
            <a:spAutoFit/>
          </a:bodyPr>
          <a:lstStyle/>
          <a:p>
            <a:pPr>
              <a:spcBef>
                <a:spcPct val="50000"/>
              </a:spcBef>
            </a:pPr>
            <a:r>
              <a:rPr lang="de-DE" altLang="ja-JP" sz="1600" i="0" dirty="0" smtClean="0">
                <a:solidFill>
                  <a:srgbClr val="000000"/>
                </a:solidFill>
                <a:latin typeface="Verdana" charset="0"/>
                <a:ea typeface="ＭＳ Ｐゴシック" charset="-128"/>
                <a:cs typeface="ＭＳ Ｐゴシック" charset="-128"/>
              </a:rPr>
              <a:t>Download des Dossiers:</a:t>
            </a:r>
          </a:p>
          <a:p>
            <a:pPr>
              <a:spcBef>
                <a:spcPct val="50000"/>
              </a:spcBef>
            </a:pPr>
            <a:r>
              <a:rPr lang="de-DE" altLang="ja-JP" sz="1600" dirty="0" smtClean="0">
                <a:solidFill>
                  <a:srgbClr val="000000"/>
                </a:solidFill>
                <a:latin typeface="Verdana" charset="0"/>
                <a:ea typeface="ＭＳ Ｐゴシック" charset="-128"/>
                <a:cs typeface="ＭＳ Ｐゴシック" charset="-128"/>
              </a:rPr>
              <a:t>http://</a:t>
            </a:r>
            <a:r>
              <a:rPr lang="de-DE" altLang="ja-JP" sz="1600" dirty="0" err="1" smtClean="0">
                <a:solidFill>
                  <a:srgbClr val="000000"/>
                </a:solidFill>
                <a:latin typeface="Verdana" charset="0"/>
                <a:ea typeface="ＭＳ Ｐゴシック" charset="-128"/>
                <a:cs typeface="ＭＳ Ｐゴシック" charset="-128"/>
              </a:rPr>
              <a:t>www.sav-pes.ch</a:t>
            </a:r>
            <a:r>
              <a:rPr lang="de-DE" altLang="ja-JP" sz="1600" dirty="0">
                <a:solidFill>
                  <a:srgbClr val="000000"/>
                </a:solidFill>
                <a:latin typeface="Verdana" charset="0"/>
                <a:ea typeface="ＭＳ Ｐゴシック" charset="-128"/>
                <a:cs typeface="ＭＳ Ｐゴシック" charset="-128"/>
              </a:rPr>
              <a:t/>
            </a:r>
            <a:br>
              <a:rPr lang="de-DE" altLang="ja-JP" sz="1600" dirty="0">
                <a:solidFill>
                  <a:srgbClr val="000000"/>
                </a:solidFill>
                <a:latin typeface="Verdana" charset="0"/>
                <a:ea typeface="ＭＳ Ｐゴシック" charset="-128"/>
                <a:cs typeface="ＭＳ Ｐゴシック" charset="-128"/>
              </a:rPr>
            </a:br>
            <a:r>
              <a:rPr lang="de-DE" altLang="ja-JP" sz="1600" dirty="0" smtClean="0">
                <a:solidFill>
                  <a:srgbClr val="000000"/>
                </a:solidFill>
                <a:latin typeface="Verdana" charset="0"/>
                <a:ea typeface="ＭＳ Ｐゴシック" charset="-128"/>
                <a:cs typeface="ＭＳ Ｐゴシック" charset="-128"/>
                <a:sym typeface="Wingdings"/>
              </a:rPr>
              <a:t> Schulungsunterlagen</a:t>
            </a:r>
            <a:br>
              <a:rPr lang="de-DE" altLang="ja-JP" sz="1600" dirty="0" smtClean="0">
                <a:solidFill>
                  <a:srgbClr val="000000"/>
                </a:solidFill>
                <a:latin typeface="Verdana" charset="0"/>
                <a:ea typeface="ＭＳ Ｐゴシック" charset="-128"/>
                <a:cs typeface="ＭＳ Ｐゴシック" charset="-128"/>
                <a:sym typeface="Wingdings"/>
              </a:rPr>
            </a:br>
            <a:r>
              <a:rPr lang="de-DE" altLang="ja-JP" sz="1600" dirty="0" smtClean="0">
                <a:solidFill>
                  <a:srgbClr val="000000"/>
                </a:solidFill>
                <a:latin typeface="Verdana" charset="0"/>
                <a:ea typeface="ＭＳ Ｐゴシック" charset="-128"/>
                <a:cs typeface="ＭＳ Ｐゴシック" charset="-128"/>
                <a:sym typeface="Wingdings"/>
              </a:rPr>
              <a:t> Dossier</a:t>
            </a:r>
            <a:endParaRPr lang="de-DE" altLang="ja-JP" sz="1600" dirty="0" smtClean="0">
              <a:solidFill>
                <a:srgbClr val="000000"/>
              </a:solidFill>
              <a:latin typeface="Verdana" charset="0"/>
              <a:ea typeface="ＭＳ Ｐゴシック" charset="-128"/>
              <a:cs typeface="ＭＳ Ｐゴシック" charset="-128"/>
            </a:endParaRPr>
          </a:p>
        </p:txBody>
      </p:sp>
    </p:spTree>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457200" y="914400"/>
            <a:ext cx="8229600" cy="3216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Allgemeine Angaben</a:t>
            </a:r>
          </a:p>
          <a:p>
            <a:pPr marL="285750" indent="-285750">
              <a:spcBef>
                <a:spcPct val="50000"/>
              </a:spcBef>
              <a:buFont typeface="Arial"/>
              <a:buChar char="•"/>
            </a:pPr>
            <a:r>
              <a:rPr lang="de-DE" altLang="ja-JP" sz="1800" dirty="0" smtClean="0">
                <a:latin typeface="Verdana" charset="0"/>
                <a:cs typeface="ＭＳ Ｐゴシック" charset="0"/>
              </a:rPr>
              <a:t>persönliche Angaben zum Kind / zum Jugendlichen</a:t>
            </a:r>
          </a:p>
          <a:p>
            <a:pPr>
              <a:spcBef>
                <a:spcPct val="50000"/>
              </a:spcBef>
              <a:buFont typeface="Arial"/>
              <a:buChar char="•"/>
            </a:pPr>
            <a:r>
              <a:rPr lang="de-DE" altLang="ja-JP" sz="1800" dirty="0" smtClean="0">
                <a:latin typeface="Verdana" charset="0"/>
                <a:cs typeface="ＭＳ Ｐゴシック" charset="0"/>
              </a:rPr>
              <a:t>Angaben zu den Erziehungsberechtigten</a:t>
            </a:r>
          </a:p>
          <a:p>
            <a:pPr>
              <a:spcBef>
                <a:spcPct val="50000"/>
              </a:spcBef>
              <a:buFont typeface="Arial"/>
              <a:buChar char="•"/>
            </a:pPr>
            <a:r>
              <a:rPr lang="de-DE" altLang="ja-JP" sz="1800" dirty="0" smtClean="0">
                <a:latin typeface="Verdana" charset="0"/>
                <a:cs typeface="ＭＳ Ｐゴシック" charset="0"/>
              </a:rPr>
              <a:t>Angaben zur </a:t>
            </a:r>
            <a:r>
              <a:rPr lang="de-DE" altLang="ja-JP" sz="1800" dirty="0" err="1" smtClean="0">
                <a:latin typeface="Verdana" charset="0"/>
                <a:cs typeface="ＭＳ Ｐゴシック" charset="0"/>
              </a:rPr>
              <a:t>fallführenden</a:t>
            </a:r>
            <a:r>
              <a:rPr lang="de-DE" altLang="ja-JP" sz="1800" dirty="0" smtClean="0">
                <a:latin typeface="Verdana" charset="0"/>
                <a:cs typeface="ＭＳ Ｐゴシック" charset="0"/>
              </a:rPr>
              <a:t> Person des SAV</a:t>
            </a:r>
          </a:p>
          <a:p>
            <a:pPr>
              <a:spcBef>
                <a:spcPct val="50000"/>
              </a:spcBef>
              <a:buFont typeface="Arial"/>
              <a:buChar char="•"/>
            </a:pPr>
            <a:endParaRPr lang="de-DE" altLang="ja-JP" sz="1800" dirty="0" smtClean="0">
              <a:latin typeface="Verdana" charset="0"/>
              <a:cs typeface="ＭＳ Ｐゴシック" charset="0"/>
            </a:endParaRPr>
          </a:p>
          <a:p>
            <a:pPr>
              <a:spcBef>
                <a:spcPct val="50000"/>
              </a:spcBef>
            </a:pPr>
            <a:r>
              <a:rPr lang="de-DE" altLang="ja-JP" sz="2000" b="1" dirty="0" smtClean="0">
                <a:latin typeface="Verdana" charset="0"/>
                <a:cs typeface="ＭＳ Ｐゴシック" charset="0"/>
              </a:rPr>
              <a:t>Fragestellung</a:t>
            </a:r>
            <a:endParaRPr lang="de-DE" altLang="ja-JP" sz="2000" dirty="0" smtClean="0">
              <a:latin typeface="Verdana" charset="0"/>
              <a:cs typeface="ＭＳ Ｐゴシック" charset="0"/>
            </a:endParaRPr>
          </a:p>
          <a:p>
            <a:pPr>
              <a:spcBef>
                <a:spcPct val="50000"/>
              </a:spcBef>
              <a:buFont typeface="Arial"/>
              <a:buChar char="•"/>
            </a:pPr>
            <a:r>
              <a:rPr lang="de-DE" altLang="ja-JP" sz="1800" dirty="0" smtClean="0">
                <a:latin typeface="Verdana" charset="0"/>
                <a:cs typeface="ＭＳ Ｐゴシック" charset="0"/>
              </a:rPr>
              <a:t>kurze Umschreibung der Fragestellung, die der Anmeldung</a:t>
            </a:r>
            <a:br>
              <a:rPr lang="de-DE" altLang="ja-JP" sz="1800" dirty="0" smtClean="0">
                <a:latin typeface="Verdana" charset="0"/>
                <a:cs typeface="ＭＳ Ｐゴシック" charset="0"/>
              </a:rPr>
            </a:br>
            <a:r>
              <a:rPr lang="de-DE" altLang="ja-JP" sz="1800" dirty="0" smtClean="0">
                <a:latin typeface="Verdana" charset="0"/>
                <a:cs typeface="ＭＳ Ｐゴシック" charset="0"/>
              </a:rPr>
              <a:t>zum SAV zugrunde liegt</a:t>
            </a:r>
          </a:p>
        </p:txBody>
      </p:sp>
    </p:spTree>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467544" y="692696"/>
            <a:ext cx="8229600" cy="55245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Professioneller Kontext</a:t>
            </a:r>
            <a:br>
              <a:rPr lang="de-DE" altLang="ja-JP" sz="2000" b="1"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err="1" smtClean="0">
                <a:latin typeface="Verdana" charset="0"/>
                <a:cs typeface="ＭＳ Ｐゴシック" charset="0"/>
              </a:rPr>
              <a:t>Hauptförderort</a:t>
            </a:r>
            <a:r>
              <a:rPr lang="de-DE" altLang="ja-JP" sz="1800" dirty="0" smtClean="0">
                <a:latin typeface="Verdana" charset="0"/>
                <a:cs typeface="ＭＳ Ｐゴシック" charset="0"/>
              </a:rPr>
              <a:t> und </a:t>
            </a:r>
            <a:r>
              <a:rPr lang="de-DE" altLang="ja-JP" sz="1800" dirty="0" err="1" smtClean="0">
                <a:latin typeface="Verdana" charset="0"/>
                <a:cs typeface="ＭＳ Ｐゴシック" charset="0"/>
              </a:rPr>
              <a:t>Massnahmen</a:t>
            </a:r>
            <a:endParaRPr lang="de-DE" altLang="ja-JP" sz="1800" dirty="0" smtClean="0">
              <a:latin typeface="Verdana" charset="0"/>
              <a:cs typeface="ＭＳ Ｐゴシック" charset="0"/>
            </a:endParaRPr>
          </a:p>
          <a:p>
            <a:pPr marL="285750" indent="-285750">
              <a:spcBef>
                <a:spcPct val="50000"/>
              </a:spcBef>
              <a:buFont typeface="Arial"/>
              <a:buChar char="•"/>
            </a:pPr>
            <a:r>
              <a:rPr lang="de-DE" altLang="ja-JP" sz="1800" dirty="0" smtClean="0">
                <a:latin typeface="Verdana" charset="0"/>
                <a:cs typeface="ＭＳ Ｐゴシック" charset="0"/>
              </a:rPr>
              <a:t>Ort, an dem das Kind / der Jugendliche hauptsächlich gefördert wird</a:t>
            </a:r>
          </a:p>
          <a:p>
            <a:pPr marL="285750" indent="-285750">
              <a:spcBef>
                <a:spcPct val="50000"/>
              </a:spcBef>
              <a:buFont typeface="Arial"/>
              <a:buChar char="•"/>
            </a:pP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die innerhalb und </a:t>
            </a:r>
            <a:r>
              <a:rPr lang="de-DE" altLang="ja-JP" sz="1800" dirty="0" err="1" smtClean="0">
                <a:latin typeface="Verdana" charset="0"/>
                <a:cs typeface="ＭＳ Ｐゴシック" charset="0"/>
              </a:rPr>
              <a:t>ausserhalb</a:t>
            </a:r>
            <a:r>
              <a:rPr lang="de-DE" altLang="ja-JP" sz="1800" dirty="0" smtClean="0">
                <a:latin typeface="Verdana" charset="0"/>
                <a:cs typeface="ＭＳ Ｐゴシック" charset="0"/>
              </a:rPr>
              <a:t> des </a:t>
            </a:r>
            <a:r>
              <a:rPr lang="de-DE" altLang="ja-JP" sz="1800" dirty="0" err="1" smtClean="0">
                <a:latin typeface="Verdana" charset="0"/>
                <a:cs typeface="ＭＳ Ｐゴシック" charset="0"/>
              </a:rPr>
              <a:t>Förderorts</a:t>
            </a:r>
            <a:r>
              <a:rPr lang="de-DE" altLang="ja-JP" sz="1800" dirty="0" smtClean="0">
                <a:latin typeface="Verdana" charset="0"/>
                <a:cs typeface="ＭＳ Ｐゴシック" charset="0"/>
              </a:rPr>
              <a:t> angeboten werden</a:t>
            </a:r>
          </a:p>
          <a:p>
            <a:pPr marL="285750" indent="-285750">
              <a:spcBef>
                <a:spcPct val="50000"/>
              </a:spcBef>
              <a:buFont typeface="Arial"/>
              <a:buChar char="•"/>
            </a:pPr>
            <a:r>
              <a:rPr lang="de-DE" altLang="ja-JP" sz="1800" dirty="0" smtClean="0">
                <a:latin typeface="Verdana" charset="0"/>
                <a:cs typeface="ＭＳ Ｐゴシック" charset="0"/>
              </a:rPr>
              <a:t>wichtige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die früher angeboten wurden</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Einschätzung von hemmenden und fördernden Bedingungen</a:t>
            </a:r>
          </a:p>
          <a:p>
            <a:pPr marL="285750" indent="-285750">
              <a:spcBef>
                <a:spcPct val="50000"/>
              </a:spcBef>
              <a:buFont typeface="Arial"/>
              <a:buChar char="•"/>
            </a:pPr>
            <a:r>
              <a:rPr lang="de-DE" altLang="ja-JP" sz="1800" dirty="0" smtClean="0">
                <a:latin typeface="Verdana" charset="0"/>
                <a:cs typeface="ＭＳ Ｐゴシック" charset="0"/>
              </a:rPr>
              <a:t>Einstellungen, Unterstützung und Beziehungen</a:t>
            </a:r>
          </a:p>
          <a:p>
            <a:pPr marL="285750" indent="-285750">
              <a:spcBef>
                <a:spcPct val="50000"/>
              </a:spcBef>
              <a:buFont typeface="Arial"/>
              <a:buChar char="•"/>
            </a:pPr>
            <a:r>
              <a:rPr lang="de-DE" altLang="ja-JP" sz="1800" dirty="0" smtClean="0">
                <a:latin typeface="Verdana" charset="0"/>
                <a:cs typeface="ＭＳ Ｐゴシック" charset="0"/>
              </a:rPr>
              <a:t>Räumlichkeiten, materielle Ausstattung</a:t>
            </a:r>
          </a:p>
          <a:p>
            <a:pPr marL="285750" indent="-285750">
              <a:spcBef>
                <a:spcPct val="50000"/>
              </a:spcBef>
              <a:buFont typeface="Arial"/>
              <a:buChar char="•"/>
            </a:pPr>
            <a:r>
              <a:rPr lang="de-DE" altLang="ja-JP" sz="1800" dirty="0" smtClean="0">
                <a:latin typeface="Verdana" charset="0"/>
                <a:cs typeface="ＭＳ Ｐゴシック" charset="0"/>
              </a:rPr>
              <a:t>persönliche Hilfsmittel</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Weitere Schutz- und Risikofaktoren</a:t>
            </a:r>
          </a:p>
        </p:txBody>
      </p:sp>
    </p:spTree>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467544" y="692696"/>
            <a:ext cx="8229600" cy="56630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Familiärer Kontext</a:t>
            </a:r>
            <a:br>
              <a:rPr lang="de-DE" altLang="ja-JP" sz="2000" b="1"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Angaben zur aktuellen familiären Situation</a:t>
            </a:r>
          </a:p>
          <a:p>
            <a:pPr marL="285750" indent="-285750">
              <a:spcBef>
                <a:spcPct val="50000"/>
              </a:spcBef>
              <a:buFont typeface="Arial"/>
              <a:buChar char="•"/>
            </a:pPr>
            <a:r>
              <a:rPr lang="de-DE" altLang="ja-JP" sz="1800" dirty="0" smtClean="0">
                <a:latin typeface="Verdana" charset="0"/>
                <a:cs typeface="ＭＳ Ｐゴシック" charset="0"/>
              </a:rPr>
              <a:t>Lebens- und Betreuungssituation</a:t>
            </a:r>
          </a:p>
          <a:p>
            <a:pPr marL="285750" indent="-285750">
              <a:spcBef>
                <a:spcPct val="50000"/>
              </a:spcBef>
              <a:buFont typeface="Arial"/>
              <a:buChar char="•"/>
            </a:pPr>
            <a:r>
              <a:rPr lang="de-DE" altLang="ja-JP" sz="1800" dirty="0" smtClean="0">
                <a:latin typeface="Verdana" charset="0"/>
                <a:cs typeface="ＭＳ Ｐゴシック" charset="0"/>
              </a:rPr>
              <a:t>berufliche Situation</a:t>
            </a:r>
          </a:p>
          <a:p>
            <a:pPr marL="285750" indent="-285750">
              <a:spcBef>
                <a:spcPct val="50000"/>
              </a:spcBef>
              <a:buFont typeface="Arial"/>
              <a:buChar char="•"/>
            </a:pPr>
            <a:r>
              <a:rPr lang="de-DE" altLang="ja-JP" sz="1800" dirty="0" smtClean="0">
                <a:latin typeface="Verdana" charset="0"/>
                <a:cs typeface="ＭＳ Ｐゴシック" charset="0"/>
              </a:rPr>
              <a:t>Geschwister</a:t>
            </a:r>
          </a:p>
          <a:p>
            <a:pPr marL="285750" indent="-285750">
              <a:spcBef>
                <a:spcPct val="50000"/>
              </a:spcBef>
              <a:buFont typeface="Arial"/>
              <a:buChar char="•"/>
            </a:pPr>
            <a:r>
              <a:rPr lang="de-DE" altLang="ja-JP" sz="1800" dirty="0" smtClean="0">
                <a:latin typeface="Verdana" charset="0"/>
                <a:cs typeface="ＭＳ Ｐゴシック" charset="0"/>
              </a:rPr>
              <a:t>weitere relevante Informationen zur aktuellen resp. vergangenen familiären Situation</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Einschätzung von hemmenden und fördernden Bedingungen</a:t>
            </a:r>
          </a:p>
          <a:p>
            <a:pPr marL="285750" indent="-285750">
              <a:spcBef>
                <a:spcPct val="50000"/>
              </a:spcBef>
              <a:buFont typeface="Arial"/>
              <a:buChar char="•"/>
            </a:pPr>
            <a:r>
              <a:rPr lang="de-DE" altLang="ja-JP" sz="1800" dirty="0" smtClean="0">
                <a:latin typeface="Verdana" charset="0"/>
                <a:cs typeface="ＭＳ Ｐゴシック" charset="0"/>
              </a:rPr>
              <a:t>Einstellungen, Unterstützung und Beziehungen</a:t>
            </a:r>
          </a:p>
          <a:p>
            <a:pPr marL="285750" indent="-285750">
              <a:spcBef>
                <a:spcPct val="50000"/>
              </a:spcBef>
              <a:buFont typeface="Arial"/>
              <a:buChar char="•"/>
            </a:pPr>
            <a:r>
              <a:rPr lang="de-DE" altLang="ja-JP" sz="1800" dirty="0" smtClean="0">
                <a:latin typeface="Verdana" charset="0"/>
                <a:cs typeface="ＭＳ Ｐゴシック" charset="0"/>
              </a:rPr>
              <a:t>Räumlichkeiten, materielle Ausstattung</a:t>
            </a:r>
          </a:p>
          <a:p>
            <a:pPr marL="285750" indent="-285750">
              <a:spcBef>
                <a:spcPct val="50000"/>
              </a:spcBef>
              <a:buFont typeface="Arial"/>
              <a:buChar char="•"/>
            </a:pPr>
            <a:r>
              <a:rPr lang="de-DE" altLang="ja-JP" sz="1800" dirty="0" smtClean="0">
                <a:latin typeface="Verdana" charset="0"/>
                <a:cs typeface="ＭＳ Ｐゴシック" charset="0"/>
              </a:rPr>
              <a:t>persönliche Hilfsmittel</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Weitere Schutz- und Risikofaktoren</a:t>
            </a:r>
          </a:p>
        </p:txBody>
      </p:sp>
    </p:spTree>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533400" y="1905000"/>
            <a:ext cx="8229600" cy="25853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1800" dirty="0" smtClean="0">
                <a:latin typeface="Verdana" charset="0"/>
                <a:cs typeface="ＭＳ Ｐゴシック" charset="0"/>
              </a:rPr>
              <a:t>Gesundheitliche Faktoren und kritische Lebensereignisse</a:t>
            </a:r>
          </a:p>
          <a:p>
            <a:pPr marL="285750" indent="-285750">
              <a:spcBef>
                <a:spcPct val="50000"/>
              </a:spcBef>
              <a:buFont typeface="Arial"/>
              <a:buChar char="•"/>
            </a:pPr>
            <a:r>
              <a:rPr lang="de-DE" altLang="ja-JP" sz="1800" dirty="0" smtClean="0">
                <a:latin typeface="Verdana" charset="0"/>
                <a:cs typeface="ＭＳ Ｐゴシック" charset="0"/>
              </a:rPr>
              <a:t>bekannte relevante Erschwerungen in der Herkunftsfamilie</a:t>
            </a:r>
          </a:p>
          <a:p>
            <a:pPr marL="285750" indent="-285750">
              <a:spcBef>
                <a:spcPct val="50000"/>
              </a:spcBef>
              <a:buFont typeface="Arial"/>
              <a:buChar char="•"/>
            </a:pPr>
            <a:r>
              <a:rPr lang="de-DE" altLang="ja-JP" sz="1800" dirty="0" smtClean="0">
                <a:latin typeface="Verdana" charset="0"/>
                <a:cs typeface="ＭＳ Ｐゴシック" charset="0"/>
              </a:rPr>
              <a:t>besondere Belastungen während Schwangerschaft, Geburt</a:t>
            </a:r>
          </a:p>
          <a:p>
            <a:pPr marL="285750" indent="-285750">
              <a:spcBef>
                <a:spcPct val="50000"/>
              </a:spcBef>
              <a:buFont typeface="Arial"/>
              <a:buChar char="•"/>
            </a:pPr>
            <a:r>
              <a:rPr lang="de-DE" altLang="ja-JP" sz="1800" dirty="0" smtClean="0">
                <a:latin typeface="Verdana" charset="0"/>
                <a:cs typeface="ＭＳ Ｐゴシック" charset="0"/>
              </a:rPr>
              <a:t>Angaben zu kritischen Lebensereignissen des Kindes / des Jugendlichen (Unfälle, schwere Erkrankungen, Übergriffe, ...)</a:t>
            </a:r>
          </a:p>
          <a:p>
            <a:pPr marL="285750" indent="-285750">
              <a:spcBef>
                <a:spcPct val="50000"/>
              </a:spcBef>
              <a:buFont typeface="Arial"/>
              <a:buChar char="•"/>
            </a:pPr>
            <a:r>
              <a:rPr lang="de-DE" altLang="ja-JP" sz="1800" dirty="0" smtClean="0">
                <a:latin typeface="Verdana" charset="0"/>
                <a:cs typeface="ＭＳ Ｐゴシック" charset="0"/>
              </a:rPr>
              <a:t>Angaben zu relevant erscheinenden gegenwärtigen Erfahrungen des Kindes / des Jugendlichen</a:t>
            </a:r>
          </a:p>
        </p:txBody>
      </p:sp>
    </p:spTree>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467544" y="836712"/>
            <a:ext cx="8435280" cy="52475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Funktionsfähigkeit</a:t>
            </a:r>
            <a:br>
              <a:rPr lang="de-DE" altLang="ja-JP" sz="2000" b="1"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Bereiche</a:t>
            </a:r>
          </a:p>
          <a:p>
            <a:pPr marL="285750" indent="-285750">
              <a:spcBef>
                <a:spcPct val="50000"/>
              </a:spcBef>
              <a:buFont typeface="Arial"/>
              <a:buChar char="•"/>
            </a:pPr>
            <a:r>
              <a:rPr lang="de-DE" altLang="ja-JP" sz="1800" dirty="0" smtClean="0">
                <a:latin typeface="Verdana" charset="0"/>
                <a:cs typeface="ＭＳ Ｐゴシック" charset="0"/>
              </a:rPr>
              <a:t>Aktivitäten und Partizipation</a:t>
            </a:r>
          </a:p>
          <a:p>
            <a:pPr marL="285750" indent="-285750">
              <a:spcBef>
                <a:spcPct val="50000"/>
              </a:spcBef>
              <a:buFont typeface="Arial"/>
              <a:buChar char="•"/>
            </a:pPr>
            <a:r>
              <a:rPr lang="de-DE" altLang="ja-JP" sz="1800" dirty="0" smtClean="0">
                <a:latin typeface="Verdana" charset="0"/>
                <a:cs typeface="ＭＳ Ｐゴシック" charset="0"/>
              </a:rPr>
              <a:t>Körperfunktionen</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marL="0" indent="0">
              <a:spcBef>
                <a:spcPct val="50000"/>
              </a:spcBef>
            </a:pPr>
            <a:r>
              <a:rPr lang="de-DE" altLang="ja-JP" sz="1800" dirty="0" smtClean="0">
                <a:latin typeface="Verdana" charset="0"/>
                <a:cs typeface="ＭＳ Ｐゴシック" charset="0"/>
              </a:rPr>
              <a:t>Einschätzung ausgewählter </a:t>
            </a:r>
            <a:r>
              <a:rPr lang="de-DE" altLang="ja-JP" sz="1800" dirty="0" err="1" smtClean="0">
                <a:latin typeface="Verdana" charset="0"/>
                <a:cs typeface="ＭＳ Ｐゴシック" charset="0"/>
              </a:rPr>
              <a:t>ICF-Items</a:t>
            </a:r>
            <a:r>
              <a:rPr lang="de-DE" altLang="ja-JP" sz="1800" dirty="0" smtClean="0">
                <a:latin typeface="Verdana" charset="0"/>
                <a:cs typeface="ＭＳ Ｐゴシック" charset="0"/>
              </a:rPr>
              <a:t> für alle Bereiche resp. nur für Früh- oder Schulbereich</a:t>
            </a:r>
          </a:p>
          <a:p>
            <a:pPr marL="285750" indent="-285750">
              <a:spcBef>
                <a:spcPct val="50000"/>
              </a:spcBef>
              <a:buFont typeface="Arial"/>
              <a:buChar char="•"/>
            </a:pPr>
            <a:r>
              <a:rPr lang="de-DE" altLang="ja-JP" sz="1800" dirty="0" smtClean="0">
                <a:latin typeface="Verdana" charset="0"/>
                <a:cs typeface="ＭＳ Ｐゴシック" charset="0"/>
              </a:rPr>
              <a:t>«Problem nicht vorhanden»</a:t>
            </a:r>
          </a:p>
          <a:p>
            <a:pPr marL="285750" indent="-285750">
              <a:spcBef>
                <a:spcPct val="50000"/>
              </a:spcBef>
              <a:buFont typeface="Arial"/>
              <a:buChar char="•"/>
            </a:pPr>
            <a:r>
              <a:rPr lang="de-DE" altLang="ja-JP" sz="1800" dirty="0" smtClean="0">
                <a:latin typeface="Verdana" charset="0"/>
                <a:cs typeface="ＭＳ Ｐゴシック" charset="0"/>
              </a:rPr>
              <a:t>«Problem leicht / </a:t>
            </a:r>
            <a:r>
              <a:rPr lang="de-DE" altLang="ja-JP" sz="1800" dirty="0" err="1" smtClean="0">
                <a:latin typeface="Verdana" charset="0"/>
                <a:cs typeface="ＭＳ Ｐゴシック" charset="0"/>
              </a:rPr>
              <a:t>mässig</a:t>
            </a:r>
            <a:r>
              <a:rPr lang="de-DE" altLang="ja-JP" sz="1800" dirty="0" smtClean="0">
                <a:latin typeface="Verdana" charset="0"/>
                <a:cs typeface="ＭＳ Ｐゴシック" charset="0"/>
              </a:rPr>
              <a:t> / erheblich / voll ausgeprägt»</a:t>
            </a:r>
          </a:p>
          <a:p>
            <a:pPr marL="285750" indent="-285750">
              <a:spcBef>
                <a:spcPct val="50000"/>
              </a:spcBef>
              <a:buFont typeface="Arial"/>
              <a:buChar char="•"/>
            </a:pPr>
            <a:r>
              <a:rPr lang="de-DE" altLang="ja-JP" sz="1800" dirty="0" smtClean="0">
                <a:latin typeface="Verdana" charset="0"/>
                <a:cs typeface="ＭＳ Ｐゴシック" charset="0"/>
              </a:rPr>
              <a:t>«Problem nicht spezifizierbar»</a:t>
            </a:r>
          </a:p>
          <a:p>
            <a:pPr marL="285750" indent="-285750">
              <a:spcBef>
                <a:spcPct val="50000"/>
              </a:spcBef>
              <a:buFont typeface="Arial"/>
              <a:buChar char="•"/>
            </a:pPr>
            <a:r>
              <a:rPr lang="de-DE" altLang="ja-JP" sz="1800" dirty="0" smtClean="0">
                <a:latin typeface="Verdana" charset="0"/>
                <a:cs typeface="ＭＳ Ｐゴシック" charset="0"/>
              </a:rPr>
              <a:t>«keine Angabe / nicht anwendbar»</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i="1" dirty="0" smtClean="0">
                <a:latin typeface="Verdana" charset="0"/>
                <a:cs typeface="ＭＳ Ｐゴシック" charset="0"/>
              </a:rPr>
              <a:t>Hilfstexte mit Kurzbeispielen in der Online-Tool-Version</a:t>
            </a:r>
          </a:p>
        </p:txBody>
      </p:sp>
    </p:spTree>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323528" y="1196752"/>
            <a:ext cx="8229600" cy="29392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Kategoriale Erfassung</a:t>
            </a:r>
          </a:p>
          <a:p>
            <a:pPr>
              <a:spcBef>
                <a:spcPct val="50000"/>
              </a:spcBef>
            </a:pPr>
            <a:endParaRPr lang="de-DE" altLang="ja-JP" sz="2000" b="1" dirty="0" smtClean="0">
              <a:latin typeface="Verdana" charset="0"/>
              <a:cs typeface="ＭＳ Ｐゴシック" charset="0"/>
            </a:endParaRPr>
          </a:p>
          <a:p>
            <a:pPr marL="285750" indent="-285750">
              <a:spcBef>
                <a:spcPct val="50000"/>
              </a:spcBef>
              <a:buFont typeface="Arial"/>
              <a:buChar char="•"/>
            </a:pPr>
            <a:r>
              <a:rPr lang="de-DE" altLang="ja-JP" sz="1800" dirty="0" smtClean="0">
                <a:latin typeface="Verdana" charset="0"/>
                <a:cs typeface="ＭＳ Ｐゴシック" charset="0"/>
              </a:rPr>
              <a:t>Hauptdiagnose und Nebendiagnosen, falls Vorhanden</a:t>
            </a:r>
          </a:p>
          <a:p>
            <a:pPr marL="285750" indent="-285750">
              <a:spcBef>
                <a:spcPct val="50000"/>
              </a:spcBef>
              <a:buFont typeface="Arial"/>
              <a:buChar char="•"/>
            </a:pPr>
            <a:r>
              <a:rPr lang="de-DE" altLang="ja-JP" sz="1800" dirty="0" smtClean="0">
                <a:latin typeface="Verdana" charset="0"/>
                <a:cs typeface="ＭＳ Ｐゴシック" charset="0"/>
              </a:rPr>
              <a:t>Angabe des ICD-10-Codes</a:t>
            </a:r>
          </a:p>
          <a:p>
            <a:pPr>
              <a:spcBef>
                <a:spcPct val="50000"/>
              </a:spcBef>
              <a:buFont typeface="Arial"/>
              <a:buChar char="•"/>
            </a:pPr>
            <a:endParaRPr lang="de-DE" altLang="ja-JP" sz="1800" dirty="0" smtClean="0">
              <a:latin typeface="Verdana" charset="0"/>
              <a:cs typeface="ＭＳ Ｐゴシック" charset="0"/>
            </a:endParaRPr>
          </a:p>
          <a:p>
            <a:pPr marL="0" indent="0">
              <a:spcBef>
                <a:spcPct val="50000"/>
              </a:spcBef>
            </a:pPr>
            <a:r>
              <a:rPr lang="de-DE" altLang="ja-JP" sz="1800" dirty="0">
                <a:latin typeface="Verdana" charset="0"/>
                <a:cs typeface="ＭＳ Ｐゴシック" charset="0"/>
              </a:rPr>
              <a:t>F</a:t>
            </a:r>
            <a:r>
              <a:rPr lang="de-DE" altLang="ja-JP" sz="1800" dirty="0" smtClean="0">
                <a:latin typeface="Verdana" charset="0"/>
                <a:cs typeface="ＭＳ Ｐゴシック" charset="0"/>
              </a:rPr>
              <a:t>alls keine Diagnose möglich:</a:t>
            </a:r>
          </a:p>
          <a:p>
            <a:pPr marL="0" indent="0">
              <a:spcBef>
                <a:spcPct val="50000"/>
              </a:spcBef>
            </a:pPr>
            <a:r>
              <a:rPr lang="de-DE" altLang="ja-JP" sz="1800" dirty="0" smtClean="0">
                <a:latin typeface="Verdana" charset="0"/>
                <a:cs typeface="ＭＳ Ｐゴシック" charset="0"/>
              </a:rPr>
              <a:t>Zusammenfassung der Problembeschreibung in freier Formulierung</a:t>
            </a:r>
          </a:p>
        </p:txBody>
      </p:sp>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3459" name="Text Box 19"/>
          <p:cNvSpPr txBox="1">
            <a:spLocks noChangeArrowheads="1"/>
          </p:cNvSpPr>
          <p:nvPr/>
        </p:nvSpPr>
        <p:spPr bwMode="auto">
          <a:xfrm>
            <a:off x="2362200" y="5546725"/>
            <a:ext cx="4695825"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2000" b="1">
                <a:latin typeface="Verdana" charset="0"/>
              </a:rPr>
              <a:t>Elemente der Bedarfsabklärung</a:t>
            </a:r>
            <a:endParaRPr lang="de-DE"/>
          </a:p>
        </p:txBody>
      </p:sp>
      <p:grpSp>
        <p:nvGrpSpPr>
          <p:cNvPr id="1213460" name="Group 20"/>
          <p:cNvGrpSpPr>
            <a:grpSpLocks/>
          </p:cNvGrpSpPr>
          <p:nvPr/>
        </p:nvGrpSpPr>
        <p:grpSpPr bwMode="auto">
          <a:xfrm>
            <a:off x="1905000" y="1965325"/>
            <a:ext cx="5181600" cy="2438400"/>
            <a:chOff x="1632" y="912"/>
            <a:chExt cx="3264" cy="1536"/>
          </a:xfrm>
        </p:grpSpPr>
        <p:sp>
          <p:nvSpPr>
            <p:cNvPr id="1213461" name="Oval 21"/>
            <p:cNvSpPr>
              <a:spLocks noChangeArrowheads="1"/>
            </p:cNvSpPr>
            <p:nvPr/>
          </p:nvSpPr>
          <p:spPr bwMode="auto">
            <a:xfrm>
              <a:off x="1632" y="912"/>
              <a:ext cx="3264" cy="1536"/>
            </a:xfrm>
            <a:prstGeom prst="ellipse">
              <a:avLst/>
            </a:prstGeom>
            <a:solidFill>
              <a:srgbClr val="7EC247">
                <a:alpha val="66000"/>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213462" name="Oval 22"/>
            <p:cNvSpPr>
              <a:spLocks noChangeArrowheads="1"/>
            </p:cNvSpPr>
            <p:nvPr/>
          </p:nvSpPr>
          <p:spPr bwMode="auto">
            <a:xfrm>
              <a:off x="1872" y="1200"/>
              <a:ext cx="1008" cy="1008"/>
            </a:xfrm>
            <a:prstGeom prst="ellipse">
              <a:avLst/>
            </a:prstGeom>
            <a:solidFill>
              <a:srgbClr val="A2F15E">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Entwicklungs-</a:t>
              </a:r>
              <a:br>
                <a:rPr lang="de-DE" sz="1600">
                  <a:latin typeface="Verdana" charset="0"/>
                </a:rPr>
              </a:br>
              <a:r>
                <a:rPr lang="de-DE" sz="1600">
                  <a:latin typeface="Verdana" charset="0"/>
                </a:rPr>
                <a:t>und Bildungs-</a:t>
              </a:r>
              <a:br>
                <a:rPr lang="de-DE" sz="1600">
                  <a:latin typeface="Verdana" charset="0"/>
                </a:rPr>
              </a:br>
              <a:r>
                <a:rPr lang="de-DE" sz="1600">
                  <a:latin typeface="Verdana" charset="0"/>
                </a:rPr>
                <a:t>ziele</a:t>
              </a:r>
              <a:endParaRPr lang="de-DE"/>
            </a:p>
          </p:txBody>
        </p:sp>
        <p:sp>
          <p:nvSpPr>
            <p:cNvPr id="1213463" name="Oval 23"/>
            <p:cNvSpPr>
              <a:spLocks noChangeArrowheads="1"/>
            </p:cNvSpPr>
            <p:nvPr/>
          </p:nvSpPr>
          <p:spPr bwMode="auto">
            <a:xfrm>
              <a:off x="2784" y="1152"/>
              <a:ext cx="1008" cy="1008"/>
            </a:xfrm>
            <a:prstGeom prst="ellipse">
              <a:avLst/>
            </a:prstGeom>
            <a:solidFill>
              <a:srgbClr val="30C04B">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Bedarfs-</a:t>
              </a:r>
              <a:br>
                <a:rPr lang="de-DE" sz="1600">
                  <a:latin typeface="Verdana" charset="0"/>
                </a:rPr>
              </a:br>
              <a:r>
                <a:rPr lang="de-DE" sz="1600">
                  <a:latin typeface="Verdana" charset="0"/>
                </a:rPr>
                <a:t>einschätzung</a:t>
              </a:r>
              <a:endParaRPr lang="de-DE"/>
            </a:p>
          </p:txBody>
        </p:sp>
        <p:sp>
          <p:nvSpPr>
            <p:cNvPr id="1213464" name="Oval 24"/>
            <p:cNvSpPr>
              <a:spLocks noChangeArrowheads="1"/>
            </p:cNvSpPr>
            <p:nvPr/>
          </p:nvSpPr>
          <p:spPr bwMode="auto">
            <a:xfrm>
              <a:off x="3696" y="1152"/>
              <a:ext cx="1008" cy="1008"/>
            </a:xfrm>
            <a:prstGeom prst="ellipse">
              <a:avLst/>
            </a:prstGeom>
            <a:solidFill>
              <a:srgbClr val="31E22B">
                <a:alpha val="60001"/>
              </a:srgbClr>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600">
                  <a:latin typeface="Verdana" charset="0"/>
                </a:rPr>
                <a:t>Haupt-</a:t>
              </a:r>
              <a:br>
                <a:rPr lang="de-DE" sz="1600">
                  <a:latin typeface="Verdana" charset="0"/>
                </a:rPr>
              </a:br>
              <a:r>
                <a:rPr lang="de-DE" sz="1600">
                  <a:latin typeface="Verdana" charset="0"/>
                </a:rPr>
                <a:t>förderort,</a:t>
              </a:r>
              <a:br>
                <a:rPr lang="de-DE" sz="1600">
                  <a:latin typeface="Verdana" charset="0"/>
                </a:rPr>
              </a:br>
              <a:r>
                <a:rPr lang="de-DE" sz="1600">
                  <a:latin typeface="Verdana" charset="0"/>
                </a:rPr>
                <a:t>Massnahmen-</a:t>
              </a:r>
              <a:br>
                <a:rPr lang="de-DE" sz="1600">
                  <a:latin typeface="Verdana" charset="0"/>
                </a:rPr>
              </a:br>
              <a:r>
                <a:rPr lang="de-DE" sz="1600">
                  <a:latin typeface="Verdana" charset="0"/>
                </a:rPr>
                <a:t>vorschlag</a:t>
              </a:r>
              <a:endParaRPr lang="de-DE"/>
            </a:p>
          </p:txBody>
        </p:sp>
        <p:sp>
          <p:nvSpPr>
            <p:cNvPr id="1213465" name="Text Box 25"/>
            <p:cNvSpPr txBox="1">
              <a:spLocks noChangeArrowheads="1"/>
            </p:cNvSpPr>
            <p:nvPr/>
          </p:nvSpPr>
          <p:spPr bwMode="auto">
            <a:xfrm>
              <a:off x="2496" y="960"/>
              <a:ext cx="1552"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1800" b="1">
                  <a:latin typeface="Verdana" charset="0"/>
                </a:rPr>
                <a:t>Bedarfsabklärung</a:t>
              </a:r>
            </a:p>
          </p:txBody>
        </p:sp>
      </p:grpSp>
      <p:sp>
        <p:nvSpPr>
          <p:cNvPr id="1213466" name="Line 26"/>
          <p:cNvSpPr>
            <a:spLocks noChangeShapeType="1"/>
          </p:cNvSpPr>
          <p:nvPr/>
        </p:nvSpPr>
        <p:spPr bwMode="auto">
          <a:xfrm>
            <a:off x="3048000" y="3794125"/>
            <a:ext cx="0" cy="17526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213467" name="Line 27"/>
          <p:cNvSpPr>
            <a:spLocks noChangeShapeType="1"/>
          </p:cNvSpPr>
          <p:nvPr/>
        </p:nvSpPr>
        <p:spPr bwMode="auto">
          <a:xfrm>
            <a:off x="4572000" y="3641725"/>
            <a:ext cx="0" cy="1905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213468" name="Line 28"/>
          <p:cNvSpPr>
            <a:spLocks noChangeShapeType="1"/>
          </p:cNvSpPr>
          <p:nvPr/>
        </p:nvSpPr>
        <p:spPr bwMode="auto">
          <a:xfrm>
            <a:off x="6019800" y="3794125"/>
            <a:ext cx="0" cy="17526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213469" name="AutoShape 29"/>
          <p:cNvSpPr>
            <a:spLocks noChangeArrowheads="1"/>
          </p:cNvSpPr>
          <p:nvPr/>
        </p:nvSpPr>
        <p:spPr bwMode="auto">
          <a:xfrm>
            <a:off x="6172200" y="533400"/>
            <a:ext cx="2743200" cy="1676400"/>
          </a:xfrm>
          <a:prstGeom prst="cloudCallout">
            <a:avLst>
              <a:gd name="adj1" fmla="val -58278"/>
              <a:gd name="adj2" fmla="val 46023"/>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800">
                <a:latin typeface="Verdana" charset="0"/>
              </a:rPr>
              <a:t>   Vergleich «SOLL»</a:t>
            </a:r>
          </a:p>
          <a:p>
            <a:pPr algn="ctr"/>
            <a:r>
              <a:rPr lang="de-DE" sz="1800">
                <a:latin typeface="Verdana" charset="0"/>
              </a:rPr>
              <a:t>mit «IST»</a:t>
            </a:r>
            <a:endParaRPr lang="de-DE" sz="1400">
              <a:latin typeface="Verdana"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13469"/>
                                        </p:tgtEl>
                                        <p:attrNameLst>
                                          <p:attrName>style.visibility</p:attrName>
                                        </p:attrNameLst>
                                      </p:cBhvr>
                                      <p:to>
                                        <p:strVal val="visible"/>
                                      </p:to>
                                    </p:set>
                                    <p:animEffect transition="in" filter="fade">
                                      <p:cBhvr>
                                        <p:cTn id="7" dur="2000"/>
                                        <p:tgtEl>
                                          <p:spTgt spid="1213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346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hteck 25"/>
          <p:cNvSpPr/>
          <p:nvPr/>
        </p:nvSpPr>
        <p:spPr bwMode="auto">
          <a:xfrm>
            <a:off x="0" y="1371600"/>
            <a:ext cx="9144000" cy="3048000"/>
          </a:xfrm>
          <a:prstGeom prst="rect">
            <a:avLst/>
          </a:prstGeom>
          <a:solidFill>
            <a:schemeClr val="accent5"/>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27" name="Rechteck 26"/>
          <p:cNvSpPr/>
          <p:nvPr/>
        </p:nvSpPr>
        <p:spPr bwMode="auto">
          <a:xfrm>
            <a:off x="0" y="4800600"/>
            <a:ext cx="9144000" cy="1295400"/>
          </a:xfrm>
          <a:prstGeom prst="rect">
            <a:avLst/>
          </a:prstGeom>
          <a:solidFill>
            <a:schemeClr val="accent5"/>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148930" name="Rectangle 2"/>
          <p:cNvSpPr>
            <a:spLocks noChangeArrowheads="1"/>
          </p:cNvSpPr>
          <p:nvPr/>
        </p:nvSpPr>
        <p:spPr bwMode="auto">
          <a:xfrm>
            <a:off x="381000" y="1447800"/>
            <a:ext cx="8610600" cy="502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110000"/>
              </a:lnSpc>
              <a:spcAft>
                <a:spcPct val="40000"/>
              </a:spcAft>
            </a:pPr>
            <a:r>
              <a:rPr lang="de-DE" sz="1800" dirty="0">
                <a:latin typeface="Verdana" charset="0"/>
              </a:rPr>
              <a:t>Einsatz eines </a:t>
            </a:r>
            <a:r>
              <a:rPr lang="de-DE" sz="1800" dirty="0" smtClean="0">
                <a:latin typeface="Verdana" charset="0"/>
              </a:rPr>
              <a:t>standardisierten </a:t>
            </a:r>
            <a:r>
              <a:rPr lang="de-DE" sz="1800" dirty="0">
                <a:latin typeface="Verdana" charset="0"/>
              </a:rPr>
              <a:t>Abklärungsverfahrens a</a:t>
            </a:r>
            <a:r>
              <a:rPr lang="de-DE" sz="1800" dirty="0" smtClean="0">
                <a:latin typeface="Verdana" charset="0"/>
              </a:rPr>
              <a:t>ufgrund der interkantonalen Vereinbarung über die Zusammenarbeit im Bereich der Sonderpädagogik (Sonderpädagogik-Konkordat) vom 25.10.2007</a:t>
            </a:r>
            <a:br>
              <a:rPr lang="de-DE" sz="1800" dirty="0" smtClean="0">
                <a:latin typeface="Verdana" charset="0"/>
              </a:rPr>
            </a:br>
            <a:r>
              <a:rPr lang="de-DE" sz="1800" dirty="0" smtClean="0">
                <a:latin typeface="Verdana" charset="0"/>
              </a:rPr>
              <a:t/>
            </a:r>
            <a:br>
              <a:rPr lang="de-DE" sz="1800" dirty="0" smtClean="0">
                <a:latin typeface="Verdana" charset="0"/>
              </a:rPr>
            </a:br>
            <a:r>
              <a:rPr lang="de-DE" sz="1800" dirty="0">
                <a:latin typeface="Verdana" charset="0"/>
              </a:rPr>
              <a:t>D</a:t>
            </a:r>
            <a:r>
              <a:rPr lang="de-DE" sz="1800" dirty="0" smtClean="0">
                <a:latin typeface="Verdana" charset="0"/>
              </a:rPr>
              <a:t>em Konkordat beigetretene Kantone (Stand </a:t>
            </a:r>
            <a:r>
              <a:rPr lang="de-DE" sz="1800" dirty="0">
                <a:latin typeface="Verdana" charset="0"/>
              </a:rPr>
              <a:t>M</a:t>
            </a:r>
            <a:r>
              <a:rPr lang="de-DE" sz="1800" dirty="0" smtClean="0">
                <a:latin typeface="Verdana" charset="0"/>
              </a:rPr>
              <a:t>ai 2011): OW, SH, VS, GE, LU, VD, FR, TI, AR, BS, BL, UR</a:t>
            </a:r>
            <a:br>
              <a:rPr lang="de-DE" sz="1800" dirty="0" smtClean="0">
                <a:latin typeface="Verdana" charset="0"/>
              </a:rPr>
            </a:br>
            <a:r>
              <a:rPr lang="de-DE" sz="1800" dirty="0" smtClean="0">
                <a:latin typeface="Verdana" charset="0"/>
              </a:rPr>
              <a:t/>
            </a:r>
            <a:br>
              <a:rPr lang="de-DE" sz="1800" dirty="0" smtClean="0">
                <a:latin typeface="Verdana" charset="0"/>
              </a:rPr>
            </a:br>
            <a:r>
              <a:rPr lang="de-DE" sz="1800" dirty="0" smtClean="0">
                <a:latin typeface="Verdana" charset="0"/>
              </a:rPr>
              <a:t>Beschluss anderer Kantone zur Einführung des SAV auf freiwilliger Basis</a:t>
            </a:r>
            <a:br>
              <a:rPr lang="de-DE" sz="1800" dirty="0" smtClean="0">
                <a:latin typeface="Verdana" charset="0"/>
              </a:rPr>
            </a:br>
            <a:r>
              <a:rPr lang="de-DE" sz="1800" dirty="0" smtClean="0">
                <a:latin typeface="Verdana" charset="0"/>
              </a:rPr>
              <a:t/>
            </a:r>
            <a:br>
              <a:rPr lang="de-DE" sz="1800" dirty="0" smtClean="0">
                <a:latin typeface="Verdana" charset="0"/>
              </a:rPr>
            </a:br>
            <a:endParaRPr lang="de-DE" sz="1800" dirty="0" smtClean="0">
              <a:latin typeface="Verdana" charset="0"/>
            </a:endParaRPr>
          </a:p>
          <a:p>
            <a:pPr eaLnBrk="1" hangingPunct="1">
              <a:lnSpc>
                <a:spcPct val="110000"/>
              </a:lnSpc>
              <a:spcAft>
                <a:spcPct val="40000"/>
              </a:spcAft>
            </a:pPr>
            <a:endParaRPr lang="de-DE" sz="1800" dirty="0" smtClean="0">
              <a:latin typeface="Verdana" charset="0"/>
            </a:endParaRPr>
          </a:p>
          <a:p>
            <a:pPr eaLnBrk="1" hangingPunct="1">
              <a:lnSpc>
                <a:spcPct val="110000"/>
              </a:lnSpc>
              <a:spcAft>
                <a:spcPct val="40000"/>
              </a:spcAft>
            </a:pPr>
            <a:r>
              <a:rPr lang="de-DE" sz="1800" dirty="0" smtClean="0">
                <a:latin typeface="Verdana" charset="0"/>
              </a:rPr>
              <a:t>EDK-Mandat an ein Expertenteam zur Entwicklung eines standardisierten Abklärungsverfahrens unter breitem Einbezug von Verantwortlichen und Interessensvertretungen</a:t>
            </a:r>
            <a:br>
              <a:rPr lang="de-DE" sz="1800" dirty="0" smtClean="0">
                <a:latin typeface="Verdana" charset="0"/>
              </a:rPr>
            </a:br>
            <a:endParaRPr lang="de-DE" sz="1800" dirty="0" smtClean="0">
              <a:latin typeface="Verdana" charset="0"/>
            </a:endParaRPr>
          </a:p>
          <a:p>
            <a:pPr marL="271463" indent="-271463" eaLnBrk="1" hangingPunct="1">
              <a:lnSpc>
                <a:spcPct val="110000"/>
              </a:lnSpc>
              <a:spcAft>
                <a:spcPct val="40000"/>
              </a:spcAft>
              <a:buFont typeface="Symbol" charset="2"/>
              <a:buChar char="-"/>
            </a:pPr>
            <a:endParaRPr lang="de-DE" sz="1800" dirty="0">
              <a:latin typeface="Verdana" charset="0"/>
            </a:endParaRPr>
          </a:p>
        </p:txBody>
      </p:sp>
      <p:sp>
        <p:nvSpPr>
          <p:cNvPr id="1148964" name="Text Box 36"/>
          <p:cNvSpPr txBox="1">
            <a:spLocks noChangeArrowheads="1"/>
          </p:cNvSpPr>
          <p:nvPr/>
        </p:nvSpPr>
        <p:spPr bwMode="auto">
          <a:xfrm>
            <a:off x="381000" y="762000"/>
            <a:ext cx="8458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solidFill>
                  <a:srgbClr val="800000"/>
                </a:solidFill>
                <a:latin typeface="Verdana" charset="0"/>
                <a:cs typeface="ＭＳ Ｐゴシック" charset="0"/>
              </a:rPr>
              <a:t>1. Auftrag  /  Was das SAV ist – und was es nicht ist</a:t>
            </a:r>
            <a:endParaRPr lang="de-DE" altLang="ja-JP" sz="2000" dirty="0">
              <a:latin typeface="Verdana" charset="0"/>
              <a:cs typeface="ＭＳ Ｐゴシック" charset="0"/>
            </a:endParaRPr>
          </a:p>
        </p:txBody>
      </p:sp>
    </p:spTree>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395536" y="836712"/>
            <a:ext cx="8229600" cy="471924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Einschätzung der Entwicklungs- und Bildungsziele</a:t>
            </a:r>
          </a:p>
          <a:p>
            <a:pPr>
              <a:spcBef>
                <a:spcPct val="50000"/>
              </a:spcBef>
            </a:pPr>
            <a:endParaRPr lang="de-DE" altLang="ja-JP" sz="1800" dirty="0" smtClean="0">
              <a:latin typeface="Verdana" charset="0"/>
              <a:cs typeface="ＭＳ Ｐゴシック" charset="0"/>
            </a:endParaRPr>
          </a:p>
          <a:p>
            <a:pPr marL="0" indent="0">
              <a:lnSpc>
                <a:spcPts val="2400"/>
              </a:lnSpc>
              <a:spcBef>
                <a:spcPct val="50000"/>
              </a:spcBef>
            </a:pPr>
            <a:r>
              <a:rPr lang="de-DE" altLang="ja-JP" sz="1800" dirty="0" smtClean="0">
                <a:latin typeface="Verdana" charset="0"/>
                <a:cs typeface="ＭＳ Ｐゴシック" charset="0"/>
              </a:rPr>
              <a:t>Einschätzung entlang von sechs erläuterten Lebensbereichen</a:t>
            </a:r>
          </a:p>
          <a:p>
            <a:pPr marL="285750" indent="-285750">
              <a:lnSpc>
                <a:spcPts val="2400"/>
              </a:lnSpc>
              <a:spcBef>
                <a:spcPct val="50000"/>
              </a:spcBef>
              <a:buFont typeface="Arial"/>
              <a:buChar char="•"/>
            </a:pPr>
            <a:r>
              <a:rPr lang="de-DE" altLang="ja-JP" sz="1800" dirty="0" smtClean="0">
                <a:latin typeface="Verdana" charset="0"/>
                <a:cs typeface="ＭＳ Ｐゴシック" charset="0"/>
              </a:rPr>
              <a:t>Orientierung Aktivitäts- und Partizipationsbereichen der ICF</a:t>
            </a:r>
          </a:p>
          <a:p>
            <a:pPr marL="285750" indent="-285750">
              <a:lnSpc>
                <a:spcPts val="2400"/>
              </a:lnSpc>
              <a:spcBef>
                <a:spcPct val="50000"/>
              </a:spcBef>
              <a:buFont typeface="Arial"/>
              <a:buChar char="•"/>
            </a:pPr>
            <a:r>
              <a:rPr lang="de-DE" altLang="ja-JP" sz="1800" dirty="0" smtClean="0">
                <a:latin typeface="Verdana" charset="0"/>
                <a:cs typeface="ＭＳ Ｐゴシック" charset="0"/>
              </a:rPr>
              <a:t>Grundlage für einen gemeinsamen Austausch / eine gemeinsame</a:t>
            </a:r>
            <a:br>
              <a:rPr lang="de-DE" altLang="ja-JP" sz="1800" dirty="0" smtClean="0">
                <a:latin typeface="Verdana" charset="0"/>
                <a:cs typeface="ＭＳ Ｐゴシック" charset="0"/>
              </a:rPr>
            </a:br>
            <a:r>
              <a:rPr lang="de-DE" altLang="ja-JP" sz="1800" dirty="0" smtClean="0">
                <a:latin typeface="Verdana" charset="0"/>
                <a:cs typeface="ＭＳ Ｐゴシック" charset="0"/>
              </a:rPr>
              <a:t>Orientierung hinsichtlich der Entwicklungs- und Bildungsziele, die für das betreffende Kind / den betreffenden Jugendlichen anzuvisieren sind</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lnSpc>
                <a:spcPts val="2400"/>
              </a:lnSpc>
              <a:spcBef>
                <a:spcPct val="50000"/>
              </a:spcBef>
            </a:pPr>
            <a:r>
              <a:rPr lang="de-DE" altLang="ja-JP" sz="1800" dirty="0" smtClean="0">
                <a:latin typeface="Verdana" charset="0"/>
                <a:cs typeface="ＭＳ Ｐゴシック" charset="0"/>
              </a:rPr>
              <a:t>Aktuelle Einschätzung und Einschätzung des anvisierten Ziels</a:t>
            </a:r>
          </a:p>
          <a:p>
            <a:pPr marL="285750" indent="-285750">
              <a:lnSpc>
                <a:spcPts val="2400"/>
              </a:lnSpc>
              <a:spcBef>
                <a:spcPct val="50000"/>
              </a:spcBef>
              <a:buFont typeface="Arial"/>
              <a:buChar char="•"/>
            </a:pPr>
            <a:r>
              <a:rPr lang="de-DE" altLang="ja-JP" sz="1800" dirty="0" err="1" smtClean="0">
                <a:latin typeface="Verdana" charset="0"/>
                <a:cs typeface="ＭＳ Ｐゴシック" charset="0"/>
              </a:rPr>
              <a:t>altersgemäss</a:t>
            </a:r>
            <a:r>
              <a:rPr lang="de-DE" altLang="ja-JP" sz="1800" dirty="0" smtClean="0">
                <a:latin typeface="Verdana" charset="0"/>
                <a:cs typeface="ＭＳ Ｐゴシック" charset="0"/>
              </a:rPr>
              <a:t> / </a:t>
            </a:r>
            <a:r>
              <a:rPr lang="de-DE" altLang="ja-JP" sz="1800" dirty="0" err="1" smtClean="0">
                <a:latin typeface="Verdana" charset="0"/>
                <a:cs typeface="ＭＳ Ｐゴシック" charset="0"/>
              </a:rPr>
              <a:t>lehrplangemäss</a:t>
            </a:r>
            <a:endParaRPr lang="de-DE" altLang="ja-JP" sz="1800" dirty="0" smtClean="0">
              <a:latin typeface="Verdana" charset="0"/>
              <a:cs typeface="ＭＳ Ｐゴシック" charset="0"/>
            </a:endParaRPr>
          </a:p>
          <a:p>
            <a:pPr marL="285750" indent="-285750">
              <a:lnSpc>
                <a:spcPts val="2400"/>
              </a:lnSpc>
              <a:spcBef>
                <a:spcPct val="50000"/>
              </a:spcBef>
              <a:buFont typeface="Arial"/>
              <a:buChar char="•"/>
            </a:pPr>
            <a:r>
              <a:rPr lang="de-DE" altLang="ja-JP" sz="1800" dirty="0" smtClean="0">
                <a:latin typeface="Verdana" charset="0"/>
                <a:cs typeface="ＭＳ Ｐゴシック" charset="0"/>
              </a:rPr>
              <a:t>individualisiert</a:t>
            </a:r>
          </a:p>
        </p:txBody>
      </p:sp>
    </p:spTree>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457200" y="609600"/>
            <a:ext cx="8219256" cy="55245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latin typeface="Verdana" charset="0"/>
                <a:cs typeface="ＭＳ Ｐゴシック" charset="0"/>
              </a:rPr>
              <a:t>Bedarfseinschätzung</a:t>
            </a:r>
            <a:br>
              <a:rPr lang="de-DE" altLang="ja-JP" sz="2000" b="1"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entlang der folgenden Bereiche</a:t>
            </a:r>
          </a:p>
          <a:p>
            <a:pPr>
              <a:spcBef>
                <a:spcPct val="50000"/>
              </a:spcBef>
              <a:buFont typeface="Arial"/>
              <a:buChar char="•"/>
            </a:pPr>
            <a:r>
              <a:rPr lang="de-DE" altLang="ja-JP" sz="1800" dirty="0" smtClean="0">
                <a:latin typeface="Verdana" charset="0"/>
                <a:cs typeface="ＭＳ Ｐゴシック" charset="0"/>
              </a:rPr>
              <a:t>sonderpädagogische </a:t>
            </a:r>
            <a:r>
              <a:rPr lang="de-DE" altLang="ja-JP" sz="1800" dirty="0" err="1" smtClean="0">
                <a:latin typeface="Verdana" charset="0"/>
                <a:cs typeface="ＭＳ Ｐゴシック" charset="0"/>
              </a:rPr>
              <a:t>Massnahmen</a:t>
            </a: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	sowie pädagogisch-therapeutische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wie</a:t>
            </a:r>
            <a:br>
              <a:rPr lang="de-DE" altLang="ja-JP" sz="1800" dirty="0" smtClean="0">
                <a:latin typeface="Verdana" charset="0"/>
                <a:cs typeface="ＭＳ Ｐゴシック" charset="0"/>
              </a:rPr>
            </a:br>
            <a:r>
              <a:rPr lang="de-DE" altLang="ja-JP" sz="1800" dirty="0" smtClean="0">
                <a:latin typeface="Verdana" charset="0"/>
                <a:cs typeface="ＭＳ Ｐゴシック" charset="0"/>
              </a:rPr>
              <a:t>Logopädie und Psychomotoriktherapie</a:t>
            </a:r>
            <a:br>
              <a:rPr lang="de-DE" altLang="ja-JP" sz="1800" dirty="0" smtClean="0">
                <a:latin typeface="Verdana" charset="0"/>
                <a:cs typeface="ＭＳ Ｐゴシック" charset="0"/>
              </a:rPr>
            </a:br>
            <a:r>
              <a:rPr lang="de-DE" altLang="ja-JP" sz="1800" dirty="0" smtClean="0">
                <a:latin typeface="Verdana" charset="0"/>
                <a:cs typeface="ＭＳ Ｐゴシック" charset="0"/>
              </a:rPr>
              <a:t>(dieser Bedarf kann spezifisch ausgewiesen werden)</a:t>
            </a:r>
          </a:p>
          <a:p>
            <a:pPr>
              <a:spcBef>
                <a:spcPct val="50000"/>
              </a:spcBef>
              <a:buFont typeface="Arial"/>
              <a:buChar char="•"/>
            </a:pPr>
            <a:r>
              <a:rPr lang="de-DE" altLang="ja-JP" sz="1800" dirty="0" smtClean="0">
                <a:latin typeface="Verdana" charset="0"/>
                <a:cs typeface="ＭＳ Ｐゴシック" charset="0"/>
              </a:rPr>
              <a:t>Beratung und Unterstützung (inkl. Assistenz, Transport)</a:t>
            </a:r>
          </a:p>
          <a:p>
            <a:pPr>
              <a:spcBef>
                <a:spcPct val="50000"/>
              </a:spcBef>
              <a:buFont typeface="Arial"/>
              <a:buChar char="•"/>
            </a:pPr>
            <a:r>
              <a:rPr lang="de-DE" altLang="ja-JP" sz="1800" dirty="0" smtClean="0">
                <a:latin typeface="Verdana" charset="0"/>
                <a:cs typeface="ＭＳ Ｐゴシック" charset="0"/>
              </a:rPr>
              <a:t>Betreuung (inkl. Tages- oder Internatsstruktur)</a:t>
            </a:r>
            <a:r>
              <a:rPr lang="de-DE" altLang="ja-JP" sz="1800" dirty="0">
                <a:latin typeface="Verdana" charset="0"/>
                <a:cs typeface="ＭＳ Ｐゴシック" charset="0"/>
              </a:rPr>
              <a:t/>
            </a:r>
            <a:br>
              <a:rPr lang="de-DE" altLang="ja-JP" sz="1800" dirty="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jeweils separate Bedarfseinschätzung</a:t>
            </a:r>
          </a:p>
          <a:p>
            <a:pPr>
              <a:spcBef>
                <a:spcPct val="50000"/>
              </a:spcBef>
              <a:buFont typeface="Arial"/>
              <a:buChar char="•"/>
            </a:pPr>
            <a:r>
              <a:rPr lang="de-DE" altLang="ja-JP" sz="1800" dirty="0" smtClean="0">
                <a:latin typeface="Verdana" charset="0"/>
                <a:cs typeface="ＭＳ Ｐゴシック" charset="0"/>
              </a:rPr>
              <a:t>kein besonderer Bedarf</a:t>
            </a:r>
          </a:p>
          <a:p>
            <a:pPr>
              <a:spcBef>
                <a:spcPct val="50000"/>
              </a:spcBef>
              <a:buFont typeface="Arial"/>
              <a:buChar char="•"/>
            </a:pPr>
            <a:r>
              <a:rPr lang="de-DE" altLang="ja-JP" sz="1800" dirty="0" smtClean="0">
                <a:latin typeface="Verdana" charset="0"/>
                <a:cs typeface="ＭＳ Ｐゴシック" charset="0"/>
              </a:rPr>
              <a:t>Bedarf kann mit lokal zugesprochenen Ressourcen abgedeckt werden</a:t>
            </a:r>
          </a:p>
          <a:p>
            <a:pPr>
              <a:spcBef>
                <a:spcPct val="50000"/>
              </a:spcBef>
              <a:buFont typeface="Arial"/>
              <a:buChar char="•"/>
            </a:pPr>
            <a:r>
              <a:rPr lang="de-DE" altLang="ja-JP" sz="1800" dirty="0" smtClean="0">
                <a:latin typeface="Verdana" charset="0"/>
                <a:cs typeface="ＭＳ Ｐゴシック" charset="0"/>
              </a:rPr>
              <a:t>verstärkte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sind erforderlich</a:t>
            </a:r>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4883" name="Text Box 3"/>
          <p:cNvSpPr txBox="1">
            <a:spLocks noChangeArrowheads="1"/>
          </p:cNvSpPr>
          <p:nvPr/>
        </p:nvSpPr>
        <p:spPr bwMode="auto">
          <a:xfrm>
            <a:off x="539552" y="692696"/>
            <a:ext cx="8229600" cy="552459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2588" indent="-382588">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err="1" smtClean="0">
                <a:latin typeface="Verdana" charset="0"/>
                <a:cs typeface="ＭＳ Ｐゴシック" charset="0"/>
              </a:rPr>
              <a:t>Massnahmenvorschlag</a:t>
            </a:r>
            <a:r>
              <a:rPr lang="de-DE" altLang="ja-JP" sz="2000" b="1" dirty="0">
                <a:latin typeface="Verdana" charset="0"/>
                <a:cs typeface="ＭＳ Ｐゴシック" charset="0"/>
              </a:rPr>
              <a:t/>
            </a:r>
            <a:br>
              <a:rPr lang="de-DE" altLang="ja-JP" sz="2000" b="1" dirty="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Zusammenfassende Beurteilung</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Vorschlag</a:t>
            </a:r>
          </a:p>
          <a:p>
            <a:pPr>
              <a:spcBef>
                <a:spcPct val="50000"/>
              </a:spcBef>
              <a:buFont typeface="Arial"/>
              <a:buChar char="•"/>
            </a:pPr>
            <a:r>
              <a:rPr lang="de-DE" altLang="ja-JP" sz="1800" dirty="0" smtClean="0">
                <a:latin typeface="Verdana" charset="0"/>
                <a:cs typeface="ＭＳ Ｐゴシック" charset="0"/>
              </a:rPr>
              <a:t>empfohlener </a:t>
            </a:r>
            <a:r>
              <a:rPr lang="de-DE" altLang="ja-JP" sz="1800" dirty="0" err="1" smtClean="0">
                <a:latin typeface="Verdana" charset="0"/>
                <a:cs typeface="ＭＳ Ｐゴシック" charset="0"/>
              </a:rPr>
              <a:t>Hauptförderort</a:t>
            </a:r>
            <a:endParaRPr lang="de-DE" altLang="ja-JP" sz="1800" dirty="0" smtClean="0">
              <a:latin typeface="Verdana" charset="0"/>
              <a:cs typeface="ＭＳ Ｐゴシック" charset="0"/>
            </a:endParaRPr>
          </a:p>
          <a:p>
            <a:pPr>
              <a:spcBef>
                <a:spcPct val="50000"/>
              </a:spcBef>
              <a:buFont typeface="Arial"/>
              <a:buChar char="•"/>
            </a:pPr>
            <a:r>
              <a:rPr lang="de-DE" altLang="ja-JP" sz="1800" dirty="0" smtClean="0">
                <a:latin typeface="Verdana" charset="0"/>
                <a:cs typeface="ＭＳ Ｐゴシック" charset="0"/>
              </a:rPr>
              <a:t>empfohlene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am </a:t>
            </a:r>
            <a:r>
              <a:rPr lang="de-DE" altLang="ja-JP" sz="1800" dirty="0" err="1" smtClean="0">
                <a:latin typeface="Verdana" charset="0"/>
                <a:cs typeface="ＭＳ Ｐゴシック" charset="0"/>
              </a:rPr>
              <a:t>Hauptförderort</a:t>
            </a:r>
            <a:endParaRPr lang="de-DE" altLang="ja-JP" sz="1800" dirty="0" smtClean="0">
              <a:latin typeface="Verdana" charset="0"/>
              <a:cs typeface="ＭＳ Ｐゴシック" charset="0"/>
            </a:endParaRPr>
          </a:p>
          <a:p>
            <a:pPr>
              <a:spcBef>
                <a:spcPct val="50000"/>
              </a:spcBef>
              <a:buFont typeface="Arial"/>
              <a:buChar char="•"/>
            </a:pPr>
            <a:r>
              <a:rPr lang="de-DE" altLang="ja-JP" sz="1800" dirty="0" smtClean="0">
                <a:latin typeface="Verdana" charset="0"/>
                <a:cs typeface="ＭＳ Ｐゴシック" charset="0"/>
              </a:rPr>
              <a:t>empfohlene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a:t>
            </a:r>
            <a:r>
              <a:rPr lang="de-DE" altLang="ja-JP" sz="1800" dirty="0" err="1" smtClean="0">
                <a:latin typeface="Verdana" charset="0"/>
                <a:cs typeface="ＭＳ Ｐゴシック" charset="0"/>
              </a:rPr>
              <a:t>ausserhalb</a:t>
            </a:r>
            <a:r>
              <a:rPr lang="de-DE" altLang="ja-JP" sz="1800" dirty="0" smtClean="0">
                <a:latin typeface="Verdana" charset="0"/>
                <a:cs typeface="ＭＳ Ｐゴシック" charset="0"/>
              </a:rPr>
              <a:t> des </a:t>
            </a:r>
            <a:r>
              <a:rPr lang="de-DE" altLang="ja-JP" sz="1800" dirty="0" err="1" smtClean="0">
                <a:latin typeface="Verdana" charset="0"/>
                <a:cs typeface="ＭＳ Ｐゴシック" charset="0"/>
              </a:rPr>
              <a:t>Hauptförderorts</a:t>
            </a:r>
            <a:endParaRPr lang="de-DE" altLang="ja-JP" sz="1800" dirty="0" smtClean="0">
              <a:latin typeface="Verdana" charset="0"/>
              <a:cs typeface="ＭＳ Ｐゴシック" charset="0"/>
            </a:endParaRPr>
          </a:p>
          <a:p>
            <a:pPr>
              <a:spcBef>
                <a:spcPct val="50000"/>
              </a:spcBef>
              <a:buFont typeface="Arial"/>
              <a:buChar char="•"/>
            </a:pPr>
            <a:r>
              <a:rPr lang="de-DE" altLang="ja-JP" sz="1800" dirty="0" smtClean="0">
                <a:latin typeface="Verdana" charset="0"/>
                <a:cs typeface="ＭＳ Ｐゴシック" charset="0"/>
              </a:rPr>
              <a:t>empfohlene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die dem Umfeld des Kindes / des Jugendlichen angeboten werden sollen</a:t>
            </a:r>
          </a:p>
          <a:p>
            <a:pPr>
              <a:spcBef>
                <a:spcPct val="50000"/>
              </a:spcBef>
              <a:buFont typeface="Arial"/>
              <a:buChar char="•"/>
            </a:pPr>
            <a:r>
              <a:rPr lang="de-DE" altLang="ja-JP" sz="1800" dirty="0" smtClean="0">
                <a:latin typeface="Verdana" charset="0"/>
                <a:cs typeface="ＭＳ Ｐゴシック" charset="0"/>
              </a:rPr>
              <a:t>Angaben zur Institution</a:t>
            </a:r>
            <a:br>
              <a:rPr lang="de-DE" altLang="ja-JP" sz="1800" dirty="0" smtClean="0">
                <a:latin typeface="Verdana" charset="0"/>
                <a:cs typeface="ＭＳ Ｐゴシック" charset="0"/>
              </a:rPr>
            </a:br>
            <a:endParaRPr lang="de-DE" altLang="ja-JP" sz="1800" dirty="0" smtClean="0">
              <a:latin typeface="Verdana" charset="0"/>
              <a:cs typeface="ＭＳ Ｐゴシック" charset="0"/>
            </a:endParaRPr>
          </a:p>
          <a:p>
            <a:pPr>
              <a:spcBef>
                <a:spcPct val="50000"/>
              </a:spcBef>
            </a:pPr>
            <a:r>
              <a:rPr lang="de-DE" altLang="ja-JP" sz="1800" dirty="0" smtClean="0">
                <a:latin typeface="Verdana" charset="0"/>
                <a:cs typeface="ＭＳ Ｐゴシック" charset="0"/>
              </a:rPr>
              <a:t>Später, nach dem Entscheid der zuständigen Stelle</a:t>
            </a:r>
          </a:p>
          <a:p>
            <a:pPr>
              <a:spcBef>
                <a:spcPct val="50000"/>
              </a:spcBef>
              <a:buFont typeface="Arial"/>
              <a:buChar char="•"/>
            </a:pPr>
            <a:r>
              <a:rPr lang="de-DE" altLang="ja-JP" sz="1800" dirty="0" smtClean="0">
                <a:latin typeface="Verdana" charset="0"/>
                <a:cs typeface="ＭＳ Ｐゴシック" charset="0"/>
              </a:rPr>
              <a:t>Nachtrag, welche </a:t>
            </a:r>
            <a:r>
              <a:rPr lang="de-DE" altLang="ja-JP" sz="1800" dirty="0" err="1" smtClean="0">
                <a:latin typeface="Verdana" charset="0"/>
                <a:cs typeface="ＭＳ Ｐゴシック" charset="0"/>
              </a:rPr>
              <a:t>Massnahmen</a:t>
            </a:r>
            <a:r>
              <a:rPr lang="de-DE" altLang="ja-JP" sz="1800" dirty="0" smtClean="0">
                <a:latin typeface="Verdana" charset="0"/>
                <a:cs typeface="ＭＳ Ｐゴシック" charset="0"/>
              </a:rPr>
              <a:t> tatsächlich bewilligt und eingeleitet wurden</a:t>
            </a:r>
          </a:p>
        </p:txBody>
      </p:sp>
    </p:spTree>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8499" name="Text Box 3"/>
          <p:cNvSpPr txBox="1">
            <a:spLocks noChangeArrowheads="1"/>
          </p:cNvSpPr>
          <p:nvPr/>
        </p:nvSpPr>
        <p:spPr bwMode="auto">
          <a:xfrm>
            <a:off x="457200" y="685800"/>
            <a:ext cx="84582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514600" indent="-457200">
              <a:defRPr sz="2400">
                <a:solidFill>
                  <a:schemeClr val="tx1"/>
                </a:solidFill>
                <a:latin typeface="Times" charset="0"/>
                <a:ea typeface="ＭＳ Ｐゴシック" charset="0"/>
              </a:defRPr>
            </a:lvl4pPr>
            <a:lvl5pPr marL="3162300" indent="-457200">
              <a:defRPr sz="2400">
                <a:solidFill>
                  <a:schemeClr val="tx1"/>
                </a:solidFill>
                <a:latin typeface="Times" charset="0"/>
                <a:ea typeface="ＭＳ Ｐゴシック" charset="0"/>
              </a:defRPr>
            </a:lvl5pPr>
            <a:lvl6pPr marL="3619500" indent="-457200" eaLnBrk="0" fontAlgn="base" hangingPunct="0">
              <a:spcBef>
                <a:spcPct val="0"/>
              </a:spcBef>
              <a:spcAft>
                <a:spcPct val="0"/>
              </a:spcAft>
              <a:defRPr sz="2400">
                <a:solidFill>
                  <a:schemeClr val="tx1"/>
                </a:solidFill>
                <a:latin typeface="Times" charset="0"/>
                <a:ea typeface="ＭＳ Ｐゴシック" charset="0"/>
              </a:defRPr>
            </a:lvl6pPr>
            <a:lvl7pPr marL="4076700" indent="-457200" eaLnBrk="0" fontAlgn="base" hangingPunct="0">
              <a:spcBef>
                <a:spcPct val="0"/>
              </a:spcBef>
              <a:spcAft>
                <a:spcPct val="0"/>
              </a:spcAft>
              <a:defRPr sz="2400">
                <a:solidFill>
                  <a:schemeClr val="tx1"/>
                </a:solidFill>
                <a:latin typeface="Times" charset="0"/>
                <a:ea typeface="ＭＳ Ｐゴシック" charset="0"/>
              </a:defRPr>
            </a:lvl7pPr>
            <a:lvl8pPr marL="4533900" indent="-457200" eaLnBrk="0" fontAlgn="base" hangingPunct="0">
              <a:spcBef>
                <a:spcPct val="0"/>
              </a:spcBef>
              <a:spcAft>
                <a:spcPct val="0"/>
              </a:spcAft>
              <a:defRPr sz="2400">
                <a:solidFill>
                  <a:schemeClr val="tx1"/>
                </a:solidFill>
                <a:latin typeface="Times" charset="0"/>
                <a:ea typeface="ＭＳ Ｐゴシック" charset="0"/>
              </a:defRPr>
            </a:lvl8pPr>
            <a:lvl9pPr marL="4991100" indent="-4572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endParaRPr lang="de-DE" sz="4400">
              <a:solidFill>
                <a:schemeClr val="tx2"/>
              </a:solidFill>
            </a:endParaRPr>
          </a:p>
          <a:p>
            <a:pPr algn="ctr" eaLnBrk="1" hangingPunct="1"/>
            <a:endParaRPr lang="de-DE" altLang="ja-JP" sz="2000" b="1">
              <a:latin typeface="Verdana" charset="0"/>
              <a:cs typeface="ＭＳ Ｐゴシック" charset="0"/>
            </a:endParaRPr>
          </a:p>
        </p:txBody>
      </p:sp>
      <p:pic>
        <p:nvPicPr>
          <p:cNvPr id="5" name="Bild 4" descr="Bildschirmfoto 2011-02-14 um 15.31.21.png"/>
          <p:cNvPicPr>
            <a:picLocks noChangeAspect="1"/>
          </p:cNvPicPr>
          <p:nvPr/>
        </p:nvPicPr>
        <p:blipFill>
          <a:blip r:embed="rId3"/>
          <a:stretch>
            <a:fillRect/>
          </a:stretch>
        </p:blipFill>
        <p:spPr>
          <a:xfrm>
            <a:off x="1547664" y="980728"/>
            <a:ext cx="5986932" cy="5472608"/>
          </a:xfrm>
          <a:prstGeom prst="rect">
            <a:avLst/>
          </a:prstGeom>
        </p:spPr>
      </p:pic>
      <p:sp>
        <p:nvSpPr>
          <p:cNvPr id="6" name="Text Box 2"/>
          <p:cNvSpPr txBox="1">
            <a:spLocks noChangeArrowheads="1"/>
          </p:cNvSpPr>
          <p:nvPr/>
        </p:nvSpPr>
        <p:spPr bwMode="auto">
          <a:xfrm>
            <a:off x="251520" y="476672"/>
            <a:ext cx="8458200"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82600" indent="-4826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2159000" indent="-457200">
              <a:defRPr sz="2400">
                <a:solidFill>
                  <a:schemeClr val="tx1"/>
                </a:solidFill>
                <a:latin typeface="Times" charset="0"/>
                <a:ea typeface="ＭＳ Ｐゴシック" charset="0"/>
              </a:defRPr>
            </a:lvl3pPr>
            <a:lvl4pPr marL="2806700" indent="-457200">
              <a:defRPr sz="2400">
                <a:solidFill>
                  <a:schemeClr val="tx1"/>
                </a:solidFill>
                <a:latin typeface="Times" charset="0"/>
                <a:ea typeface="ＭＳ Ｐゴシック" charset="0"/>
              </a:defRPr>
            </a:lvl4pPr>
            <a:lvl5pPr marL="3454400" indent="-457200">
              <a:defRPr sz="2400">
                <a:solidFill>
                  <a:schemeClr val="tx1"/>
                </a:solidFill>
                <a:latin typeface="Times" charset="0"/>
                <a:ea typeface="ＭＳ Ｐゴシック" charset="0"/>
              </a:defRPr>
            </a:lvl5pPr>
            <a:lvl6pPr marL="3911600" indent="-457200" eaLnBrk="0" fontAlgn="base" hangingPunct="0">
              <a:spcBef>
                <a:spcPct val="0"/>
              </a:spcBef>
              <a:spcAft>
                <a:spcPct val="0"/>
              </a:spcAft>
              <a:defRPr sz="2400">
                <a:solidFill>
                  <a:schemeClr val="tx1"/>
                </a:solidFill>
                <a:latin typeface="Times" charset="0"/>
                <a:ea typeface="ＭＳ Ｐゴシック" charset="0"/>
              </a:defRPr>
            </a:lvl6pPr>
            <a:lvl7pPr marL="4368800" indent="-457200" eaLnBrk="0" fontAlgn="base" hangingPunct="0">
              <a:spcBef>
                <a:spcPct val="0"/>
              </a:spcBef>
              <a:spcAft>
                <a:spcPct val="0"/>
              </a:spcAft>
              <a:defRPr sz="2400">
                <a:solidFill>
                  <a:schemeClr val="tx1"/>
                </a:solidFill>
                <a:latin typeface="Times" charset="0"/>
                <a:ea typeface="ＭＳ Ｐゴシック" charset="0"/>
              </a:defRPr>
            </a:lvl7pPr>
            <a:lvl8pPr marL="4826000" indent="-457200" eaLnBrk="0" fontAlgn="base" hangingPunct="0">
              <a:spcBef>
                <a:spcPct val="0"/>
              </a:spcBef>
              <a:spcAft>
                <a:spcPct val="0"/>
              </a:spcAft>
              <a:defRPr sz="2400">
                <a:solidFill>
                  <a:schemeClr val="tx1"/>
                </a:solidFill>
                <a:latin typeface="Times" charset="0"/>
                <a:ea typeface="ＭＳ Ｐゴシック" charset="0"/>
              </a:defRPr>
            </a:lvl8pPr>
            <a:lvl9pPr marL="5283200" indent="-457200" eaLnBrk="0" fontAlgn="base" hangingPunct="0">
              <a:spcBef>
                <a:spcPct val="0"/>
              </a:spcBef>
              <a:spcAft>
                <a:spcPct val="0"/>
              </a:spcAft>
              <a:defRPr sz="2400">
                <a:solidFill>
                  <a:schemeClr val="tx1"/>
                </a:solidFill>
                <a:latin typeface="Times" charset="0"/>
                <a:ea typeface="ＭＳ Ｐゴシック" charset="0"/>
              </a:defRPr>
            </a:lvl9pPr>
          </a:lstStyle>
          <a:p>
            <a:pPr marL="0" indent="0">
              <a:spcBef>
                <a:spcPct val="50000"/>
              </a:spcBef>
            </a:pPr>
            <a:r>
              <a:rPr lang="de-DE" altLang="ja-JP" sz="1800" b="1" dirty="0" smtClean="0">
                <a:solidFill>
                  <a:srgbClr val="800000"/>
                </a:solidFill>
                <a:latin typeface="Verdana" charset="0"/>
                <a:cs typeface="ＭＳ Ｐゴシック" charset="0"/>
              </a:rPr>
              <a:t>Elektronisches Tool zur Implementierung in den Kantonen</a:t>
            </a:r>
            <a:endParaRPr lang="de-DE" altLang="ja-JP" sz="1800" b="1" dirty="0">
              <a:solidFill>
                <a:srgbClr val="800000"/>
              </a:solidFill>
              <a:latin typeface="Verdana" charset="0"/>
              <a:cs typeface="ＭＳ Ｐゴシック" charset="0"/>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2"/>
          <p:cNvSpPr txBox="1">
            <a:spLocks noChangeArrowheads="1"/>
          </p:cNvSpPr>
          <p:nvPr/>
        </p:nvSpPr>
        <p:spPr bwMode="auto">
          <a:xfrm>
            <a:off x="395536" y="836712"/>
            <a:ext cx="8458200" cy="40011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82600" indent="-4826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2159000" indent="-457200">
              <a:defRPr sz="2400">
                <a:solidFill>
                  <a:schemeClr val="tx1"/>
                </a:solidFill>
                <a:latin typeface="Times" charset="0"/>
                <a:ea typeface="ＭＳ Ｐゴシック" charset="0"/>
              </a:defRPr>
            </a:lvl3pPr>
            <a:lvl4pPr marL="2806700" indent="-457200">
              <a:defRPr sz="2400">
                <a:solidFill>
                  <a:schemeClr val="tx1"/>
                </a:solidFill>
                <a:latin typeface="Times" charset="0"/>
                <a:ea typeface="ＭＳ Ｐゴシック" charset="0"/>
              </a:defRPr>
            </a:lvl4pPr>
            <a:lvl5pPr marL="3454400" indent="-457200">
              <a:defRPr sz="2400">
                <a:solidFill>
                  <a:schemeClr val="tx1"/>
                </a:solidFill>
                <a:latin typeface="Times" charset="0"/>
                <a:ea typeface="ＭＳ Ｐゴシック" charset="0"/>
              </a:defRPr>
            </a:lvl5pPr>
            <a:lvl6pPr marL="3911600" indent="-457200" eaLnBrk="0" fontAlgn="base" hangingPunct="0">
              <a:spcBef>
                <a:spcPct val="0"/>
              </a:spcBef>
              <a:spcAft>
                <a:spcPct val="0"/>
              </a:spcAft>
              <a:defRPr sz="2400">
                <a:solidFill>
                  <a:schemeClr val="tx1"/>
                </a:solidFill>
                <a:latin typeface="Times" charset="0"/>
                <a:ea typeface="ＭＳ Ｐゴシック" charset="0"/>
              </a:defRPr>
            </a:lvl6pPr>
            <a:lvl7pPr marL="4368800" indent="-457200" eaLnBrk="0" fontAlgn="base" hangingPunct="0">
              <a:spcBef>
                <a:spcPct val="0"/>
              </a:spcBef>
              <a:spcAft>
                <a:spcPct val="0"/>
              </a:spcAft>
              <a:defRPr sz="2400">
                <a:solidFill>
                  <a:schemeClr val="tx1"/>
                </a:solidFill>
                <a:latin typeface="Times" charset="0"/>
                <a:ea typeface="ＭＳ Ｐゴシック" charset="0"/>
              </a:defRPr>
            </a:lvl7pPr>
            <a:lvl8pPr marL="4826000" indent="-457200" eaLnBrk="0" fontAlgn="base" hangingPunct="0">
              <a:spcBef>
                <a:spcPct val="0"/>
              </a:spcBef>
              <a:spcAft>
                <a:spcPct val="0"/>
              </a:spcAft>
              <a:defRPr sz="2400">
                <a:solidFill>
                  <a:schemeClr val="tx1"/>
                </a:solidFill>
                <a:latin typeface="Times" charset="0"/>
                <a:ea typeface="ＭＳ Ｐゴシック" charset="0"/>
              </a:defRPr>
            </a:lvl8pPr>
            <a:lvl9pPr marL="5283200"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CH" altLang="ja-JP" sz="2000" b="1" dirty="0" smtClean="0">
                <a:solidFill>
                  <a:srgbClr val="800000"/>
                </a:solidFill>
                <a:latin typeface="Verdana" charset="0"/>
                <a:cs typeface="ＭＳ Ｐゴシック" charset="0"/>
              </a:rPr>
              <a:t>6.	Fragen und Antworten</a:t>
            </a:r>
            <a:endParaRPr lang="de-DE" altLang="ja-JP" sz="2000" b="1" dirty="0" smtClean="0">
              <a:solidFill>
                <a:srgbClr val="800000"/>
              </a:solidFill>
              <a:latin typeface="Verdana" charset="0"/>
              <a:cs typeface="ＭＳ Ｐゴシック" charset="0"/>
            </a:endParaRPr>
          </a:p>
        </p:txBody>
      </p:sp>
    </p:spTree>
    <p:extLst>
      <p:ext uri="{BB962C8B-B14F-4D97-AF65-F5344CB8AC3E}">
        <p14:creationId xmlns:p14="http://schemas.microsoft.com/office/powerpoint/2010/main" xmlns="" val="257131982"/>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2209800"/>
            <a:ext cx="9144000" cy="1143000"/>
          </a:xfrm>
          <a:prstGeom prst="rect">
            <a:avLst/>
          </a:prstGeom>
          <a:solidFill>
            <a:srgbClr val="DAEDE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1" u="none" strike="noStrike" cap="none" normalizeH="0" baseline="0">
              <a:ln>
                <a:noFill/>
              </a:ln>
              <a:solidFill>
                <a:schemeClr val="tx1"/>
              </a:solidFill>
              <a:effectLst/>
              <a:latin typeface="Times" charset="0"/>
            </a:endParaRPr>
          </a:p>
        </p:txBody>
      </p:sp>
      <p:sp>
        <p:nvSpPr>
          <p:cNvPr id="18435" name="Text Box 3"/>
          <p:cNvSpPr txBox="1">
            <a:spLocks noChangeArrowheads="1"/>
          </p:cNvSpPr>
          <p:nvPr/>
        </p:nvSpPr>
        <p:spPr bwMode="auto">
          <a:xfrm>
            <a:off x="457200" y="1219200"/>
            <a:ext cx="8458200" cy="3293209"/>
          </a:xfrm>
          <a:prstGeom prst="rect">
            <a:avLst/>
          </a:prstGeom>
          <a:noFill/>
          <a:ln w="9525">
            <a:noFill/>
            <a:miter lim="800000"/>
            <a:headEnd/>
            <a:tailEnd/>
          </a:ln>
        </p:spPr>
        <p:txBody>
          <a:bodyPr>
            <a:prstTxWarp prst="textNoShape">
              <a:avLst/>
            </a:prstTxWarp>
            <a:spAutoFit/>
          </a:bodyPr>
          <a:lstStyle/>
          <a:p>
            <a:pPr>
              <a:spcBef>
                <a:spcPts val="840"/>
              </a:spcBef>
            </a:pPr>
            <a:r>
              <a:rPr lang="de-DE" altLang="ja-JP" sz="1800" dirty="0">
                <a:solidFill>
                  <a:srgbClr val="000000"/>
                </a:solidFill>
                <a:latin typeface="Verdana" charset="0"/>
                <a:ea typeface="ＭＳ Ｐゴシック" charset="-128"/>
                <a:cs typeface="ＭＳ Ｐゴシック" charset="-128"/>
              </a:rPr>
              <a:t>Paradigmenwechsel </a:t>
            </a:r>
            <a:r>
              <a:rPr lang="de-DE" altLang="ja-JP" sz="1800" i="0" dirty="0" smtClean="0">
                <a:solidFill>
                  <a:srgbClr val="000000"/>
                </a:solidFill>
                <a:latin typeface="Verdana" charset="0"/>
                <a:ea typeface="ＭＳ Ｐゴシック" charset="-128"/>
                <a:cs typeface="ＭＳ Ｐゴシック" charset="-128"/>
              </a:rPr>
              <a:t>im Bereich der Sonderpädagogik durch Neugestaltung des Finanzausgleichs und der Aufgabenteilung zwischen Bund und Kantonen (NFA):</a:t>
            </a:r>
          </a:p>
          <a:p>
            <a:pPr>
              <a:spcBef>
                <a:spcPts val="840"/>
              </a:spcBef>
            </a:pPr>
            <a:endParaRPr lang="de-DE" altLang="ja-JP" sz="1800" b="1" dirty="0">
              <a:solidFill>
                <a:srgbClr val="000000"/>
              </a:solidFill>
              <a:latin typeface="Verdana" charset="0"/>
              <a:ea typeface="ＭＳ Ｐゴシック" charset="-128"/>
              <a:cs typeface="ＭＳ Ｐゴシック" charset="-128"/>
            </a:endParaRPr>
          </a:p>
          <a:p>
            <a:pPr>
              <a:spcBef>
                <a:spcPts val="840"/>
              </a:spcBef>
            </a:pPr>
            <a:r>
              <a:rPr lang="de-DE" altLang="ja-JP" sz="2000" b="1" dirty="0">
                <a:solidFill>
                  <a:srgbClr val="000000"/>
                </a:solidFill>
                <a:latin typeface="Verdana" charset="0"/>
                <a:ea typeface="ＭＳ Ｐゴシック" charset="-128"/>
                <a:cs typeface="ＭＳ Ｐゴシック" charset="-128"/>
              </a:rPr>
              <a:t>W</a:t>
            </a:r>
            <a:r>
              <a:rPr lang="de-DE" altLang="ja-JP" sz="2000" b="1" i="0" dirty="0" smtClean="0">
                <a:solidFill>
                  <a:srgbClr val="000000"/>
                </a:solidFill>
                <a:latin typeface="Verdana" charset="0"/>
                <a:ea typeface="ＭＳ Ｐゴシック" charset="-128"/>
                <a:cs typeface="ＭＳ Ｐゴシック" charset="-128"/>
              </a:rPr>
              <a:t>eg von der Versicherungslogik</a:t>
            </a:r>
          </a:p>
          <a:p>
            <a:pPr>
              <a:spcBef>
                <a:spcPts val="840"/>
              </a:spcBef>
            </a:pPr>
            <a:r>
              <a:rPr lang="de-DE" altLang="ja-JP" sz="2000" b="1" i="0" dirty="0" smtClean="0">
                <a:solidFill>
                  <a:srgbClr val="000000"/>
                </a:solidFill>
                <a:latin typeface="Verdana" charset="0"/>
                <a:ea typeface="ＭＳ Ｐゴシック" charset="-128"/>
                <a:cs typeface="ＭＳ Ｐゴシック" charset="-128"/>
              </a:rPr>
              <a:t>hin zur Bildungslogik</a:t>
            </a:r>
          </a:p>
          <a:p>
            <a:pPr>
              <a:spcBef>
                <a:spcPts val="840"/>
              </a:spcBef>
            </a:pPr>
            <a:endParaRPr lang="de-DE" altLang="ja-JP" sz="1800" b="1" i="0" dirty="0" smtClean="0">
              <a:solidFill>
                <a:srgbClr val="000000"/>
              </a:solidFill>
              <a:latin typeface="Verdana" charset="0"/>
              <a:ea typeface="ＭＳ Ｐゴシック" charset="-128"/>
              <a:cs typeface="ＭＳ Ｐゴシック" charset="-128"/>
            </a:endParaRPr>
          </a:p>
          <a:p>
            <a:pPr>
              <a:spcBef>
                <a:spcPts val="840"/>
              </a:spcBef>
            </a:pPr>
            <a:r>
              <a:rPr lang="de-DE" altLang="ja-JP" sz="1800" i="0" dirty="0" smtClean="0">
                <a:solidFill>
                  <a:srgbClr val="000000"/>
                </a:solidFill>
                <a:latin typeface="Verdana" charset="0"/>
                <a:ea typeface="ＭＳ Ｐゴシック" charset="-128"/>
                <a:cs typeface="ＭＳ Ｐゴシック" charset="-128"/>
              </a:rPr>
              <a:t>Ablösungsprozess von stark verankerter IV-Tradition im Sonderschul-</a:t>
            </a:r>
          </a:p>
          <a:p>
            <a:pPr>
              <a:spcBef>
                <a:spcPts val="840"/>
              </a:spcBef>
            </a:pPr>
            <a:r>
              <a:rPr lang="de-DE" altLang="ja-JP" sz="1800" dirty="0">
                <a:solidFill>
                  <a:srgbClr val="000000"/>
                </a:solidFill>
                <a:latin typeface="Verdana" charset="0"/>
                <a:ea typeface="ＭＳ Ｐゴシック" charset="-128"/>
                <a:cs typeface="ＭＳ Ｐゴシック" charset="-128"/>
              </a:rPr>
              <a:t>w</a:t>
            </a:r>
            <a:r>
              <a:rPr lang="de-DE" altLang="ja-JP" sz="1800" i="0" dirty="0" smtClean="0">
                <a:solidFill>
                  <a:srgbClr val="000000"/>
                </a:solidFill>
                <a:latin typeface="Verdana" charset="0"/>
                <a:ea typeface="ＭＳ Ｐゴシック" charset="-128"/>
                <a:cs typeface="ＭＳ Ｐゴシック" charset="-128"/>
              </a:rPr>
              <a:t>esen notwendig</a:t>
            </a:r>
          </a:p>
        </p:txBody>
      </p:sp>
    </p:spTree>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bwMode="auto">
          <a:xfrm>
            <a:off x="0" y="0"/>
            <a:ext cx="9144000" cy="6858000"/>
          </a:xfrm>
          <a:prstGeom prst="rect">
            <a:avLst/>
          </a:prstGeom>
          <a:solidFill>
            <a:schemeClr val="bg1"/>
          </a:solidFill>
          <a:ln w="9525"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150979" name="Oval 3"/>
          <p:cNvSpPr>
            <a:spLocks noChangeArrowheads="1"/>
          </p:cNvSpPr>
          <p:nvPr/>
        </p:nvSpPr>
        <p:spPr bwMode="auto">
          <a:xfrm>
            <a:off x="323850" y="1556792"/>
            <a:ext cx="1809750"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Anamnese</a:t>
            </a:r>
          </a:p>
        </p:txBody>
      </p:sp>
      <p:sp>
        <p:nvSpPr>
          <p:cNvPr id="1150982" name="Freeform 6"/>
          <p:cNvSpPr>
            <a:spLocks/>
          </p:cNvSpPr>
          <p:nvPr/>
        </p:nvSpPr>
        <p:spPr bwMode="auto">
          <a:xfrm>
            <a:off x="1600200" y="2115592"/>
            <a:ext cx="6172200" cy="546100"/>
          </a:xfrm>
          <a:custGeom>
            <a:avLst/>
            <a:gdLst>
              <a:gd name="T0" fmla="*/ 0 w 3888"/>
              <a:gd name="T1" fmla="*/ 128 h 344"/>
              <a:gd name="T2" fmla="*/ 240 w 3888"/>
              <a:gd name="T3" fmla="*/ 224 h 344"/>
              <a:gd name="T4" fmla="*/ 624 w 3888"/>
              <a:gd name="T5" fmla="*/ 32 h 344"/>
              <a:gd name="T6" fmla="*/ 816 w 3888"/>
              <a:gd name="T7" fmla="*/ 32 h 344"/>
              <a:gd name="T8" fmla="*/ 1440 w 3888"/>
              <a:gd name="T9" fmla="*/ 128 h 344"/>
              <a:gd name="T10" fmla="*/ 1872 w 3888"/>
              <a:gd name="T11" fmla="*/ 80 h 344"/>
              <a:gd name="T12" fmla="*/ 2592 w 3888"/>
              <a:gd name="T13" fmla="*/ 176 h 344"/>
              <a:gd name="T14" fmla="*/ 3168 w 3888"/>
              <a:gd name="T15" fmla="*/ 320 h 344"/>
              <a:gd name="T16" fmla="*/ 3888 w 3888"/>
              <a:gd name="T17" fmla="*/ 320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88" h="344">
                <a:moveTo>
                  <a:pt x="0" y="128"/>
                </a:moveTo>
                <a:cubicBezTo>
                  <a:pt x="68" y="184"/>
                  <a:pt x="136" y="240"/>
                  <a:pt x="240" y="224"/>
                </a:cubicBezTo>
                <a:cubicBezTo>
                  <a:pt x="344" y="208"/>
                  <a:pt x="528" y="64"/>
                  <a:pt x="624" y="32"/>
                </a:cubicBezTo>
                <a:cubicBezTo>
                  <a:pt x="720" y="0"/>
                  <a:pt x="680" y="16"/>
                  <a:pt x="816" y="32"/>
                </a:cubicBezTo>
                <a:cubicBezTo>
                  <a:pt x="952" y="48"/>
                  <a:pt x="1264" y="120"/>
                  <a:pt x="1440" y="128"/>
                </a:cubicBezTo>
                <a:cubicBezTo>
                  <a:pt x="1616" y="136"/>
                  <a:pt x="1680" y="72"/>
                  <a:pt x="1872" y="80"/>
                </a:cubicBezTo>
                <a:cubicBezTo>
                  <a:pt x="2064" y="88"/>
                  <a:pt x="2376" y="136"/>
                  <a:pt x="2592" y="176"/>
                </a:cubicBezTo>
                <a:cubicBezTo>
                  <a:pt x="2808" y="216"/>
                  <a:pt x="2952" y="296"/>
                  <a:pt x="3168" y="320"/>
                </a:cubicBezTo>
                <a:cubicBezTo>
                  <a:pt x="3384" y="344"/>
                  <a:pt x="3768" y="320"/>
                  <a:pt x="3888" y="320"/>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83" name="Freeform 7"/>
          <p:cNvSpPr>
            <a:spLocks/>
          </p:cNvSpPr>
          <p:nvPr/>
        </p:nvSpPr>
        <p:spPr bwMode="auto">
          <a:xfrm>
            <a:off x="1676400" y="3004592"/>
            <a:ext cx="6172200" cy="1003300"/>
          </a:xfrm>
          <a:custGeom>
            <a:avLst/>
            <a:gdLst>
              <a:gd name="T0" fmla="*/ 0 w 3888"/>
              <a:gd name="T1" fmla="*/ 0 h 632"/>
              <a:gd name="T2" fmla="*/ 480 w 3888"/>
              <a:gd name="T3" fmla="*/ 288 h 632"/>
              <a:gd name="T4" fmla="*/ 1248 w 3888"/>
              <a:gd name="T5" fmla="*/ 240 h 632"/>
              <a:gd name="T6" fmla="*/ 1920 w 3888"/>
              <a:gd name="T7" fmla="*/ 432 h 632"/>
              <a:gd name="T8" fmla="*/ 2592 w 3888"/>
              <a:gd name="T9" fmla="*/ 624 h 632"/>
              <a:gd name="T10" fmla="*/ 3072 w 3888"/>
              <a:gd name="T11" fmla="*/ 480 h 632"/>
              <a:gd name="T12" fmla="*/ 3888 w 3888"/>
              <a:gd name="T13" fmla="*/ 384 h 632"/>
            </a:gdLst>
            <a:ahLst/>
            <a:cxnLst>
              <a:cxn ang="0">
                <a:pos x="T0" y="T1"/>
              </a:cxn>
              <a:cxn ang="0">
                <a:pos x="T2" y="T3"/>
              </a:cxn>
              <a:cxn ang="0">
                <a:pos x="T4" y="T5"/>
              </a:cxn>
              <a:cxn ang="0">
                <a:pos x="T6" y="T7"/>
              </a:cxn>
              <a:cxn ang="0">
                <a:pos x="T8" y="T9"/>
              </a:cxn>
              <a:cxn ang="0">
                <a:pos x="T10" y="T11"/>
              </a:cxn>
              <a:cxn ang="0">
                <a:pos x="T12" y="T13"/>
              </a:cxn>
            </a:cxnLst>
            <a:rect l="0" t="0" r="r" b="b"/>
            <a:pathLst>
              <a:path w="3888" h="632">
                <a:moveTo>
                  <a:pt x="0" y="0"/>
                </a:moveTo>
                <a:cubicBezTo>
                  <a:pt x="136" y="124"/>
                  <a:pt x="272" y="248"/>
                  <a:pt x="480" y="288"/>
                </a:cubicBezTo>
                <a:cubicBezTo>
                  <a:pt x="688" y="328"/>
                  <a:pt x="1008" y="216"/>
                  <a:pt x="1248" y="240"/>
                </a:cubicBezTo>
                <a:cubicBezTo>
                  <a:pt x="1488" y="264"/>
                  <a:pt x="1696" y="368"/>
                  <a:pt x="1920" y="432"/>
                </a:cubicBezTo>
                <a:cubicBezTo>
                  <a:pt x="2144" y="496"/>
                  <a:pt x="2400" y="616"/>
                  <a:pt x="2592" y="624"/>
                </a:cubicBezTo>
                <a:cubicBezTo>
                  <a:pt x="2784" y="632"/>
                  <a:pt x="2856" y="520"/>
                  <a:pt x="3072" y="480"/>
                </a:cubicBezTo>
                <a:cubicBezTo>
                  <a:pt x="3288" y="440"/>
                  <a:pt x="3752" y="400"/>
                  <a:pt x="3888" y="384"/>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84" name="Freeform 8"/>
          <p:cNvSpPr>
            <a:spLocks/>
          </p:cNvSpPr>
          <p:nvPr/>
        </p:nvSpPr>
        <p:spPr bwMode="auto">
          <a:xfrm>
            <a:off x="1371600" y="2699792"/>
            <a:ext cx="6400800" cy="1371600"/>
          </a:xfrm>
          <a:custGeom>
            <a:avLst/>
            <a:gdLst>
              <a:gd name="T0" fmla="*/ 0 w 4032"/>
              <a:gd name="T1" fmla="*/ 624 h 864"/>
              <a:gd name="T2" fmla="*/ 864 w 4032"/>
              <a:gd name="T3" fmla="*/ 768 h 864"/>
              <a:gd name="T4" fmla="*/ 1440 w 4032"/>
              <a:gd name="T5" fmla="*/ 816 h 864"/>
              <a:gd name="T6" fmla="*/ 2256 w 4032"/>
              <a:gd name="T7" fmla="*/ 480 h 864"/>
              <a:gd name="T8" fmla="*/ 3120 w 4032"/>
              <a:gd name="T9" fmla="*/ 480 h 864"/>
              <a:gd name="T10" fmla="*/ 4032 w 4032"/>
              <a:gd name="T11" fmla="*/ 0 h 864"/>
            </a:gdLst>
            <a:ahLst/>
            <a:cxnLst>
              <a:cxn ang="0">
                <a:pos x="T0" y="T1"/>
              </a:cxn>
              <a:cxn ang="0">
                <a:pos x="T2" y="T3"/>
              </a:cxn>
              <a:cxn ang="0">
                <a:pos x="T4" y="T5"/>
              </a:cxn>
              <a:cxn ang="0">
                <a:pos x="T6" y="T7"/>
              </a:cxn>
              <a:cxn ang="0">
                <a:pos x="T8" y="T9"/>
              </a:cxn>
              <a:cxn ang="0">
                <a:pos x="T10" y="T11"/>
              </a:cxn>
            </a:cxnLst>
            <a:rect l="0" t="0" r="r" b="b"/>
            <a:pathLst>
              <a:path w="4032" h="864">
                <a:moveTo>
                  <a:pt x="0" y="624"/>
                </a:moveTo>
                <a:cubicBezTo>
                  <a:pt x="312" y="680"/>
                  <a:pt x="624" y="736"/>
                  <a:pt x="864" y="768"/>
                </a:cubicBezTo>
                <a:cubicBezTo>
                  <a:pt x="1104" y="800"/>
                  <a:pt x="1208" y="864"/>
                  <a:pt x="1440" y="816"/>
                </a:cubicBezTo>
                <a:cubicBezTo>
                  <a:pt x="1672" y="768"/>
                  <a:pt x="1976" y="536"/>
                  <a:pt x="2256" y="480"/>
                </a:cubicBezTo>
                <a:cubicBezTo>
                  <a:pt x="2536" y="424"/>
                  <a:pt x="2824" y="560"/>
                  <a:pt x="3120" y="480"/>
                </a:cubicBezTo>
                <a:cubicBezTo>
                  <a:pt x="3416" y="400"/>
                  <a:pt x="3724" y="200"/>
                  <a:pt x="4032" y="0"/>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85" name="Freeform 9"/>
          <p:cNvSpPr>
            <a:spLocks/>
          </p:cNvSpPr>
          <p:nvPr/>
        </p:nvSpPr>
        <p:spPr bwMode="auto">
          <a:xfrm>
            <a:off x="1905000" y="3766592"/>
            <a:ext cx="3657600" cy="762000"/>
          </a:xfrm>
          <a:custGeom>
            <a:avLst/>
            <a:gdLst>
              <a:gd name="T0" fmla="*/ 0 w 2304"/>
              <a:gd name="T1" fmla="*/ 336 h 480"/>
              <a:gd name="T2" fmla="*/ 576 w 2304"/>
              <a:gd name="T3" fmla="*/ 480 h 480"/>
              <a:gd name="T4" fmla="*/ 1296 w 2304"/>
              <a:gd name="T5" fmla="*/ 336 h 480"/>
              <a:gd name="T6" fmla="*/ 1920 w 2304"/>
              <a:gd name="T7" fmla="*/ 336 h 480"/>
              <a:gd name="T8" fmla="*/ 2304 w 2304"/>
              <a:gd name="T9" fmla="*/ 0 h 480"/>
            </a:gdLst>
            <a:ahLst/>
            <a:cxnLst>
              <a:cxn ang="0">
                <a:pos x="T0" y="T1"/>
              </a:cxn>
              <a:cxn ang="0">
                <a:pos x="T2" y="T3"/>
              </a:cxn>
              <a:cxn ang="0">
                <a:pos x="T4" y="T5"/>
              </a:cxn>
              <a:cxn ang="0">
                <a:pos x="T6" y="T7"/>
              </a:cxn>
              <a:cxn ang="0">
                <a:pos x="T8" y="T9"/>
              </a:cxn>
            </a:cxnLst>
            <a:rect l="0" t="0" r="r" b="b"/>
            <a:pathLst>
              <a:path w="2304" h="480">
                <a:moveTo>
                  <a:pt x="0" y="336"/>
                </a:moveTo>
                <a:cubicBezTo>
                  <a:pt x="180" y="408"/>
                  <a:pt x="360" y="480"/>
                  <a:pt x="576" y="480"/>
                </a:cubicBezTo>
                <a:cubicBezTo>
                  <a:pt x="792" y="480"/>
                  <a:pt x="1072" y="360"/>
                  <a:pt x="1296" y="336"/>
                </a:cubicBezTo>
                <a:cubicBezTo>
                  <a:pt x="1520" y="312"/>
                  <a:pt x="1752" y="392"/>
                  <a:pt x="1920" y="336"/>
                </a:cubicBezTo>
                <a:cubicBezTo>
                  <a:pt x="2088" y="280"/>
                  <a:pt x="2196" y="140"/>
                  <a:pt x="2304" y="0"/>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86" name="Freeform 10"/>
          <p:cNvSpPr>
            <a:spLocks/>
          </p:cNvSpPr>
          <p:nvPr/>
        </p:nvSpPr>
        <p:spPr bwMode="auto">
          <a:xfrm>
            <a:off x="1447800" y="2293392"/>
            <a:ext cx="6248400" cy="2705100"/>
          </a:xfrm>
          <a:custGeom>
            <a:avLst/>
            <a:gdLst>
              <a:gd name="T0" fmla="*/ 0 w 3936"/>
              <a:gd name="T1" fmla="*/ 1648 h 1704"/>
              <a:gd name="T2" fmla="*/ 1008 w 3936"/>
              <a:gd name="T3" fmla="*/ 1552 h 1704"/>
              <a:gd name="T4" fmla="*/ 1008 w 3936"/>
              <a:gd name="T5" fmla="*/ 736 h 1704"/>
              <a:gd name="T6" fmla="*/ 1440 w 3936"/>
              <a:gd name="T7" fmla="*/ 112 h 1704"/>
              <a:gd name="T8" fmla="*/ 1968 w 3936"/>
              <a:gd name="T9" fmla="*/ 64 h 1704"/>
              <a:gd name="T10" fmla="*/ 2640 w 3936"/>
              <a:gd name="T11" fmla="*/ 208 h 1704"/>
              <a:gd name="T12" fmla="*/ 3504 w 3936"/>
              <a:gd name="T13" fmla="*/ 304 h 1704"/>
              <a:gd name="T14" fmla="*/ 3936 w 3936"/>
              <a:gd name="T15" fmla="*/ 208 h 17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36" h="1704">
                <a:moveTo>
                  <a:pt x="0" y="1648"/>
                </a:moveTo>
                <a:cubicBezTo>
                  <a:pt x="420" y="1676"/>
                  <a:pt x="840" y="1704"/>
                  <a:pt x="1008" y="1552"/>
                </a:cubicBezTo>
                <a:cubicBezTo>
                  <a:pt x="1176" y="1400"/>
                  <a:pt x="936" y="976"/>
                  <a:pt x="1008" y="736"/>
                </a:cubicBezTo>
                <a:cubicBezTo>
                  <a:pt x="1080" y="496"/>
                  <a:pt x="1280" y="224"/>
                  <a:pt x="1440" y="112"/>
                </a:cubicBezTo>
                <a:cubicBezTo>
                  <a:pt x="1600" y="0"/>
                  <a:pt x="1768" y="48"/>
                  <a:pt x="1968" y="64"/>
                </a:cubicBezTo>
                <a:cubicBezTo>
                  <a:pt x="2168" y="80"/>
                  <a:pt x="2384" y="168"/>
                  <a:pt x="2640" y="208"/>
                </a:cubicBezTo>
                <a:cubicBezTo>
                  <a:pt x="2896" y="248"/>
                  <a:pt x="3288" y="304"/>
                  <a:pt x="3504" y="304"/>
                </a:cubicBezTo>
                <a:cubicBezTo>
                  <a:pt x="3720" y="304"/>
                  <a:pt x="3828" y="256"/>
                  <a:pt x="3936" y="208"/>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87" name="Freeform 11"/>
          <p:cNvSpPr>
            <a:spLocks/>
          </p:cNvSpPr>
          <p:nvPr/>
        </p:nvSpPr>
        <p:spPr bwMode="auto">
          <a:xfrm>
            <a:off x="1905000" y="4249192"/>
            <a:ext cx="4191000" cy="1231900"/>
          </a:xfrm>
          <a:custGeom>
            <a:avLst/>
            <a:gdLst>
              <a:gd name="T0" fmla="*/ 0 w 2640"/>
              <a:gd name="T1" fmla="*/ 752 h 776"/>
              <a:gd name="T2" fmla="*/ 1056 w 2640"/>
              <a:gd name="T3" fmla="*/ 704 h 776"/>
              <a:gd name="T4" fmla="*/ 1968 w 2640"/>
              <a:gd name="T5" fmla="*/ 320 h 776"/>
              <a:gd name="T6" fmla="*/ 2400 w 2640"/>
              <a:gd name="T7" fmla="*/ 32 h 776"/>
              <a:gd name="T8" fmla="*/ 2640 w 2640"/>
              <a:gd name="T9" fmla="*/ 128 h 776"/>
            </a:gdLst>
            <a:ahLst/>
            <a:cxnLst>
              <a:cxn ang="0">
                <a:pos x="T0" y="T1"/>
              </a:cxn>
              <a:cxn ang="0">
                <a:pos x="T2" y="T3"/>
              </a:cxn>
              <a:cxn ang="0">
                <a:pos x="T4" y="T5"/>
              </a:cxn>
              <a:cxn ang="0">
                <a:pos x="T6" y="T7"/>
              </a:cxn>
              <a:cxn ang="0">
                <a:pos x="T8" y="T9"/>
              </a:cxn>
            </a:cxnLst>
            <a:rect l="0" t="0" r="r" b="b"/>
            <a:pathLst>
              <a:path w="2640" h="776">
                <a:moveTo>
                  <a:pt x="0" y="752"/>
                </a:moveTo>
                <a:cubicBezTo>
                  <a:pt x="364" y="764"/>
                  <a:pt x="728" y="776"/>
                  <a:pt x="1056" y="704"/>
                </a:cubicBezTo>
                <a:cubicBezTo>
                  <a:pt x="1384" y="632"/>
                  <a:pt x="1744" y="432"/>
                  <a:pt x="1968" y="320"/>
                </a:cubicBezTo>
                <a:cubicBezTo>
                  <a:pt x="2192" y="208"/>
                  <a:pt x="2288" y="64"/>
                  <a:pt x="2400" y="32"/>
                </a:cubicBezTo>
                <a:cubicBezTo>
                  <a:pt x="2512" y="0"/>
                  <a:pt x="2600" y="112"/>
                  <a:pt x="2640" y="128"/>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90" name="Freeform 14"/>
          <p:cNvSpPr>
            <a:spLocks/>
          </p:cNvSpPr>
          <p:nvPr/>
        </p:nvSpPr>
        <p:spPr bwMode="auto">
          <a:xfrm>
            <a:off x="1981200" y="1785392"/>
            <a:ext cx="3743325" cy="1651000"/>
          </a:xfrm>
          <a:custGeom>
            <a:avLst/>
            <a:gdLst>
              <a:gd name="T0" fmla="*/ 0 w 2448"/>
              <a:gd name="T1" fmla="*/ 0 h 968"/>
              <a:gd name="T2" fmla="*/ 288 w 2448"/>
              <a:gd name="T3" fmla="*/ 240 h 968"/>
              <a:gd name="T4" fmla="*/ 336 w 2448"/>
              <a:gd name="T5" fmla="*/ 720 h 968"/>
              <a:gd name="T6" fmla="*/ 912 w 2448"/>
              <a:gd name="T7" fmla="*/ 960 h 968"/>
              <a:gd name="T8" fmla="*/ 1680 w 2448"/>
              <a:gd name="T9" fmla="*/ 768 h 968"/>
              <a:gd name="T10" fmla="*/ 2208 w 2448"/>
              <a:gd name="T11" fmla="*/ 672 h 968"/>
              <a:gd name="T12" fmla="*/ 2448 w 2448"/>
              <a:gd name="T13" fmla="*/ 816 h 968"/>
            </a:gdLst>
            <a:ahLst/>
            <a:cxnLst>
              <a:cxn ang="0">
                <a:pos x="T0" y="T1"/>
              </a:cxn>
              <a:cxn ang="0">
                <a:pos x="T2" y="T3"/>
              </a:cxn>
              <a:cxn ang="0">
                <a:pos x="T4" y="T5"/>
              </a:cxn>
              <a:cxn ang="0">
                <a:pos x="T6" y="T7"/>
              </a:cxn>
              <a:cxn ang="0">
                <a:pos x="T8" y="T9"/>
              </a:cxn>
              <a:cxn ang="0">
                <a:pos x="T10" y="T11"/>
              </a:cxn>
              <a:cxn ang="0">
                <a:pos x="T12" y="T13"/>
              </a:cxn>
            </a:cxnLst>
            <a:rect l="0" t="0" r="r" b="b"/>
            <a:pathLst>
              <a:path w="2448" h="968">
                <a:moveTo>
                  <a:pt x="0" y="0"/>
                </a:moveTo>
                <a:cubicBezTo>
                  <a:pt x="116" y="60"/>
                  <a:pt x="232" y="120"/>
                  <a:pt x="288" y="240"/>
                </a:cubicBezTo>
                <a:cubicBezTo>
                  <a:pt x="344" y="360"/>
                  <a:pt x="232" y="600"/>
                  <a:pt x="336" y="720"/>
                </a:cubicBezTo>
                <a:cubicBezTo>
                  <a:pt x="440" y="840"/>
                  <a:pt x="688" y="952"/>
                  <a:pt x="912" y="960"/>
                </a:cubicBezTo>
                <a:cubicBezTo>
                  <a:pt x="1136" y="968"/>
                  <a:pt x="1464" y="816"/>
                  <a:pt x="1680" y="768"/>
                </a:cubicBezTo>
                <a:cubicBezTo>
                  <a:pt x="1896" y="720"/>
                  <a:pt x="2080" y="664"/>
                  <a:pt x="2208" y="672"/>
                </a:cubicBezTo>
                <a:cubicBezTo>
                  <a:pt x="2336" y="680"/>
                  <a:pt x="2408" y="792"/>
                  <a:pt x="2448" y="816"/>
                </a:cubicBezTo>
              </a:path>
            </a:pathLst>
          </a:custGeom>
          <a:noFill/>
          <a:ln w="19050" cmpd="sng">
            <a:solidFill>
              <a:schemeClr val="accent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50991" name="Oval 15"/>
          <p:cNvSpPr>
            <a:spLocks noChangeArrowheads="1"/>
          </p:cNvSpPr>
          <p:nvPr/>
        </p:nvSpPr>
        <p:spPr bwMode="auto">
          <a:xfrm>
            <a:off x="250825" y="2140992"/>
            <a:ext cx="1944688"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Beobachtungen</a:t>
            </a:r>
          </a:p>
        </p:txBody>
      </p:sp>
      <p:sp>
        <p:nvSpPr>
          <p:cNvPr id="1150992" name="Oval 16"/>
          <p:cNvSpPr>
            <a:spLocks noChangeArrowheads="1"/>
          </p:cNvSpPr>
          <p:nvPr/>
        </p:nvSpPr>
        <p:spPr bwMode="auto">
          <a:xfrm>
            <a:off x="107950" y="4660355"/>
            <a:ext cx="1944688"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Testergebnisse</a:t>
            </a:r>
          </a:p>
        </p:txBody>
      </p:sp>
      <p:sp>
        <p:nvSpPr>
          <p:cNvPr id="1150993" name="Oval 17"/>
          <p:cNvSpPr>
            <a:spLocks noChangeArrowheads="1"/>
          </p:cNvSpPr>
          <p:nvPr/>
        </p:nvSpPr>
        <p:spPr bwMode="auto">
          <a:xfrm>
            <a:off x="107950" y="3436392"/>
            <a:ext cx="1944688"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Gespräche</a:t>
            </a:r>
          </a:p>
        </p:txBody>
      </p:sp>
      <p:sp>
        <p:nvSpPr>
          <p:cNvPr id="1150994" name="Oval 18"/>
          <p:cNvSpPr>
            <a:spLocks noChangeArrowheads="1"/>
          </p:cNvSpPr>
          <p:nvPr/>
        </p:nvSpPr>
        <p:spPr bwMode="auto">
          <a:xfrm>
            <a:off x="79375" y="2788692"/>
            <a:ext cx="2160588"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Lernexperimente</a:t>
            </a:r>
          </a:p>
        </p:txBody>
      </p:sp>
      <p:sp>
        <p:nvSpPr>
          <p:cNvPr id="1150995" name="Oval 19"/>
          <p:cNvSpPr>
            <a:spLocks noChangeArrowheads="1"/>
          </p:cNvSpPr>
          <p:nvPr/>
        </p:nvSpPr>
        <p:spPr bwMode="auto">
          <a:xfrm>
            <a:off x="179388" y="4084092"/>
            <a:ext cx="1944687"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Berichte</a:t>
            </a:r>
          </a:p>
        </p:txBody>
      </p:sp>
      <p:sp>
        <p:nvSpPr>
          <p:cNvPr id="1150996" name="Oval 20"/>
          <p:cNvSpPr>
            <a:spLocks noChangeArrowheads="1"/>
          </p:cNvSpPr>
          <p:nvPr/>
        </p:nvSpPr>
        <p:spPr bwMode="auto">
          <a:xfrm>
            <a:off x="179388" y="5236617"/>
            <a:ext cx="1944687" cy="45720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CH" sz="1800">
                <a:latin typeface="Verdana" charset="0"/>
              </a:rPr>
              <a:t>Schulleistungen</a:t>
            </a:r>
          </a:p>
        </p:txBody>
      </p:sp>
      <p:pic>
        <p:nvPicPr>
          <p:cNvPr id="1150997" name="Picture 21" descr="wolk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72000" y="2013992"/>
            <a:ext cx="2946400" cy="3832225"/>
          </a:xfrm>
          <a:prstGeom prst="rect">
            <a:avLst/>
          </a:prstGeom>
          <a:noFill/>
          <a:extLst>
            <a:ext uri="{909E8E84-426E-40dd-AFC4-6F175D3DCCD1}">
              <a14:hiddenFill xmlns:a14="http://schemas.microsoft.com/office/drawing/2010/main" xmlns="">
                <a:solidFill>
                  <a:srgbClr val="FFFFFF"/>
                </a:solidFill>
              </a14:hiddenFill>
            </a:ext>
          </a:extLst>
        </p:spPr>
      </p:pic>
      <p:pic>
        <p:nvPicPr>
          <p:cNvPr id="1150998" name="Picture 22" descr="wolke"/>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411413" y="1899692"/>
            <a:ext cx="1944687" cy="3832225"/>
          </a:xfrm>
          <a:prstGeom prst="rect">
            <a:avLst/>
          </a:prstGeom>
          <a:noFill/>
          <a:extLst>
            <a:ext uri="{909E8E84-426E-40dd-AFC4-6F175D3DCCD1}">
              <a14:hiddenFill xmlns:a14="http://schemas.microsoft.com/office/drawing/2010/main" xmlns="">
                <a:solidFill>
                  <a:srgbClr val="FFFFFF"/>
                </a:solidFill>
              </a14:hiddenFill>
            </a:ext>
          </a:extLst>
        </p:spPr>
      </p:pic>
      <p:grpSp>
        <p:nvGrpSpPr>
          <p:cNvPr id="36" name="Gruppierung 35"/>
          <p:cNvGrpSpPr/>
          <p:nvPr/>
        </p:nvGrpSpPr>
        <p:grpSpPr>
          <a:xfrm>
            <a:off x="4892675" y="2933155"/>
            <a:ext cx="2354263" cy="1824037"/>
            <a:chOff x="4892675" y="3052763"/>
            <a:chExt cx="2354263" cy="1824037"/>
          </a:xfrm>
        </p:grpSpPr>
        <p:sp>
          <p:nvSpPr>
            <p:cNvPr id="1151002" name="Text Box 26"/>
            <p:cNvSpPr txBox="1">
              <a:spLocks noChangeArrowheads="1"/>
            </p:cNvSpPr>
            <p:nvPr/>
          </p:nvSpPr>
          <p:spPr bwMode="auto">
            <a:xfrm>
              <a:off x="4892675" y="3052763"/>
              <a:ext cx="1839913" cy="82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dirty="0">
                  <a:latin typeface="Verdana" charset="0"/>
                </a:rPr>
                <a:t>explizite oder </a:t>
              </a:r>
              <a:br>
                <a:rPr lang="de-CH" sz="1200" b="1" dirty="0">
                  <a:latin typeface="Verdana" charset="0"/>
                </a:rPr>
              </a:br>
              <a:r>
                <a:rPr lang="de-CH" sz="1200" b="1" dirty="0">
                  <a:latin typeface="Verdana" charset="0"/>
                </a:rPr>
                <a:t>implizite Bildungs- </a:t>
              </a:r>
            </a:p>
            <a:p>
              <a:r>
                <a:rPr lang="de-CH" sz="1200" b="1" dirty="0">
                  <a:latin typeface="Verdana" charset="0"/>
                </a:rPr>
                <a:t>und Entwicklungs-</a:t>
              </a:r>
            </a:p>
            <a:p>
              <a:r>
                <a:rPr lang="de-CH" sz="1200" b="1" dirty="0">
                  <a:latin typeface="Verdana" charset="0"/>
                </a:rPr>
                <a:t>ziele</a:t>
              </a:r>
            </a:p>
          </p:txBody>
        </p:sp>
        <p:sp>
          <p:nvSpPr>
            <p:cNvPr id="1151003" name="Text Box 27"/>
            <p:cNvSpPr txBox="1">
              <a:spLocks noChangeArrowheads="1"/>
            </p:cNvSpPr>
            <p:nvPr/>
          </p:nvSpPr>
          <p:spPr bwMode="auto">
            <a:xfrm>
              <a:off x="5076825" y="4419600"/>
              <a:ext cx="126682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a:latin typeface="Verdana" charset="0"/>
                </a:rPr>
                <a:t>verfügbares </a:t>
              </a:r>
              <a:br>
                <a:rPr lang="de-CH" sz="1200" b="1">
                  <a:latin typeface="Verdana" charset="0"/>
                </a:rPr>
              </a:br>
              <a:r>
                <a:rPr lang="de-CH" sz="1200" b="1">
                  <a:latin typeface="Verdana" charset="0"/>
                </a:rPr>
                <a:t>Angebot</a:t>
              </a:r>
            </a:p>
          </p:txBody>
        </p:sp>
        <p:sp>
          <p:nvSpPr>
            <p:cNvPr id="1151004" name="Text Box 28"/>
            <p:cNvSpPr txBox="1">
              <a:spLocks noChangeArrowheads="1"/>
            </p:cNvSpPr>
            <p:nvPr/>
          </p:nvSpPr>
          <p:spPr bwMode="auto">
            <a:xfrm>
              <a:off x="6318250" y="3771900"/>
              <a:ext cx="928688" cy="2746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a:latin typeface="Verdana" charset="0"/>
                </a:rPr>
                <a:t>„Bedarf“</a:t>
              </a:r>
            </a:p>
          </p:txBody>
        </p:sp>
      </p:grpSp>
      <p:grpSp>
        <p:nvGrpSpPr>
          <p:cNvPr id="35" name="Gruppierung 34"/>
          <p:cNvGrpSpPr/>
          <p:nvPr/>
        </p:nvGrpSpPr>
        <p:grpSpPr>
          <a:xfrm>
            <a:off x="2627313" y="2717255"/>
            <a:ext cx="1612900" cy="2001837"/>
            <a:chOff x="2627313" y="2836863"/>
            <a:chExt cx="1612900" cy="2001837"/>
          </a:xfrm>
        </p:grpSpPr>
        <p:sp>
          <p:nvSpPr>
            <p:cNvPr id="1150999" name="Text Box 23"/>
            <p:cNvSpPr txBox="1">
              <a:spLocks noChangeArrowheads="1"/>
            </p:cNvSpPr>
            <p:nvPr/>
          </p:nvSpPr>
          <p:spPr bwMode="auto">
            <a:xfrm>
              <a:off x="2700338" y="2836863"/>
              <a:ext cx="1539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dirty="0">
                  <a:latin typeface="Verdana" charset="0"/>
                </a:rPr>
                <a:t>psychologische </a:t>
              </a:r>
            </a:p>
            <a:p>
              <a:r>
                <a:rPr lang="de-CH" sz="1200" b="1" dirty="0">
                  <a:latin typeface="Verdana" charset="0"/>
                </a:rPr>
                <a:t>Theorien</a:t>
              </a:r>
            </a:p>
          </p:txBody>
        </p:sp>
        <p:sp>
          <p:nvSpPr>
            <p:cNvPr id="1151000" name="Text Box 24"/>
            <p:cNvSpPr txBox="1">
              <a:spLocks noChangeArrowheads="1"/>
            </p:cNvSpPr>
            <p:nvPr/>
          </p:nvSpPr>
          <p:spPr bwMode="auto">
            <a:xfrm>
              <a:off x="2700338" y="3411538"/>
              <a:ext cx="139858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a:latin typeface="Verdana" charset="0"/>
                </a:rPr>
                <a:t>Gutachter-</a:t>
              </a:r>
            </a:p>
            <a:p>
              <a:r>
                <a:rPr lang="de-CH" sz="1200" b="1">
                  <a:latin typeface="Verdana" charset="0"/>
                </a:rPr>
                <a:t>persönlichkeit</a:t>
              </a:r>
            </a:p>
          </p:txBody>
        </p:sp>
        <p:sp>
          <p:nvSpPr>
            <p:cNvPr id="1151001" name="Text Box 25"/>
            <p:cNvSpPr txBox="1">
              <a:spLocks noChangeArrowheads="1"/>
            </p:cNvSpPr>
            <p:nvPr/>
          </p:nvSpPr>
          <p:spPr bwMode="auto">
            <a:xfrm>
              <a:off x="2627313" y="3987800"/>
              <a:ext cx="1506537"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a:latin typeface="Verdana" charset="0"/>
                </a:rPr>
                <a:t>Klassifikations-</a:t>
              </a:r>
            </a:p>
            <a:p>
              <a:r>
                <a:rPr lang="de-CH" sz="1200" b="1">
                  <a:latin typeface="Verdana" charset="0"/>
                </a:rPr>
                <a:t>systeme</a:t>
              </a:r>
            </a:p>
          </p:txBody>
        </p:sp>
        <p:sp>
          <p:nvSpPr>
            <p:cNvPr id="1151005" name="Text Box 29"/>
            <p:cNvSpPr txBox="1">
              <a:spLocks noChangeArrowheads="1"/>
            </p:cNvSpPr>
            <p:nvPr/>
          </p:nvSpPr>
          <p:spPr bwMode="auto">
            <a:xfrm>
              <a:off x="2843213" y="4564063"/>
              <a:ext cx="717550" cy="2746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200" b="1">
                  <a:latin typeface="Verdana" charset="0"/>
                </a:rPr>
                <a:t>Praxis</a:t>
              </a:r>
            </a:p>
          </p:txBody>
        </p:sp>
      </p:grpSp>
      <p:grpSp>
        <p:nvGrpSpPr>
          <p:cNvPr id="7" name="Gruppierung 6"/>
          <p:cNvGrpSpPr/>
          <p:nvPr/>
        </p:nvGrpSpPr>
        <p:grpSpPr>
          <a:xfrm>
            <a:off x="0" y="-14458"/>
            <a:ext cx="9144000" cy="1296144"/>
            <a:chOff x="0" y="-27384"/>
            <a:chExt cx="9144000" cy="1296144"/>
          </a:xfrm>
        </p:grpSpPr>
        <p:sp>
          <p:nvSpPr>
            <p:cNvPr id="4" name="Rechteck 3"/>
            <p:cNvSpPr/>
            <p:nvPr/>
          </p:nvSpPr>
          <p:spPr bwMode="auto">
            <a:xfrm>
              <a:off x="0" y="-27384"/>
              <a:ext cx="9144000" cy="1296144"/>
            </a:xfrm>
            <a:prstGeom prst="rect">
              <a:avLst/>
            </a:prstGeom>
            <a:solidFill>
              <a:srgbClr val="CCFFCC"/>
            </a:solidFill>
            <a:ln w="9525" cap="flat" cmpd="sng" algn="ctr">
              <a:solidFill>
                <a:srgbClr val="CCFFC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150978" name="Rectangle 2"/>
            <p:cNvSpPr>
              <a:spLocks noChangeArrowheads="1"/>
            </p:cNvSpPr>
            <p:nvPr/>
          </p:nvSpPr>
          <p:spPr bwMode="auto">
            <a:xfrm>
              <a:off x="395536" y="404664"/>
              <a:ext cx="2133600" cy="4263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smtClean="0">
                  <a:latin typeface="Verdana" charset="0"/>
                </a:rPr>
                <a:t>Informationen</a:t>
              </a:r>
              <a:endParaRPr lang="de-DE" sz="2000" dirty="0">
                <a:latin typeface="Verdana" charset="0"/>
              </a:endParaRPr>
            </a:p>
          </p:txBody>
        </p:sp>
        <p:sp>
          <p:nvSpPr>
            <p:cNvPr id="1150980" name="Rectangle 4"/>
            <p:cNvSpPr>
              <a:spLocks noChangeArrowheads="1"/>
            </p:cNvSpPr>
            <p:nvPr/>
          </p:nvSpPr>
          <p:spPr bwMode="auto">
            <a:xfrm>
              <a:off x="3810000" y="118120"/>
              <a:ext cx="2346176" cy="11506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a:latin typeface="Verdana" charset="0"/>
                </a:rPr>
                <a:t>Verdichtung der </a:t>
              </a:r>
              <a:r>
                <a:rPr lang="de-DE" sz="2000" dirty="0" smtClean="0">
                  <a:latin typeface="Verdana" charset="0"/>
                </a:rPr>
                <a:t>Informationen</a:t>
              </a:r>
              <a:br>
                <a:rPr lang="de-DE" sz="2000" dirty="0" smtClean="0">
                  <a:latin typeface="Verdana" charset="0"/>
                </a:rPr>
              </a:br>
              <a:r>
                <a:rPr lang="de-DE" sz="1400" dirty="0" smtClean="0">
                  <a:latin typeface="Verdana" charset="0"/>
                </a:rPr>
                <a:t>(z.B. Diagnose,</a:t>
              </a:r>
              <a:br>
                <a:rPr lang="de-DE" sz="1400" dirty="0" smtClean="0">
                  <a:latin typeface="Verdana" charset="0"/>
                </a:rPr>
              </a:br>
              <a:r>
                <a:rPr lang="de-DE" sz="1400" dirty="0" smtClean="0">
                  <a:latin typeface="Verdana" charset="0"/>
                </a:rPr>
                <a:t>IV-Kriterium)</a:t>
              </a:r>
            </a:p>
          </p:txBody>
        </p:sp>
        <p:sp>
          <p:nvSpPr>
            <p:cNvPr id="1150981" name="Rectangle 5"/>
            <p:cNvSpPr>
              <a:spLocks noChangeArrowheads="1"/>
            </p:cNvSpPr>
            <p:nvPr/>
          </p:nvSpPr>
          <p:spPr bwMode="auto">
            <a:xfrm>
              <a:off x="7010400" y="116632"/>
              <a:ext cx="2133600" cy="11521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err="1">
                  <a:latin typeface="Verdana" charset="0"/>
                </a:rPr>
                <a:t>Massnahmen</a:t>
              </a:r>
              <a:r>
                <a:rPr lang="de-DE" sz="2000" dirty="0">
                  <a:latin typeface="Verdana" charset="0"/>
                </a:rPr>
                <a:t>-</a:t>
              </a:r>
              <a:br>
                <a:rPr lang="de-DE" sz="2000" dirty="0">
                  <a:latin typeface="Verdana" charset="0"/>
                </a:rPr>
              </a:br>
              <a:r>
                <a:rPr lang="de-DE" sz="2000" dirty="0" err="1" smtClean="0">
                  <a:latin typeface="Verdana" charset="0"/>
                </a:rPr>
                <a:t>vorschlag</a:t>
              </a:r>
              <a:r>
                <a:rPr lang="de-DE" sz="2000" dirty="0" smtClean="0">
                  <a:latin typeface="Verdana" charset="0"/>
                </a:rPr>
                <a:t/>
              </a:r>
              <a:br>
                <a:rPr lang="de-DE" sz="2000" dirty="0" smtClean="0">
                  <a:latin typeface="Verdana" charset="0"/>
                </a:rPr>
              </a:br>
              <a:r>
                <a:rPr lang="de-DE" sz="1400" dirty="0" smtClean="0">
                  <a:latin typeface="Verdana" charset="0"/>
                </a:rPr>
                <a:t>(z.B. Hauptförder-</a:t>
              </a:r>
              <a:br>
                <a:rPr lang="de-DE" sz="1400" dirty="0" smtClean="0">
                  <a:latin typeface="Verdana" charset="0"/>
                </a:rPr>
              </a:br>
              <a:r>
                <a:rPr lang="de-DE" sz="1400" dirty="0" err="1" smtClean="0">
                  <a:latin typeface="Verdana" charset="0"/>
                </a:rPr>
                <a:t>ort</a:t>
              </a:r>
              <a:r>
                <a:rPr lang="de-DE" sz="1400" dirty="0">
                  <a:latin typeface="Verdana" charset="0"/>
                </a:rPr>
                <a:t> </a:t>
              </a:r>
              <a:r>
                <a:rPr lang="de-DE" sz="1400" dirty="0" smtClean="0">
                  <a:latin typeface="Verdana" charset="0"/>
                </a:rPr>
                <a:t>und Therapie XY)</a:t>
              </a:r>
              <a:endParaRPr lang="de-DE" sz="1400" dirty="0">
                <a:latin typeface="Verdana" charset="0"/>
              </a:endParaRPr>
            </a:p>
          </p:txBody>
        </p:sp>
        <p:cxnSp>
          <p:nvCxnSpPr>
            <p:cNvPr id="31" name="Gerade Verbindung mit Pfeil 30"/>
            <p:cNvCxnSpPr/>
            <p:nvPr/>
          </p:nvCxnSpPr>
          <p:spPr bwMode="auto">
            <a:xfrm>
              <a:off x="2627784" y="620688"/>
              <a:ext cx="914400"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4" name="Gerade Verbindung mit Pfeil 33"/>
            <p:cNvCxnSpPr/>
            <p:nvPr/>
          </p:nvCxnSpPr>
          <p:spPr bwMode="auto">
            <a:xfrm>
              <a:off x="6084168" y="620688"/>
              <a:ext cx="72008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grpSp>
        <p:nvGrpSpPr>
          <p:cNvPr id="8" name="Gruppierung 7"/>
          <p:cNvGrpSpPr/>
          <p:nvPr/>
        </p:nvGrpSpPr>
        <p:grpSpPr>
          <a:xfrm>
            <a:off x="0" y="5949280"/>
            <a:ext cx="9144000" cy="908720"/>
            <a:chOff x="0" y="5949280"/>
            <a:chExt cx="9144000" cy="908720"/>
          </a:xfrm>
        </p:grpSpPr>
        <p:sp>
          <p:nvSpPr>
            <p:cNvPr id="46" name="Rechteck 45"/>
            <p:cNvSpPr/>
            <p:nvPr/>
          </p:nvSpPr>
          <p:spPr bwMode="auto">
            <a:xfrm>
              <a:off x="0" y="5949280"/>
              <a:ext cx="9144000" cy="908720"/>
            </a:xfrm>
            <a:prstGeom prst="rect">
              <a:avLst/>
            </a:prstGeom>
            <a:solidFill>
              <a:srgbClr val="CCFFCC"/>
            </a:solidFill>
            <a:ln w="9525" cap="flat" cmpd="sng" algn="ctr">
              <a:solidFill>
                <a:srgbClr val="CCFFC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37" name="Rectangle 2"/>
            <p:cNvSpPr>
              <a:spLocks noChangeArrowheads="1"/>
            </p:cNvSpPr>
            <p:nvPr/>
          </p:nvSpPr>
          <p:spPr bwMode="auto">
            <a:xfrm>
              <a:off x="323528" y="6237312"/>
              <a:ext cx="2133600" cy="4404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smtClean="0">
                  <a:latin typeface="Verdana" charset="0"/>
                </a:rPr>
                <a:t>Erfassung</a:t>
              </a:r>
              <a:endParaRPr lang="de-DE" dirty="0">
                <a:latin typeface="Verdana" charset="0"/>
              </a:endParaRPr>
            </a:p>
          </p:txBody>
        </p:sp>
        <p:cxnSp>
          <p:nvCxnSpPr>
            <p:cNvPr id="38" name="Gerade Verbindung mit Pfeil 37"/>
            <p:cNvCxnSpPr/>
            <p:nvPr/>
          </p:nvCxnSpPr>
          <p:spPr bwMode="auto">
            <a:xfrm>
              <a:off x="2101280" y="6461720"/>
              <a:ext cx="648072"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39" name="Rectangle 2"/>
            <p:cNvSpPr>
              <a:spLocks noChangeArrowheads="1"/>
            </p:cNvSpPr>
            <p:nvPr/>
          </p:nvSpPr>
          <p:spPr bwMode="auto">
            <a:xfrm>
              <a:off x="2965376" y="6245696"/>
              <a:ext cx="1368152" cy="4320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smtClean="0">
                  <a:latin typeface="Verdana" charset="0"/>
                </a:rPr>
                <a:t>Analyse</a:t>
              </a:r>
              <a:endParaRPr lang="de-DE" sz="2000" dirty="0">
                <a:latin typeface="Verdana" charset="0"/>
              </a:endParaRPr>
            </a:p>
            <a:p>
              <a:pPr eaLnBrk="1" hangingPunct="1">
                <a:lnSpc>
                  <a:spcPct val="90000"/>
                </a:lnSpc>
                <a:spcAft>
                  <a:spcPct val="40000"/>
                </a:spcAft>
              </a:pPr>
              <a:endParaRPr lang="de-DE" dirty="0">
                <a:latin typeface="Verdana" charset="0"/>
              </a:endParaRPr>
            </a:p>
          </p:txBody>
        </p:sp>
        <p:sp>
          <p:nvSpPr>
            <p:cNvPr id="40" name="Rectangle 2"/>
            <p:cNvSpPr>
              <a:spLocks noChangeArrowheads="1"/>
            </p:cNvSpPr>
            <p:nvPr/>
          </p:nvSpPr>
          <p:spPr bwMode="auto">
            <a:xfrm>
              <a:off x="5269632" y="6245696"/>
              <a:ext cx="1368152" cy="5040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smtClean="0">
                  <a:latin typeface="Verdana" charset="0"/>
                </a:rPr>
                <a:t>Planung</a:t>
              </a:r>
              <a:endParaRPr lang="de-DE" sz="2000" dirty="0">
                <a:latin typeface="Verdana" charset="0"/>
              </a:endParaRPr>
            </a:p>
            <a:p>
              <a:pPr eaLnBrk="1" hangingPunct="1">
                <a:lnSpc>
                  <a:spcPct val="90000"/>
                </a:lnSpc>
                <a:spcAft>
                  <a:spcPct val="40000"/>
                </a:spcAft>
              </a:pPr>
              <a:endParaRPr lang="de-DE" dirty="0">
                <a:latin typeface="Verdana" charset="0"/>
              </a:endParaRPr>
            </a:p>
          </p:txBody>
        </p:sp>
        <p:sp>
          <p:nvSpPr>
            <p:cNvPr id="41" name="Rectangle 2"/>
            <p:cNvSpPr>
              <a:spLocks noChangeArrowheads="1"/>
            </p:cNvSpPr>
            <p:nvPr/>
          </p:nvSpPr>
          <p:spPr bwMode="auto">
            <a:xfrm>
              <a:off x="7285856" y="6237312"/>
              <a:ext cx="1728192" cy="5040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eaLnBrk="1" hangingPunct="1">
                <a:lnSpc>
                  <a:spcPct val="90000"/>
                </a:lnSpc>
                <a:spcAft>
                  <a:spcPct val="40000"/>
                </a:spcAft>
              </a:pPr>
              <a:r>
                <a:rPr lang="de-DE" sz="2000" dirty="0" smtClean="0">
                  <a:latin typeface="Verdana" charset="0"/>
                </a:rPr>
                <a:t>Umsetzung</a:t>
              </a:r>
              <a:endParaRPr lang="de-DE" sz="2000" dirty="0">
                <a:latin typeface="Verdana" charset="0"/>
              </a:endParaRPr>
            </a:p>
          </p:txBody>
        </p:sp>
        <p:cxnSp>
          <p:nvCxnSpPr>
            <p:cNvPr id="42" name="Gerade Verbindung mit Pfeil 41"/>
            <p:cNvCxnSpPr/>
            <p:nvPr/>
          </p:nvCxnSpPr>
          <p:spPr bwMode="auto">
            <a:xfrm>
              <a:off x="4405536" y="6461720"/>
              <a:ext cx="648072"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43" name="Gerade Verbindung mit Pfeil 42"/>
            <p:cNvCxnSpPr/>
            <p:nvPr/>
          </p:nvCxnSpPr>
          <p:spPr bwMode="auto">
            <a:xfrm>
              <a:off x="6565776" y="6461720"/>
              <a:ext cx="648072"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pic>
        <p:nvPicPr>
          <p:cNvPr id="2" name="Bild 1" descr="sonderschulklasse.jp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7688773" y="2132856"/>
            <a:ext cx="1475656" cy="1065443"/>
          </a:xfrm>
          <a:prstGeom prst="rect">
            <a:avLst/>
          </a:prstGeom>
        </p:spPr>
      </p:pic>
      <p:pic>
        <p:nvPicPr>
          <p:cNvPr id="3" name="Bild 2" descr="ergo.jp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7812360" y="3284984"/>
            <a:ext cx="1080121" cy="810091"/>
          </a:xfrm>
          <a:prstGeom prst="rect">
            <a:avLst/>
          </a:prstGeom>
        </p:spPr>
      </p:pic>
    </p:spTree>
    <p:extLst>
      <p:ext uri="{BB962C8B-B14F-4D97-AF65-F5344CB8AC3E}">
        <p14:creationId xmlns:p14="http://schemas.microsoft.com/office/powerpoint/2010/main" xmlns="" val="15445605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20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2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bwMode="auto">
          <a:xfrm>
            <a:off x="0" y="762000"/>
            <a:ext cx="9144000" cy="5334000"/>
          </a:xfrm>
          <a:prstGeom prst="rect">
            <a:avLst/>
          </a:prstGeom>
          <a:solidFill>
            <a:schemeClr val="accent5"/>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040386" name="Text Box 2"/>
          <p:cNvSpPr txBox="1">
            <a:spLocks noChangeArrowheads="1"/>
          </p:cNvSpPr>
          <p:nvPr/>
        </p:nvSpPr>
        <p:spPr bwMode="auto">
          <a:xfrm>
            <a:off x="395288" y="981075"/>
            <a:ext cx="8458200" cy="48013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288925" indent="-288925">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1800" b="1" dirty="0">
                <a:latin typeface="Verdana" charset="0"/>
                <a:cs typeface="ＭＳ Ｐゴシック" charset="0"/>
              </a:rPr>
              <a:t>Inhaltliche Vorgaben der EDK zur Konzeption</a:t>
            </a:r>
            <a:br>
              <a:rPr lang="de-DE" altLang="ja-JP" sz="1800" b="1" dirty="0">
                <a:latin typeface="Verdana" charset="0"/>
                <a:cs typeface="ＭＳ Ｐゴシック" charset="0"/>
              </a:rPr>
            </a:br>
            <a:endParaRPr lang="de-DE" altLang="ja-JP" sz="1800" b="1" dirty="0">
              <a:latin typeface="Verdana" charset="0"/>
              <a:cs typeface="ＭＳ Ｐゴシック" charset="0"/>
            </a:endParaRPr>
          </a:p>
          <a:p>
            <a:pPr marL="285750" indent="-285750">
              <a:buFont typeface="Arial"/>
              <a:buChar char="•"/>
            </a:pPr>
            <a:r>
              <a:rPr lang="de-DE" sz="1800" dirty="0" err="1" smtClean="0">
                <a:latin typeface="Verdana" charset="0"/>
              </a:rPr>
              <a:t>summative</a:t>
            </a:r>
            <a:r>
              <a:rPr lang="de-DE" sz="1800" dirty="0">
                <a:latin typeface="Verdana" charset="0"/>
              </a:rPr>
              <a:t>,</a:t>
            </a:r>
            <a:r>
              <a:rPr lang="de-DE" sz="1800" dirty="0" smtClean="0">
                <a:latin typeface="Verdana" charset="0"/>
              </a:rPr>
              <a:t> </a:t>
            </a:r>
            <a:r>
              <a:rPr lang="de-DE" sz="1800" i="1" dirty="0">
                <a:latin typeface="Verdana" charset="0"/>
              </a:rPr>
              <a:t>nicht</a:t>
            </a:r>
            <a:r>
              <a:rPr lang="de-DE" sz="1800" dirty="0">
                <a:latin typeface="Verdana" charset="0"/>
              </a:rPr>
              <a:t> </a:t>
            </a:r>
            <a:r>
              <a:rPr lang="de-DE" sz="1800" dirty="0" smtClean="0">
                <a:latin typeface="Verdana" charset="0"/>
              </a:rPr>
              <a:t>formative </a:t>
            </a:r>
            <a:r>
              <a:rPr lang="de-DE" sz="1800" dirty="0">
                <a:latin typeface="Verdana" charset="0"/>
              </a:rPr>
              <a:t>Einschätzung</a:t>
            </a:r>
            <a:br>
              <a:rPr lang="de-DE" sz="1800" dirty="0">
                <a:latin typeface="Verdana" charset="0"/>
              </a:rPr>
            </a:br>
            <a:endParaRPr lang="de-DE" sz="1800" dirty="0">
              <a:latin typeface="Verdana" charset="0"/>
            </a:endParaRPr>
          </a:p>
          <a:p>
            <a:pPr marL="285750" indent="-285750">
              <a:buFont typeface="Arial"/>
              <a:buChar char="•"/>
            </a:pPr>
            <a:r>
              <a:rPr lang="de-DE" sz="1800" dirty="0">
                <a:latin typeface="Verdana" charset="0"/>
              </a:rPr>
              <a:t>Umsetzbarkeit, Praktikabilität</a:t>
            </a:r>
            <a:br>
              <a:rPr lang="de-DE" sz="1800" dirty="0">
                <a:latin typeface="Verdana" charset="0"/>
              </a:rPr>
            </a:br>
            <a:endParaRPr lang="de-DE" sz="1800" dirty="0">
              <a:latin typeface="Verdana" charset="0"/>
            </a:endParaRPr>
          </a:p>
          <a:p>
            <a:pPr marL="285750" indent="-285750">
              <a:buFont typeface="Arial"/>
              <a:buChar char="•"/>
            </a:pPr>
            <a:r>
              <a:rPr lang="de-DE" sz="1800" dirty="0">
                <a:latin typeface="Verdana" charset="0"/>
              </a:rPr>
              <a:t>Anwendbarkeit sowohl im Früh- als auch im Schulbereich</a:t>
            </a:r>
            <a:br>
              <a:rPr lang="de-DE" sz="1800" dirty="0">
                <a:latin typeface="Verdana" charset="0"/>
              </a:rPr>
            </a:br>
            <a:endParaRPr lang="de-DE" sz="1800" dirty="0">
              <a:latin typeface="Verdana" charset="0"/>
            </a:endParaRPr>
          </a:p>
          <a:p>
            <a:pPr marL="285750" indent="-285750">
              <a:buFont typeface="Arial"/>
              <a:buChar char="•"/>
            </a:pPr>
            <a:r>
              <a:rPr lang="de-DE" sz="1800" dirty="0" smtClean="0">
                <a:latin typeface="Verdana" charset="0"/>
              </a:rPr>
              <a:t>Trennung von Abklärungs- und Durchführungsstelle</a:t>
            </a:r>
            <a:r>
              <a:rPr lang="de-DE" sz="1800" dirty="0">
                <a:latin typeface="Verdana" charset="0"/>
              </a:rPr>
              <a:t/>
            </a:r>
            <a:br>
              <a:rPr lang="de-DE" sz="1800" dirty="0">
                <a:latin typeface="Verdana" charset="0"/>
              </a:rPr>
            </a:br>
            <a:endParaRPr lang="de-DE" sz="1800" dirty="0">
              <a:latin typeface="Verdana" charset="0"/>
            </a:endParaRPr>
          </a:p>
          <a:p>
            <a:pPr marL="285750" indent="-285750">
              <a:buFont typeface="Arial"/>
              <a:buChar char="•"/>
            </a:pPr>
            <a:r>
              <a:rPr lang="de-DE" sz="1800" dirty="0">
                <a:latin typeface="Verdana" charset="0"/>
              </a:rPr>
              <a:t>Vorgaben für die Qualifikation der diagnostisch tätigen Fachpersonen</a:t>
            </a:r>
            <a:br>
              <a:rPr lang="de-DE" sz="1800" dirty="0">
                <a:latin typeface="Verdana" charset="0"/>
              </a:rPr>
            </a:br>
            <a:endParaRPr lang="de-DE" sz="1800" dirty="0">
              <a:latin typeface="Verdana" charset="0"/>
            </a:endParaRPr>
          </a:p>
          <a:p>
            <a:pPr marL="285750" indent="-285750">
              <a:buFont typeface="Arial"/>
              <a:buChar char="•"/>
            </a:pPr>
            <a:r>
              <a:rPr lang="de-DE" sz="1800" dirty="0" smtClean="0">
                <a:latin typeface="Verdana" charset="0"/>
              </a:rPr>
              <a:t>Aufzeigen von Datenschutz</a:t>
            </a:r>
            <a:r>
              <a:rPr lang="de-DE" sz="1800" dirty="0">
                <a:latin typeface="Verdana" charset="0"/>
              </a:rPr>
              <a:t>, Elternrecht und </a:t>
            </a:r>
            <a:r>
              <a:rPr lang="de-DE" sz="1800" dirty="0" err="1" smtClean="0">
                <a:latin typeface="Verdana" charset="0"/>
              </a:rPr>
              <a:t>Rekurswegen</a:t>
            </a:r>
            <a:r>
              <a:rPr lang="de-DE" sz="1800" dirty="0" smtClean="0">
                <a:latin typeface="Verdana" charset="0"/>
              </a:rPr>
              <a:t> </a:t>
            </a:r>
            <a:r>
              <a:rPr lang="de-DE" sz="1800" dirty="0">
                <a:latin typeface="Verdana" charset="0"/>
              </a:rPr>
              <a:t/>
            </a:r>
            <a:br>
              <a:rPr lang="de-DE" sz="1800" dirty="0">
                <a:latin typeface="Verdana" charset="0"/>
              </a:rPr>
            </a:br>
            <a:endParaRPr lang="de-DE" sz="1800" dirty="0">
              <a:latin typeface="Verdana" charset="0"/>
            </a:endParaRPr>
          </a:p>
          <a:p>
            <a:pPr marL="285750" indent="-285750">
              <a:buFont typeface="Arial"/>
              <a:buChar char="•"/>
            </a:pPr>
            <a:r>
              <a:rPr lang="de-DE" sz="1800" dirty="0">
                <a:latin typeface="Verdana" charset="0"/>
              </a:rPr>
              <a:t>Vorschlag einer einheitlichen Dokumentation und einer einheitlichen Struktur des Abklärungsberichts</a:t>
            </a:r>
            <a:br>
              <a:rPr lang="de-DE" sz="1800" dirty="0">
                <a:latin typeface="Verdana" charset="0"/>
              </a:rPr>
            </a:br>
            <a:endParaRPr lang="de-DE" altLang="ja-JP" sz="1800" dirty="0">
              <a:latin typeface="Verdana" charset="0"/>
              <a:cs typeface="ＭＳ Ｐゴシック"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bwMode="auto">
          <a:xfrm>
            <a:off x="0" y="1812776"/>
            <a:ext cx="9144000" cy="3200400"/>
          </a:xfrm>
          <a:prstGeom prst="rect">
            <a:avLst/>
          </a:prstGeom>
          <a:solidFill>
            <a:schemeClr val="accent5"/>
          </a:solidFill>
          <a:ln w="9525" cap="flat" cmpd="sng" algn="ctr">
            <a:no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e-DE" sz="2400" b="0" i="0" u="none" strike="noStrike" cap="none" normalizeH="0" baseline="0">
              <a:ln>
                <a:noFill/>
              </a:ln>
              <a:solidFill>
                <a:srgbClr val="000000"/>
              </a:solidFill>
              <a:effectLst/>
              <a:latin typeface="Times" charset="0"/>
              <a:ea typeface="ＭＳ Ｐゴシック" charset="0"/>
            </a:endParaRPr>
          </a:p>
        </p:txBody>
      </p:sp>
      <p:sp>
        <p:nvSpPr>
          <p:cNvPr id="1140741" name="Text Box 5"/>
          <p:cNvSpPr txBox="1">
            <a:spLocks noChangeArrowheads="1"/>
          </p:cNvSpPr>
          <p:nvPr/>
        </p:nvSpPr>
        <p:spPr bwMode="auto">
          <a:xfrm>
            <a:off x="381000" y="836712"/>
            <a:ext cx="8458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2000" b="1" dirty="0" smtClean="0">
                <a:solidFill>
                  <a:srgbClr val="800000"/>
                </a:solidFill>
                <a:latin typeface="Verdana" charset="0"/>
                <a:cs typeface="ＭＳ Ｐゴシック" charset="0"/>
              </a:rPr>
              <a:t>2.  Grundlagen </a:t>
            </a:r>
            <a:r>
              <a:rPr lang="de-DE" altLang="ja-JP" sz="2000" b="1" dirty="0">
                <a:solidFill>
                  <a:srgbClr val="800000"/>
                </a:solidFill>
                <a:latin typeface="Verdana" charset="0"/>
                <a:cs typeface="ＭＳ Ｐゴシック" charset="0"/>
              </a:rPr>
              <a:t>und Prinzipien des Verfahrens</a:t>
            </a:r>
            <a:endParaRPr lang="de-DE" altLang="ja-JP" sz="2000" dirty="0">
              <a:latin typeface="Verdana" charset="0"/>
              <a:cs typeface="ＭＳ Ｐゴシック" charset="0"/>
            </a:endParaRPr>
          </a:p>
        </p:txBody>
      </p:sp>
      <p:sp>
        <p:nvSpPr>
          <p:cNvPr id="1140742" name="Text Box 6"/>
          <p:cNvSpPr txBox="1">
            <a:spLocks noChangeArrowheads="1"/>
          </p:cNvSpPr>
          <p:nvPr/>
        </p:nvSpPr>
        <p:spPr bwMode="auto">
          <a:xfrm>
            <a:off x="381000" y="1888976"/>
            <a:ext cx="8458200" cy="2841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381000" indent="-3810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1800" b="1" dirty="0">
                <a:latin typeface="Verdana" charset="0"/>
                <a:cs typeface="ＭＳ Ｐゴシック" charset="0"/>
              </a:rPr>
              <a:t>Ziel</a:t>
            </a:r>
          </a:p>
          <a:p>
            <a:pPr>
              <a:spcBef>
                <a:spcPct val="50000"/>
              </a:spcBef>
            </a:pPr>
            <a:r>
              <a:rPr lang="de-DE" altLang="ja-JP" sz="1800" dirty="0" smtClean="0">
                <a:latin typeface="Verdana" charset="0"/>
                <a:cs typeface="ＭＳ Ｐゴシック" charset="0"/>
              </a:rPr>
              <a:t>Sichern von </a:t>
            </a:r>
            <a:r>
              <a:rPr lang="de-DE" altLang="ja-JP" sz="1800" dirty="0">
                <a:latin typeface="Verdana" charset="0"/>
                <a:cs typeface="ＭＳ Ｐゴシック" charset="0"/>
              </a:rPr>
              <a:t>optimalen Bildungs- und Entwicklungschancen</a:t>
            </a:r>
          </a:p>
          <a:p>
            <a:pPr marL="285750" indent="-285750">
              <a:spcBef>
                <a:spcPct val="50000"/>
              </a:spcBef>
              <a:buFont typeface="Arial"/>
              <a:buChar char="•"/>
            </a:pPr>
            <a:r>
              <a:rPr lang="de-DE" altLang="ja-JP" sz="1800" dirty="0">
                <a:latin typeface="Verdana" charset="0"/>
                <a:cs typeface="ＭＳ Ｐゴシック" charset="0"/>
              </a:rPr>
              <a:t>unter Berücksichtigung internationaler und nationaler Vorgaben</a:t>
            </a:r>
            <a:br>
              <a:rPr lang="de-DE" altLang="ja-JP" sz="1800" dirty="0">
                <a:latin typeface="Verdana" charset="0"/>
                <a:cs typeface="ＭＳ Ｐゴシック" charset="0"/>
              </a:rPr>
            </a:br>
            <a:r>
              <a:rPr lang="de-DE" altLang="ja-JP" sz="1800" dirty="0">
                <a:latin typeface="Verdana" charset="0"/>
                <a:cs typeface="ＭＳ Ｐゴシック" charset="0"/>
              </a:rPr>
              <a:t>sowie lokaler Gegebenheiten</a:t>
            </a:r>
          </a:p>
          <a:p>
            <a:pPr marL="285750" indent="-285750">
              <a:spcBef>
                <a:spcPct val="50000"/>
              </a:spcBef>
              <a:buFont typeface="Arial"/>
              <a:buChar char="•"/>
            </a:pPr>
            <a:r>
              <a:rPr lang="de-DE" altLang="ja-JP" sz="1800" dirty="0">
                <a:latin typeface="Verdana" charset="0"/>
                <a:cs typeface="ＭＳ Ｐゴシック" charset="0"/>
              </a:rPr>
              <a:t>durch positives Zusammenwirken von Erwartungen (= Ziele)</a:t>
            </a:r>
            <a:br>
              <a:rPr lang="de-DE" altLang="ja-JP" sz="1800" dirty="0">
                <a:latin typeface="Verdana" charset="0"/>
                <a:cs typeface="ＭＳ Ｐゴシック" charset="0"/>
              </a:rPr>
            </a:br>
            <a:r>
              <a:rPr lang="de-DE" altLang="ja-JP" sz="1800" dirty="0">
                <a:latin typeface="Verdana" charset="0"/>
                <a:cs typeface="ＭＳ Ｐゴシック" charset="0"/>
              </a:rPr>
              <a:t>und Unterstützung (= Mittel)</a:t>
            </a:r>
          </a:p>
          <a:p>
            <a:pPr marL="285750" indent="-285750">
              <a:spcBef>
                <a:spcPct val="50000"/>
              </a:spcBef>
              <a:buFont typeface="Arial"/>
              <a:buChar char="•"/>
            </a:pPr>
            <a:r>
              <a:rPr lang="de-DE" altLang="ja-JP" sz="1800" dirty="0">
                <a:latin typeface="Verdana" charset="0"/>
                <a:cs typeface="ＭＳ Ｐゴシック" charset="0"/>
              </a:rPr>
              <a:t>vor dem Hintergrund der Fähigkeiten und Bedürfnisse des Kindes /</a:t>
            </a:r>
            <a:br>
              <a:rPr lang="de-DE" altLang="ja-JP" sz="1800" dirty="0">
                <a:latin typeface="Verdana" charset="0"/>
                <a:cs typeface="ＭＳ Ｐゴシック" charset="0"/>
              </a:rPr>
            </a:br>
            <a:r>
              <a:rPr lang="de-DE" altLang="ja-JP" sz="1800" dirty="0">
                <a:latin typeface="Verdana" charset="0"/>
                <a:cs typeface="ＭＳ Ｐゴシック" charset="0"/>
              </a:rPr>
              <a:t>des/der Jugendlichen und seinem/ihrem Umfeld</a:t>
            </a: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266" name="Text Box 2"/>
          <p:cNvSpPr txBox="1">
            <a:spLocks noChangeArrowheads="1"/>
          </p:cNvSpPr>
          <p:nvPr/>
        </p:nvSpPr>
        <p:spPr bwMode="auto">
          <a:xfrm>
            <a:off x="304800" y="685800"/>
            <a:ext cx="8458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176463" indent="-457200">
              <a:defRPr sz="2400">
                <a:solidFill>
                  <a:schemeClr val="tx1"/>
                </a:solidFill>
                <a:latin typeface="Times" charset="0"/>
                <a:ea typeface="ＭＳ Ｐゴシック" charset="0"/>
              </a:defRPr>
            </a:lvl4pPr>
            <a:lvl5pPr marL="2366963" indent="-457200">
              <a:defRPr sz="2400">
                <a:solidFill>
                  <a:schemeClr val="tx1"/>
                </a:solidFill>
                <a:latin typeface="Times" charset="0"/>
                <a:ea typeface="ＭＳ Ｐゴシック" charset="0"/>
              </a:defRPr>
            </a:lvl5pPr>
            <a:lvl6pPr marL="2824163" indent="-457200" eaLnBrk="0" fontAlgn="base" hangingPunct="0">
              <a:spcBef>
                <a:spcPct val="0"/>
              </a:spcBef>
              <a:spcAft>
                <a:spcPct val="0"/>
              </a:spcAft>
              <a:defRPr sz="2400">
                <a:solidFill>
                  <a:schemeClr val="tx1"/>
                </a:solidFill>
                <a:latin typeface="Times" charset="0"/>
                <a:ea typeface="ＭＳ Ｐゴシック" charset="0"/>
              </a:defRPr>
            </a:lvl6pPr>
            <a:lvl7pPr marL="3281363" indent="-457200" eaLnBrk="0" fontAlgn="base" hangingPunct="0">
              <a:spcBef>
                <a:spcPct val="0"/>
              </a:spcBef>
              <a:spcAft>
                <a:spcPct val="0"/>
              </a:spcAft>
              <a:defRPr sz="2400">
                <a:solidFill>
                  <a:schemeClr val="tx1"/>
                </a:solidFill>
                <a:latin typeface="Times" charset="0"/>
                <a:ea typeface="ＭＳ Ｐゴシック" charset="0"/>
              </a:defRPr>
            </a:lvl7pPr>
            <a:lvl8pPr marL="3738563" indent="-457200" eaLnBrk="0" fontAlgn="base" hangingPunct="0">
              <a:spcBef>
                <a:spcPct val="0"/>
              </a:spcBef>
              <a:spcAft>
                <a:spcPct val="0"/>
              </a:spcAft>
              <a:defRPr sz="2400">
                <a:solidFill>
                  <a:schemeClr val="tx1"/>
                </a:solidFill>
                <a:latin typeface="Times" charset="0"/>
                <a:ea typeface="ＭＳ Ｐゴシック" charset="0"/>
              </a:defRPr>
            </a:lvl8pPr>
            <a:lvl9pPr marL="4195763" indent="-457200" eaLnBrk="0" fontAlgn="base" hangingPunct="0">
              <a:spcBef>
                <a:spcPct val="0"/>
              </a:spcBef>
              <a:spcAft>
                <a:spcPct val="0"/>
              </a:spcAft>
              <a:defRPr sz="2400">
                <a:solidFill>
                  <a:schemeClr val="tx1"/>
                </a:solidFill>
                <a:latin typeface="Times" charset="0"/>
                <a:ea typeface="ＭＳ Ｐゴシック" charset="0"/>
              </a:defRPr>
            </a:lvl9pPr>
          </a:lstStyle>
          <a:p>
            <a:r>
              <a:rPr lang="de-DE" sz="1800" b="1">
                <a:latin typeface="Verdana" charset="0"/>
              </a:rPr>
              <a:t>Mehrdimensionale Nutzung von Informationen</a:t>
            </a:r>
          </a:p>
        </p:txBody>
      </p:sp>
      <p:sp>
        <p:nvSpPr>
          <p:cNvPr id="1163267" name="Rectangle 3"/>
          <p:cNvSpPr>
            <a:spLocks noChangeArrowheads="1"/>
          </p:cNvSpPr>
          <p:nvPr/>
        </p:nvSpPr>
        <p:spPr bwMode="auto">
          <a:xfrm>
            <a:off x="1965325" y="2419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GB" sz="2000" b="1">
              <a:solidFill>
                <a:schemeClr val="accent2"/>
              </a:solidFill>
              <a:latin typeface="Arial" charset="0"/>
            </a:endParaRPr>
          </a:p>
        </p:txBody>
      </p:sp>
      <p:sp>
        <p:nvSpPr>
          <p:cNvPr id="1163268" name="Rectangle 4"/>
          <p:cNvSpPr>
            <a:spLocks noChangeArrowheads="1"/>
          </p:cNvSpPr>
          <p:nvPr/>
        </p:nvSpPr>
        <p:spPr bwMode="auto">
          <a:xfrm>
            <a:off x="1981200" y="3562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en-GB" sz="1800" b="1" dirty="0" smtClean="0">
                <a:solidFill>
                  <a:schemeClr val="accent2"/>
                </a:solidFill>
                <a:latin typeface="Arial" charset="0"/>
              </a:rPr>
              <a:t>  </a:t>
            </a:r>
            <a:endParaRPr lang="en-GB" sz="1800" b="1" dirty="0">
              <a:solidFill>
                <a:schemeClr val="accent2"/>
              </a:solidFill>
              <a:latin typeface="Arial" charset="0"/>
            </a:endParaRPr>
          </a:p>
        </p:txBody>
      </p:sp>
      <p:sp>
        <p:nvSpPr>
          <p:cNvPr id="1163269" name="Rectangle 5"/>
          <p:cNvSpPr>
            <a:spLocks noChangeArrowheads="1"/>
          </p:cNvSpPr>
          <p:nvPr/>
        </p:nvSpPr>
        <p:spPr bwMode="auto">
          <a:xfrm>
            <a:off x="1981200" y="4705350"/>
            <a:ext cx="1295400" cy="1066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GB"/>
          </a:p>
        </p:txBody>
      </p:sp>
      <p:sp>
        <p:nvSpPr>
          <p:cNvPr id="1163270" name="Rectangle 6"/>
          <p:cNvSpPr>
            <a:spLocks noChangeArrowheads="1"/>
          </p:cNvSpPr>
          <p:nvPr/>
        </p:nvSpPr>
        <p:spPr bwMode="auto">
          <a:xfrm>
            <a:off x="3352800" y="2419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1" name="Rectangle 7"/>
          <p:cNvSpPr>
            <a:spLocks noChangeArrowheads="1"/>
          </p:cNvSpPr>
          <p:nvPr/>
        </p:nvSpPr>
        <p:spPr bwMode="auto">
          <a:xfrm>
            <a:off x="3352800" y="3562350"/>
            <a:ext cx="1295400" cy="1066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Einschätzung</a:t>
            </a:r>
          </a:p>
        </p:txBody>
      </p:sp>
      <p:sp>
        <p:nvSpPr>
          <p:cNvPr id="1163272" name="Rectangle 8"/>
          <p:cNvSpPr>
            <a:spLocks noChangeArrowheads="1"/>
          </p:cNvSpPr>
          <p:nvPr/>
        </p:nvSpPr>
        <p:spPr bwMode="auto">
          <a:xfrm>
            <a:off x="3352800" y="4705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3" name="Rectangle 9"/>
          <p:cNvSpPr>
            <a:spLocks noChangeArrowheads="1"/>
          </p:cNvSpPr>
          <p:nvPr/>
        </p:nvSpPr>
        <p:spPr bwMode="auto">
          <a:xfrm>
            <a:off x="4724400" y="2419350"/>
            <a:ext cx="1295400" cy="1066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Entscheid</a:t>
            </a:r>
          </a:p>
        </p:txBody>
      </p:sp>
      <p:sp>
        <p:nvSpPr>
          <p:cNvPr id="1163274" name="Rectangle 10"/>
          <p:cNvSpPr>
            <a:spLocks noChangeArrowheads="1"/>
          </p:cNvSpPr>
          <p:nvPr/>
        </p:nvSpPr>
        <p:spPr bwMode="auto">
          <a:xfrm>
            <a:off x="4724400" y="3562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5" name="Rectangle 11"/>
          <p:cNvSpPr>
            <a:spLocks noChangeArrowheads="1"/>
          </p:cNvSpPr>
          <p:nvPr/>
        </p:nvSpPr>
        <p:spPr bwMode="auto">
          <a:xfrm>
            <a:off x="4724400" y="4705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6" name="Rectangle 12"/>
          <p:cNvSpPr>
            <a:spLocks noChangeArrowheads="1"/>
          </p:cNvSpPr>
          <p:nvPr/>
        </p:nvSpPr>
        <p:spPr bwMode="auto">
          <a:xfrm>
            <a:off x="6096000" y="2419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7" name="Rectangle 13"/>
          <p:cNvSpPr>
            <a:spLocks noChangeArrowheads="1"/>
          </p:cNvSpPr>
          <p:nvPr/>
        </p:nvSpPr>
        <p:spPr bwMode="auto">
          <a:xfrm>
            <a:off x="6096000" y="3562350"/>
            <a:ext cx="1295400" cy="1066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Durchführung</a:t>
            </a:r>
          </a:p>
        </p:txBody>
      </p:sp>
      <p:sp>
        <p:nvSpPr>
          <p:cNvPr id="1163278" name="Rectangle 14"/>
          <p:cNvSpPr>
            <a:spLocks noChangeArrowheads="1"/>
          </p:cNvSpPr>
          <p:nvPr/>
        </p:nvSpPr>
        <p:spPr bwMode="auto">
          <a:xfrm>
            <a:off x="6096000" y="4705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79" name="Rectangle 15"/>
          <p:cNvSpPr>
            <a:spLocks noChangeArrowheads="1"/>
          </p:cNvSpPr>
          <p:nvPr/>
        </p:nvSpPr>
        <p:spPr bwMode="auto">
          <a:xfrm>
            <a:off x="228600" y="2419350"/>
            <a:ext cx="1676400" cy="1066800"/>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organisatorische</a:t>
            </a:r>
          </a:p>
          <a:p>
            <a:pPr algn="ctr"/>
            <a:r>
              <a:rPr lang="de-DE" sz="1400">
                <a:solidFill>
                  <a:schemeClr val="bg1"/>
                </a:solidFill>
                <a:latin typeface="Verdana" charset="0"/>
              </a:rPr>
              <a:t>Perspektive</a:t>
            </a:r>
          </a:p>
        </p:txBody>
      </p:sp>
      <p:sp>
        <p:nvSpPr>
          <p:cNvPr id="1163280" name="Rectangle 16"/>
          <p:cNvSpPr>
            <a:spLocks noChangeArrowheads="1"/>
          </p:cNvSpPr>
          <p:nvPr/>
        </p:nvSpPr>
        <p:spPr bwMode="auto">
          <a:xfrm>
            <a:off x="228600" y="3562350"/>
            <a:ext cx="1676400" cy="1066800"/>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pädagogische</a:t>
            </a:r>
            <a:br>
              <a:rPr lang="de-DE" sz="1400">
                <a:solidFill>
                  <a:schemeClr val="bg1"/>
                </a:solidFill>
                <a:latin typeface="Verdana" charset="0"/>
              </a:rPr>
            </a:br>
            <a:r>
              <a:rPr lang="de-DE" sz="1400">
                <a:solidFill>
                  <a:schemeClr val="bg1"/>
                </a:solidFill>
                <a:latin typeface="Verdana" charset="0"/>
              </a:rPr>
              <a:t>Perspektive</a:t>
            </a:r>
          </a:p>
        </p:txBody>
      </p:sp>
      <p:sp>
        <p:nvSpPr>
          <p:cNvPr id="1163281" name="Rectangle 17"/>
          <p:cNvSpPr>
            <a:spLocks noChangeArrowheads="1"/>
          </p:cNvSpPr>
          <p:nvPr/>
        </p:nvSpPr>
        <p:spPr bwMode="auto">
          <a:xfrm>
            <a:off x="228600" y="4705350"/>
            <a:ext cx="1676400" cy="1066800"/>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400">
                <a:solidFill>
                  <a:schemeClr val="bg1"/>
                </a:solidFill>
                <a:latin typeface="Verdana" charset="0"/>
              </a:rPr>
              <a:t>individuelle</a:t>
            </a:r>
          </a:p>
          <a:p>
            <a:pPr algn="ctr"/>
            <a:r>
              <a:rPr lang="de-DE" sz="1400">
                <a:solidFill>
                  <a:schemeClr val="bg1"/>
                </a:solidFill>
                <a:latin typeface="Verdana" charset="0"/>
              </a:rPr>
              <a:t>Perspektive</a:t>
            </a:r>
          </a:p>
        </p:txBody>
      </p:sp>
      <p:sp>
        <p:nvSpPr>
          <p:cNvPr id="1163282" name="Rectangle 18"/>
          <p:cNvSpPr>
            <a:spLocks noChangeArrowheads="1"/>
          </p:cNvSpPr>
          <p:nvPr/>
        </p:nvSpPr>
        <p:spPr bwMode="auto">
          <a:xfrm>
            <a:off x="7467600" y="2419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83" name="Rectangle 19"/>
          <p:cNvSpPr>
            <a:spLocks noChangeArrowheads="1"/>
          </p:cNvSpPr>
          <p:nvPr/>
        </p:nvSpPr>
        <p:spPr bwMode="auto">
          <a:xfrm>
            <a:off x="7467600" y="3562350"/>
            <a:ext cx="1295400" cy="1066800"/>
          </a:xfrm>
          <a:prstGeom prst="rect">
            <a:avLst/>
          </a:prstGeom>
          <a:solidFill>
            <a:schemeClr val="accent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84" name="Rectangle 20"/>
          <p:cNvSpPr>
            <a:spLocks noChangeArrowheads="1"/>
          </p:cNvSpPr>
          <p:nvPr/>
        </p:nvSpPr>
        <p:spPr bwMode="auto">
          <a:xfrm>
            <a:off x="7467600" y="4705350"/>
            <a:ext cx="1295400" cy="10668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altLang="ja-JP" sz="1400">
                <a:solidFill>
                  <a:schemeClr val="bg1"/>
                </a:solidFill>
                <a:latin typeface="Arial"/>
                <a:cs typeface="ＭＳ Ｐゴシック" charset="0"/>
              </a:rPr>
              <a:t>Überprüfung</a:t>
            </a:r>
            <a:endParaRPr lang="de-DE" sz="1400">
              <a:solidFill>
                <a:schemeClr val="bg1"/>
              </a:solidFill>
              <a:latin typeface="Verdana" charset="0"/>
            </a:endParaRPr>
          </a:p>
        </p:txBody>
      </p:sp>
      <p:sp>
        <p:nvSpPr>
          <p:cNvPr id="1163285" name="Rectangle 21"/>
          <p:cNvSpPr>
            <a:spLocks noChangeArrowheads="1"/>
          </p:cNvSpPr>
          <p:nvPr/>
        </p:nvSpPr>
        <p:spPr bwMode="auto">
          <a:xfrm>
            <a:off x="1981200" y="1504950"/>
            <a:ext cx="6781800" cy="45720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r>
              <a:rPr lang="de-DE" sz="1800">
                <a:solidFill>
                  <a:schemeClr val="bg1"/>
                </a:solidFill>
                <a:latin typeface="Verdana" charset="0"/>
              </a:rPr>
              <a:t>Abklärungsverfahren</a:t>
            </a:r>
            <a:endParaRPr lang="de-DE" sz="1400">
              <a:solidFill>
                <a:schemeClr val="bg1"/>
              </a:solidFill>
              <a:latin typeface="Verdana" charset="0"/>
            </a:endParaRPr>
          </a:p>
        </p:txBody>
      </p:sp>
      <p:sp>
        <p:nvSpPr>
          <p:cNvPr id="1163287" name="Text Box 23"/>
          <p:cNvSpPr txBox="1">
            <a:spLocks noChangeArrowheads="1"/>
          </p:cNvSpPr>
          <p:nvPr/>
        </p:nvSpPr>
        <p:spPr bwMode="auto">
          <a:xfrm>
            <a:off x="228600" y="5962650"/>
            <a:ext cx="1614488" cy="228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DE" sz="900">
                <a:latin typeface="Arial" charset="0"/>
              </a:rPr>
              <a:t>© MHADIE 2007, modifiziert</a:t>
            </a:r>
            <a:endParaRPr lang="de-DE" sz="1200">
              <a:latin typeface="Arial" charset="0"/>
            </a:endParaRPr>
          </a:p>
        </p:txBody>
      </p:sp>
      <p:grpSp>
        <p:nvGrpSpPr>
          <p:cNvPr id="41" name="Gruppierung 40"/>
          <p:cNvGrpSpPr/>
          <p:nvPr/>
        </p:nvGrpSpPr>
        <p:grpSpPr>
          <a:xfrm>
            <a:off x="2411413" y="1952625"/>
            <a:ext cx="2922587" cy="2762250"/>
            <a:chOff x="2411413" y="1952625"/>
            <a:chExt cx="2922587" cy="2762250"/>
          </a:xfrm>
        </p:grpSpPr>
        <p:sp>
          <p:nvSpPr>
            <p:cNvPr id="1163286" name="Line 22"/>
            <p:cNvSpPr>
              <a:spLocks noChangeShapeType="1"/>
            </p:cNvSpPr>
            <p:nvPr/>
          </p:nvSpPr>
          <p:spPr bwMode="auto">
            <a:xfrm>
              <a:off x="5334000" y="1962150"/>
              <a:ext cx="0" cy="457200"/>
            </a:xfrm>
            <a:prstGeom prst="line">
              <a:avLst/>
            </a:prstGeom>
            <a:noFill/>
            <a:ln w="28575">
              <a:solidFill>
                <a:schemeClr val="accent2"/>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89" name="Line 25"/>
            <p:cNvSpPr>
              <a:spLocks noChangeShapeType="1"/>
            </p:cNvSpPr>
            <p:nvPr/>
          </p:nvSpPr>
          <p:spPr bwMode="auto">
            <a:xfrm>
              <a:off x="4038600" y="1962150"/>
              <a:ext cx="0" cy="1600200"/>
            </a:xfrm>
            <a:prstGeom prst="line">
              <a:avLst/>
            </a:prstGeom>
            <a:noFill/>
            <a:ln w="28575">
              <a:solidFill>
                <a:srgbClr val="000080"/>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90" name="Line 26"/>
            <p:cNvSpPr>
              <a:spLocks noChangeShapeType="1"/>
            </p:cNvSpPr>
            <p:nvPr/>
          </p:nvSpPr>
          <p:spPr bwMode="auto">
            <a:xfrm>
              <a:off x="2667000" y="1962150"/>
              <a:ext cx="0" cy="2743200"/>
            </a:xfrm>
            <a:prstGeom prst="line">
              <a:avLst/>
            </a:prstGeom>
            <a:noFill/>
            <a:ln w="28575">
              <a:solidFill>
                <a:srgbClr val="000080"/>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91" name="Line 27"/>
            <p:cNvSpPr>
              <a:spLocks noChangeShapeType="1"/>
            </p:cNvSpPr>
            <p:nvPr/>
          </p:nvSpPr>
          <p:spPr bwMode="auto">
            <a:xfrm>
              <a:off x="2882900" y="1971675"/>
              <a:ext cx="0" cy="2743200"/>
            </a:xfrm>
            <a:prstGeom prst="line">
              <a:avLst/>
            </a:prstGeom>
            <a:noFill/>
            <a:ln w="28575">
              <a:solidFill>
                <a:srgbClr val="000080"/>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92" name="Line 28"/>
            <p:cNvSpPr>
              <a:spLocks noChangeShapeType="1"/>
            </p:cNvSpPr>
            <p:nvPr/>
          </p:nvSpPr>
          <p:spPr bwMode="auto">
            <a:xfrm>
              <a:off x="2411413" y="1962150"/>
              <a:ext cx="0" cy="2743200"/>
            </a:xfrm>
            <a:prstGeom prst="line">
              <a:avLst/>
            </a:prstGeom>
            <a:noFill/>
            <a:ln w="28575">
              <a:solidFill>
                <a:srgbClr val="000080"/>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93" name="Line 29"/>
            <p:cNvSpPr>
              <a:spLocks noChangeShapeType="1"/>
            </p:cNvSpPr>
            <p:nvPr/>
          </p:nvSpPr>
          <p:spPr bwMode="auto">
            <a:xfrm>
              <a:off x="4284663" y="1952625"/>
              <a:ext cx="0" cy="1600200"/>
            </a:xfrm>
            <a:prstGeom prst="line">
              <a:avLst/>
            </a:prstGeom>
            <a:noFill/>
            <a:ln w="28575">
              <a:solidFill>
                <a:schemeClr val="accent2"/>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294" name="Line 30"/>
            <p:cNvSpPr>
              <a:spLocks noChangeShapeType="1"/>
            </p:cNvSpPr>
            <p:nvPr/>
          </p:nvSpPr>
          <p:spPr bwMode="auto">
            <a:xfrm>
              <a:off x="3779838" y="1952625"/>
              <a:ext cx="0" cy="1600200"/>
            </a:xfrm>
            <a:prstGeom prst="line">
              <a:avLst/>
            </a:prstGeom>
            <a:noFill/>
            <a:ln w="28575">
              <a:solidFill>
                <a:srgbClr val="000080"/>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grpSp>
      <p:grpSp>
        <p:nvGrpSpPr>
          <p:cNvPr id="42" name="Gruppierung 41"/>
          <p:cNvGrpSpPr/>
          <p:nvPr/>
        </p:nvGrpSpPr>
        <p:grpSpPr>
          <a:xfrm>
            <a:off x="2859088" y="1952625"/>
            <a:ext cx="2217737" cy="3073400"/>
            <a:chOff x="2859088" y="1952625"/>
            <a:chExt cx="2217737" cy="3073400"/>
          </a:xfrm>
        </p:grpSpPr>
        <p:sp>
          <p:nvSpPr>
            <p:cNvPr id="1163295" name="Line 31"/>
            <p:cNvSpPr>
              <a:spLocks noChangeShapeType="1"/>
            </p:cNvSpPr>
            <p:nvPr/>
          </p:nvSpPr>
          <p:spPr bwMode="auto">
            <a:xfrm flipH="1">
              <a:off x="2859088" y="3105150"/>
              <a:ext cx="2217737" cy="1920875"/>
            </a:xfrm>
            <a:prstGeom prst="line">
              <a:avLst/>
            </a:prstGeom>
            <a:noFill/>
            <a:ln w="57150">
              <a:solidFill>
                <a:srgbClr val="3366FF"/>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3296" name="Line 32"/>
            <p:cNvSpPr>
              <a:spLocks noChangeShapeType="1"/>
            </p:cNvSpPr>
            <p:nvPr/>
          </p:nvSpPr>
          <p:spPr bwMode="auto">
            <a:xfrm>
              <a:off x="3316288" y="1952625"/>
              <a:ext cx="0" cy="2665413"/>
            </a:xfrm>
            <a:prstGeom prst="line">
              <a:avLst/>
            </a:prstGeom>
            <a:noFill/>
            <a:ln w="57150">
              <a:solidFill>
                <a:srgbClr val="3366FF"/>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3297" name="Line 33"/>
            <p:cNvSpPr>
              <a:spLocks noChangeShapeType="1"/>
            </p:cNvSpPr>
            <p:nvPr/>
          </p:nvSpPr>
          <p:spPr bwMode="auto">
            <a:xfrm flipV="1">
              <a:off x="4692650" y="1952625"/>
              <a:ext cx="0" cy="1439863"/>
            </a:xfrm>
            <a:prstGeom prst="line">
              <a:avLst/>
            </a:prstGeom>
            <a:noFill/>
            <a:ln w="57150">
              <a:solidFill>
                <a:srgbClr val="3366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grpSp>
      <p:sp>
        <p:nvSpPr>
          <p:cNvPr id="1163298" name="Text Box 34"/>
          <p:cNvSpPr txBox="1">
            <a:spLocks noChangeArrowheads="1"/>
          </p:cNvSpPr>
          <p:nvPr/>
        </p:nvSpPr>
        <p:spPr bwMode="auto">
          <a:xfrm>
            <a:off x="2109788" y="5075238"/>
            <a:ext cx="1062037"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r>
              <a:rPr lang="de-CH" sz="1400">
                <a:solidFill>
                  <a:schemeClr val="bg1"/>
                </a:solidFill>
                <a:latin typeface="Verdana" charset="0"/>
              </a:rPr>
              <a:t>Erfassung</a:t>
            </a:r>
          </a:p>
        </p:txBody>
      </p:sp>
      <p:sp>
        <p:nvSpPr>
          <p:cNvPr id="1163302" name="Rectangle 38"/>
          <p:cNvSpPr>
            <a:spLocks noChangeArrowheads="1"/>
          </p:cNvSpPr>
          <p:nvPr/>
        </p:nvSpPr>
        <p:spPr bwMode="auto">
          <a:xfrm>
            <a:off x="2555875" y="3259138"/>
            <a:ext cx="1295400" cy="1066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endParaRPr lang="en-GB" sz="2000" b="1" dirty="0">
              <a:solidFill>
                <a:srgbClr val="0066FF"/>
              </a:solidFill>
              <a:latin typeface="Arial" charset="0"/>
            </a:endParaRPr>
          </a:p>
        </p:txBody>
      </p:sp>
      <p:grpSp>
        <p:nvGrpSpPr>
          <p:cNvPr id="43" name="Gruppierung 42"/>
          <p:cNvGrpSpPr/>
          <p:nvPr/>
        </p:nvGrpSpPr>
        <p:grpSpPr>
          <a:xfrm>
            <a:off x="2627313" y="1963738"/>
            <a:ext cx="1225550" cy="3024187"/>
            <a:chOff x="2627313" y="1963738"/>
            <a:chExt cx="1225550" cy="3024187"/>
          </a:xfrm>
        </p:grpSpPr>
        <p:sp>
          <p:nvSpPr>
            <p:cNvPr id="1163299" name="AutoShape 35"/>
            <p:cNvSpPr>
              <a:spLocks noChangeArrowheads="1"/>
            </p:cNvSpPr>
            <p:nvPr/>
          </p:nvSpPr>
          <p:spPr bwMode="auto">
            <a:xfrm>
              <a:off x="2627313" y="4195763"/>
              <a:ext cx="1225550" cy="576262"/>
            </a:xfrm>
            <a:custGeom>
              <a:avLst/>
              <a:gdLst>
                <a:gd name="G0" fmla="+- -142833 0 0"/>
                <a:gd name="G1" fmla="+- -11796480 0 0"/>
                <a:gd name="G2" fmla="+- -142833 0 -11796480"/>
                <a:gd name="G3" fmla="+- 10800 0 0"/>
                <a:gd name="G4" fmla="+- 0 0 -142833"/>
                <a:gd name="T0" fmla="*/ 360 256 1"/>
                <a:gd name="T1" fmla="*/ 0 256 1"/>
                <a:gd name="G5" fmla="+- G2 T0 T1"/>
                <a:gd name="G6" fmla="?: G2 G2 G5"/>
                <a:gd name="G7" fmla="+- 0 0 G6"/>
                <a:gd name="G8" fmla="+- 5232 0 0"/>
                <a:gd name="G9" fmla="+- 0 0 -11796480"/>
                <a:gd name="G10" fmla="+- 5232 0 2700"/>
                <a:gd name="G11" fmla="cos G10 -142833"/>
                <a:gd name="G12" fmla="sin G10 -142833"/>
                <a:gd name="G13" fmla="cos 13500 -142833"/>
                <a:gd name="G14" fmla="sin 13500 -142833"/>
                <a:gd name="G15" fmla="+- G11 10800 0"/>
                <a:gd name="G16" fmla="+- G12 10800 0"/>
                <a:gd name="G17" fmla="+- G13 10800 0"/>
                <a:gd name="G18" fmla="+- G14 10800 0"/>
                <a:gd name="G19" fmla="*/ 5232 1 2"/>
                <a:gd name="G20" fmla="+- G19 5400 0"/>
                <a:gd name="G21" fmla="cos G20 -142833"/>
                <a:gd name="G22" fmla="sin G20 -142833"/>
                <a:gd name="G23" fmla="+- G21 10800 0"/>
                <a:gd name="G24" fmla="+- G12 G23 G22"/>
                <a:gd name="G25" fmla="+- G22 G23 G11"/>
                <a:gd name="G26" fmla="cos 10800 -142833"/>
                <a:gd name="G27" fmla="sin 10800 -142833"/>
                <a:gd name="G28" fmla="cos 5232 -142833"/>
                <a:gd name="G29" fmla="sin 5232 -142833"/>
                <a:gd name="G30" fmla="+- G26 10800 0"/>
                <a:gd name="G31" fmla="+- G27 10800 0"/>
                <a:gd name="G32" fmla="+- G28 10800 0"/>
                <a:gd name="G33" fmla="+- G29 10800 0"/>
                <a:gd name="G34" fmla="+- G19 5400 0"/>
                <a:gd name="G35" fmla="cos G34 -11796480"/>
                <a:gd name="G36" fmla="sin G34 -11796480"/>
                <a:gd name="G37" fmla="+/ -11796480 -142833 2"/>
                <a:gd name="T2" fmla="*/ 180 256 1"/>
                <a:gd name="T3" fmla="*/ 0 256 1"/>
                <a:gd name="G38" fmla="+- G37 T2 T3"/>
                <a:gd name="G39" fmla="?: G2 G37 G38"/>
                <a:gd name="G40" fmla="cos 10800 G39"/>
                <a:gd name="G41" fmla="sin 10800 G39"/>
                <a:gd name="G42" fmla="cos 5232 G39"/>
                <a:gd name="G43" fmla="sin 5232 G39"/>
                <a:gd name="G44" fmla="+- G40 10800 0"/>
                <a:gd name="G45" fmla="+- G41 10800 0"/>
                <a:gd name="G46" fmla="+- G42 10800 0"/>
                <a:gd name="G47" fmla="+- G43 10800 0"/>
                <a:gd name="G48" fmla="+- G35 10800 0"/>
                <a:gd name="G49" fmla="+- G36 10800 0"/>
                <a:gd name="T4" fmla="*/ 10594 w 21600"/>
                <a:gd name="T5" fmla="*/ 1 h 21600"/>
                <a:gd name="T6" fmla="*/ 2783 w 21600"/>
                <a:gd name="T7" fmla="*/ 10799 h 21600"/>
                <a:gd name="T8" fmla="*/ 10700 w 21600"/>
                <a:gd name="T9" fmla="*/ 5568 h 21600"/>
                <a:gd name="T10" fmla="*/ 24290 w 21600"/>
                <a:gd name="T11" fmla="*/ 10286 h 21600"/>
                <a:gd name="T12" fmla="*/ 19018 w 21600"/>
                <a:gd name="T13" fmla="*/ 15975 h 21600"/>
                <a:gd name="T14" fmla="*/ 13330 w 21600"/>
                <a:gd name="T15" fmla="*/ 1070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028" y="10601"/>
                  </a:moveTo>
                  <a:cubicBezTo>
                    <a:pt x="15921" y="7790"/>
                    <a:pt x="13612" y="5567"/>
                    <a:pt x="10800" y="5567"/>
                  </a:cubicBezTo>
                  <a:cubicBezTo>
                    <a:pt x="7910" y="5568"/>
                    <a:pt x="5568" y="7910"/>
                    <a:pt x="5568" y="10800"/>
                  </a:cubicBezTo>
                  <a:lnTo>
                    <a:pt x="-1" y="10799"/>
                  </a:lnTo>
                  <a:cubicBezTo>
                    <a:pt x="0" y="4835"/>
                    <a:pt x="4835" y="0"/>
                    <a:pt x="10800" y="0"/>
                  </a:cubicBezTo>
                  <a:cubicBezTo>
                    <a:pt x="16604" y="-1"/>
                    <a:pt x="21371" y="4588"/>
                    <a:pt x="21592" y="10389"/>
                  </a:cubicBezTo>
                  <a:lnTo>
                    <a:pt x="24290" y="10286"/>
                  </a:lnTo>
                  <a:lnTo>
                    <a:pt x="19018" y="15975"/>
                  </a:lnTo>
                  <a:lnTo>
                    <a:pt x="13330" y="10703"/>
                  </a:lnTo>
                  <a:lnTo>
                    <a:pt x="16028" y="10601"/>
                  </a:lnTo>
                  <a:close/>
                </a:path>
              </a:pathLst>
            </a:custGeom>
            <a:solidFill>
              <a:srgbClr val="00FF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300" name="AutoShape 36"/>
            <p:cNvSpPr>
              <a:spLocks noChangeArrowheads="1"/>
            </p:cNvSpPr>
            <p:nvPr/>
          </p:nvSpPr>
          <p:spPr bwMode="auto">
            <a:xfrm rot="10800000">
              <a:off x="2700338" y="4411663"/>
              <a:ext cx="1152525" cy="576262"/>
            </a:xfrm>
            <a:custGeom>
              <a:avLst/>
              <a:gdLst>
                <a:gd name="G0" fmla="+- -142833 0 0"/>
                <a:gd name="G1" fmla="+- -11796480 0 0"/>
                <a:gd name="G2" fmla="+- -142833 0 -11796480"/>
                <a:gd name="G3" fmla="+- 10800 0 0"/>
                <a:gd name="G4" fmla="+- 0 0 -142833"/>
                <a:gd name="T0" fmla="*/ 360 256 1"/>
                <a:gd name="T1" fmla="*/ 0 256 1"/>
                <a:gd name="G5" fmla="+- G2 T0 T1"/>
                <a:gd name="G6" fmla="?: G2 G2 G5"/>
                <a:gd name="G7" fmla="+- 0 0 G6"/>
                <a:gd name="G8" fmla="+- 5232 0 0"/>
                <a:gd name="G9" fmla="+- 0 0 -11796480"/>
                <a:gd name="G10" fmla="+- 5232 0 2700"/>
                <a:gd name="G11" fmla="cos G10 -142833"/>
                <a:gd name="G12" fmla="sin G10 -142833"/>
                <a:gd name="G13" fmla="cos 13500 -142833"/>
                <a:gd name="G14" fmla="sin 13500 -142833"/>
                <a:gd name="G15" fmla="+- G11 10800 0"/>
                <a:gd name="G16" fmla="+- G12 10800 0"/>
                <a:gd name="G17" fmla="+- G13 10800 0"/>
                <a:gd name="G18" fmla="+- G14 10800 0"/>
                <a:gd name="G19" fmla="*/ 5232 1 2"/>
                <a:gd name="G20" fmla="+- G19 5400 0"/>
                <a:gd name="G21" fmla="cos G20 -142833"/>
                <a:gd name="G22" fmla="sin G20 -142833"/>
                <a:gd name="G23" fmla="+- G21 10800 0"/>
                <a:gd name="G24" fmla="+- G12 G23 G22"/>
                <a:gd name="G25" fmla="+- G22 G23 G11"/>
                <a:gd name="G26" fmla="cos 10800 -142833"/>
                <a:gd name="G27" fmla="sin 10800 -142833"/>
                <a:gd name="G28" fmla="cos 5232 -142833"/>
                <a:gd name="G29" fmla="sin 5232 -142833"/>
                <a:gd name="G30" fmla="+- G26 10800 0"/>
                <a:gd name="G31" fmla="+- G27 10800 0"/>
                <a:gd name="G32" fmla="+- G28 10800 0"/>
                <a:gd name="G33" fmla="+- G29 10800 0"/>
                <a:gd name="G34" fmla="+- G19 5400 0"/>
                <a:gd name="G35" fmla="cos G34 -11796480"/>
                <a:gd name="G36" fmla="sin G34 -11796480"/>
                <a:gd name="G37" fmla="+/ -11796480 -142833 2"/>
                <a:gd name="T2" fmla="*/ 180 256 1"/>
                <a:gd name="T3" fmla="*/ 0 256 1"/>
                <a:gd name="G38" fmla="+- G37 T2 T3"/>
                <a:gd name="G39" fmla="?: G2 G37 G38"/>
                <a:gd name="G40" fmla="cos 10800 G39"/>
                <a:gd name="G41" fmla="sin 10800 G39"/>
                <a:gd name="G42" fmla="cos 5232 G39"/>
                <a:gd name="G43" fmla="sin 5232 G39"/>
                <a:gd name="G44" fmla="+- G40 10800 0"/>
                <a:gd name="G45" fmla="+- G41 10800 0"/>
                <a:gd name="G46" fmla="+- G42 10800 0"/>
                <a:gd name="G47" fmla="+- G43 10800 0"/>
                <a:gd name="G48" fmla="+- G35 10800 0"/>
                <a:gd name="G49" fmla="+- G36 10800 0"/>
                <a:gd name="T4" fmla="*/ 10594 w 21600"/>
                <a:gd name="T5" fmla="*/ 1 h 21600"/>
                <a:gd name="T6" fmla="*/ 2783 w 21600"/>
                <a:gd name="T7" fmla="*/ 10799 h 21600"/>
                <a:gd name="T8" fmla="*/ 10700 w 21600"/>
                <a:gd name="T9" fmla="*/ 5568 h 21600"/>
                <a:gd name="T10" fmla="*/ 24290 w 21600"/>
                <a:gd name="T11" fmla="*/ 10286 h 21600"/>
                <a:gd name="T12" fmla="*/ 19018 w 21600"/>
                <a:gd name="T13" fmla="*/ 15975 h 21600"/>
                <a:gd name="T14" fmla="*/ 13330 w 21600"/>
                <a:gd name="T15" fmla="*/ 1070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028" y="10601"/>
                  </a:moveTo>
                  <a:cubicBezTo>
                    <a:pt x="15921" y="7790"/>
                    <a:pt x="13612" y="5567"/>
                    <a:pt x="10800" y="5567"/>
                  </a:cubicBezTo>
                  <a:cubicBezTo>
                    <a:pt x="7910" y="5568"/>
                    <a:pt x="5568" y="7910"/>
                    <a:pt x="5568" y="10800"/>
                  </a:cubicBezTo>
                  <a:lnTo>
                    <a:pt x="-1" y="10799"/>
                  </a:lnTo>
                  <a:cubicBezTo>
                    <a:pt x="0" y="4835"/>
                    <a:pt x="4835" y="0"/>
                    <a:pt x="10800" y="0"/>
                  </a:cubicBezTo>
                  <a:cubicBezTo>
                    <a:pt x="16604" y="-1"/>
                    <a:pt x="21371" y="4588"/>
                    <a:pt x="21592" y="10389"/>
                  </a:cubicBezTo>
                  <a:lnTo>
                    <a:pt x="24290" y="10286"/>
                  </a:lnTo>
                  <a:lnTo>
                    <a:pt x="19018" y="15975"/>
                  </a:lnTo>
                  <a:lnTo>
                    <a:pt x="13330" y="10703"/>
                  </a:lnTo>
                  <a:lnTo>
                    <a:pt x="16028" y="10601"/>
                  </a:lnTo>
                  <a:close/>
                </a:path>
              </a:pathLst>
            </a:custGeom>
            <a:solidFill>
              <a:srgbClr val="00FF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3301" name="Line 37"/>
            <p:cNvSpPr>
              <a:spLocks noChangeShapeType="1"/>
            </p:cNvSpPr>
            <p:nvPr/>
          </p:nvSpPr>
          <p:spPr bwMode="auto">
            <a:xfrm>
              <a:off x="3059113" y="1963738"/>
              <a:ext cx="0" cy="2232025"/>
            </a:xfrm>
            <a:prstGeom prst="line">
              <a:avLst/>
            </a:prstGeom>
            <a:noFill/>
            <a:ln w="76200">
              <a:solidFill>
                <a:srgbClr val="00FFFF"/>
              </a:solidFill>
              <a:round/>
              <a:headEnd type="stealth"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20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fade">
                                      <p:cBhvr>
                                        <p:cTn id="12" dur="20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3"/>
                                        </p:tgtEl>
                                        <p:attrNameLst>
                                          <p:attrName>style.visibility</p:attrName>
                                        </p:attrNameLst>
                                      </p:cBhvr>
                                      <p:to>
                                        <p:strVal val="visible"/>
                                      </p:to>
                                    </p:set>
                                    <p:animEffect transition="in" filter="fade">
                                      <p:cBhvr>
                                        <p:cTn id="17" dur="2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5314" name="Text Box 2"/>
          <p:cNvSpPr txBox="1">
            <a:spLocks noChangeArrowheads="1"/>
          </p:cNvSpPr>
          <p:nvPr/>
        </p:nvSpPr>
        <p:spPr bwMode="auto">
          <a:xfrm>
            <a:off x="457200" y="762000"/>
            <a:ext cx="7772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marL="457200" indent="-457200">
              <a:defRPr sz="2400">
                <a:solidFill>
                  <a:schemeClr val="tx1"/>
                </a:solidFill>
                <a:latin typeface="Times" charset="0"/>
                <a:ea typeface="ＭＳ Ｐゴシック" charset="0"/>
              </a:defRPr>
            </a:lvl1pPr>
            <a:lvl2pPr marL="1795463" indent="-457200">
              <a:defRPr sz="2400">
                <a:solidFill>
                  <a:schemeClr val="tx1"/>
                </a:solidFill>
                <a:latin typeface="Times" charset="0"/>
                <a:ea typeface="ＭＳ Ｐゴシック" charset="0"/>
              </a:defRPr>
            </a:lvl2pPr>
            <a:lvl3pPr marL="1985963" indent="-457200">
              <a:defRPr sz="2400">
                <a:solidFill>
                  <a:schemeClr val="tx1"/>
                </a:solidFill>
                <a:latin typeface="Times" charset="0"/>
                <a:ea typeface="ＭＳ Ｐゴシック" charset="0"/>
              </a:defRPr>
            </a:lvl3pPr>
            <a:lvl4pPr marL="2424113" indent="-457200">
              <a:defRPr sz="2400">
                <a:solidFill>
                  <a:schemeClr val="tx1"/>
                </a:solidFill>
                <a:latin typeface="Times" charset="0"/>
                <a:ea typeface="ＭＳ Ｐゴシック" charset="0"/>
              </a:defRPr>
            </a:lvl4pPr>
            <a:lvl5pPr marL="3071813" indent="-457200">
              <a:defRPr sz="2400">
                <a:solidFill>
                  <a:schemeClr val="tx1"/>
                </a:solidFill>
                <a:latin typeface="Times" charset="0"/>
                <a:ea typeface="ＭＳ Ｐゴシック" charset="0"/>
              </a:defRPr>
            </a:lvl5pPr>
            <a:lvl6pPr marL="3529013" indent="-457200" eaLnBrk="0" fontAlgn="base" hangingPunct="0">
              <a:spcBef>
                <a:spcPct val="0"/>
              </a:spcBef>
              <a:spcAft>
                <a:spcPct val="0"/>
              </a:spcAft>
              <a:defRPr sz="2400">
                <a:solidFill>
                  <a:schemeClr val="tx1"/>
                </a:solidFill>
                <a:latin typeface="Times" charset="0"/>
                <a:ea typeface="ＭＳ Ｐゴシック" charset="0"/>
              </a:defRPr>
            </a:lvl6pPr>
            <a:lvl7pPr marL="3986213" indent="-457200" eaLnBrk="0" fontAlgn="base" hangingPunct="0">
              <a:spcBef>
                <a:spcPct val="0"/>
              </a:spcBef>
              <a:spcAft>
                <a:spcPct val="0"/>
              </a:spcAft>
              <a:defRPr sz="2400">
                <a:solidFill>
                  <a:schemeClr val="tx1"/>
                </a:solidFill>
                <a:latin typeface="Times" charset="0"/>
                <a:ea typeface="ＭＳ Ｐゴシック" charset="0"/>
              </a:defRPr>
            </a:lvl7pPr>
            <a:lvl8pPr marL="4443413" indent="-457200" eaLnBrk="0" fontAlgn="base" hangingPunct="0">
              <a:spcBef>
                <a:spcPct val="0"/>
              </a:spcBef>
              <a:spcAft>
                <a:spcPct val="0"/>
              </a:spcAft>
              <a:defRPr sz="2400">
                <a:solidFill>
                  <a:schemeClr val="tx1"/>
                </a:solidFill>
                <a:latin typeface="Times" charset="0"/>
                <a:ea typeface="ＭＳ Ｐゴシック" charset="0"/>
              </a:defRPr>
            </a:lvl8pPr>
            <a:lvl9pPr marL="4900613" indent="-457200" eaLnBrk="0" fontAlgn="base" hangingPunct="0">
              <a:spcBef>
                <a:spcPct val="0"/>
              </a:spcBef>
              <a:spcAft>
                <a:spcPct val="0"/>
              </a:spcAft>
              <a:defRPr sz="2400">
                <a:solidFill>
                  <a:schemeClr val="tx1"/>
                </a:solidFill>
                <a:latin typeface="Times" charset="0"/>
                <a:ea typeface="ＭＳ Ｐゴシック" charset="0"/>
              </a:defRPr>
            </a:lvl9pPr>
          </a:lstStyle>
          <a:p>
            <a:pPr>
              <a:spcBef>
                <a:spcPct val="50000"/>
              </a:spcBef>
            </a:pPr>
            <a:r>
              <a:rPr lang="de-DE" altLang="ja-JP" sz="1800" b="1">
                <a:latin typeface="Verdana" charset="0"/>
                <a:cs typeface="ＭＳ Ｐゴシック" charset="0"/>
              </a:rPr>
              <a:t>Unterschiedliche Informationstypen im Verfahren</a:t>
            </a:r>
            <a:endParaRPr lang="de-DE" altLang="ja-JP" sz="1800">
              <a:latin typeface="Verdana" charset="0"/>
              <a:cs typeface="ＭＳ Ｐゴシック" charset="0"/>
            </a:endParaRPr>
          </a:p>
        </p:txBody>
      </p:sp>
      <p:sp>
        <p:nvSpPr>
          <p:cNvPr id="1165315" name="Rectangle 3"/>
          <p:cNvSpPr>
            <a:spLocks noChangeArrowheads="1"/>
          </p:cNvSpPr>
          <p:nvPr/>
        </p:nvSpPr>
        <p:spPr bwMode="auto">
          <a:xfrm>
            <a:off x="1290067" y="2841625"/>
            <a:ext cx="2016125"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16" name="Rectangle 4"/>
          <p:cNvSpPr>
            <a:spLocks noChangeArrowheads="1"/>
          </p:cNvSpPr>
          <p:nvPr/>
        </p:nvSpPr>
        <p:spPr bwMode="auto">
          <a:xfrm>
            <a:off x="1290067" y="3489325"/>
            <a:ext cx="3960812"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17" name="Rectangle 5"/>
          <p:cNvSpPr>
            <a:spLocks noChangeArrowheads="1"/>
          </p:cNvSpPr>
          <p:nvPr/>
        </p:nvSpPr>
        <p:spPr bwMode="auto">
          <a:xfrm>
            <a:off x="1290067" y="4137025"/>
            <a:ext cx="6192837"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18" name="Rectangle 6"/>
          <p:cNvSpPr>
            <a:spLocks noChangeArrowheads="1"/>
          </p:cNvSpPr>
          <p:nvPr/>
        </p:nvSpPr>
        <p:spPr bwMode="auto">
          <a:xfrm>
            <a:off x="8202042" y="2697163"/>
            <a:ext cx="649287" cy="2087562"/>
          </a:xfrm>
          <a:prstGeom prst="rect">
            <a:avLst/>
          </a:prstGeom>
          <a:solidFill>
            <a:srgbClr val="FF9966"/>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19" name="Line 7"/>
          <p:cNvSpPr>
            <a:spLocks noChangeShapeType="1"/>
          </p:cNvSpPr>
          <p:nvPr/>
        </p:nvSpPr>
        <p:spPr bwMode="auto">
          <a:xfrm flipV="1">
            <a:off x="1290067" y="1976438"/>
            <a:ext cx="0" cy="865187"/>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20" name="Line 8"/>
          <p:cNvSpPr>
            <a:spLocks noChangeShapeType="1"/>
          </p:cNvSpPr>
          <p:nvPr/>
        </p:nvSpPr>
        <p:spPr bwMode="auto">
          <a:xfrm flipV="1">
            <a:off x="3306192" y="1976438"/>
            <a:ext cx="0" cy="2808287"/>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21" name="Line 9"/>
          <p:cNvSpPr>
            <a:spLocks noChangeShapeType="1"/>
          </p:cNvSpPr>
          <p:nvPr/>
        </p:nvSpPr>
        <p:spPr bwMode="auto">
          <a:xfrm flipH="1" flipV="1">
            <a:off x="5250879" y="1976438"/>
            <a:ext cx="0" cy="2808287"/>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22" name="Text Box 10"/>
          <p:cNvSpPr txBox="1">
            <a:spLocks noChangeArrowheads="1"/>
          </p:cNvSpPr>
          <p:nvPr/>
        </p:nvSpPr>
        <p:spPr bwMode="auto">
          <a:xfrm>
            <a:off x="1290067" y="1905000"/>
            <a:ext cx="2016125" cy="6463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1200" b="1" dirty="0" smtClean="0">
                <a:latin typeface="Arial" charset="0"/>
                <a:cs typeface="ＭＳ Ｐゴシック" charset="0"/>
              </a:rPr>
              <a:t>Information Typ </a:t>
            </a:r>
            <a:r>
              <a:rPr lang="de-CH" sz="1200" b="1" dirty="0">
                <a:latin typeface="Arial" charset="0"/>
                <a:cs typeface="ＭＳ Ｐゴシック" charset="0"/>
              </a:rPr>
              <a:t>I:</a:t>
            </a:r>
          </a:p>
          <a:p>
            <a:r>
              <a:rPr lang="de-CH" sz="1200" dirty="0">
                <a:latin typeface="Arial" charset="0"/>
                <a:cs typeface="ＭＳ Ｐゴシック" charset="0"/>
              </a:rPr>
              <a:t>Informationen werden direkt aufgenommen</a:t>
            </a:r>
          </a:p>
        </p:txBody>
      </p:sp>
      <p:sp>
        <p:nvSpPr>
          <p:cNvPr id="1165323" name="Text Box 11"/>
          <p:cNvSpPr txBox="1">
            <a:spLocks noChangeArrowheads="1"/>
          </p:cNvSpPr>
          <p:nvPr/>
        </p:nvSpPr>
        <p:spPr bwMode="auto">
          <a:xfrm>
            <a:off x="3306192" y="1905000"/>
            <a:ext cx="2016125"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1200" b="1" dirty="0" smtClean="0">
                <a:latin typeface="Arial" charset="0"/>
                <a:cs typeface="ＭＳ Ｐゴシック" charset="0"/>
              </a:rPr>
              <a:t>Information Typ </a:t>
            </a:r>
            <a:r>
              <a:rPr lang="de-CH" sz="1200" b="1" dirty="0">
                <a:latin typeface="Arial" charset="0"/>
                <a:cs typeface="ＭＳ Ｐゴシック" charset="0"/>
              </a:rPr>
              <a:t>II:</a:t>
            </a:r>
          </a:p>
          <a:p>
            <a:r>
              <a:rPr lang="de-CH" sz="1200" dirty="0">
                <a:latin typeface="Arial" charset="0"/>
                <a:cs typeface="ＭＳ Ｐゴシック" charset="0"/>
              </a:rPr>
              <a:t>Informationen entstehen aus der Kombination mehrerer Quellen</a:t>
            </a:r>
          </a:p>
        </p:txBody>
      </p:sp>
      <p:sp>
        <p:nvSpPr>
          <p:cNvPr id="1165324" name="Text Box 12"/>
          <p:cNvSpPr txBox="1">
            <a:spLocks noChangeArrowheads="1"/>
          </p:cNvSpPr>
          <p:nvPr/>
        </p:nvSpPr>
        <p:spPr bwMode="auto">
          <a:xfrm>
            <a:off x="5250879" y="1905000"/>
            <a:ext cx="2016125"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1200" b="1" dirty="0" smtClean="0">
                <a:latin typeface="Arial" charset="0"/>
                <a:cs typeface="ＭＳ Ｐゴシック" charset="0"/>
              </a:rPr>
              <a:t>Information Typ </a:t>
            </a:r>
            <a:r>
              <a:rPr lang="de-CH" sz="1200" b="1" dirty="0">
                <a:latin typeface="Arial" charset="0"/>
                <a:cs typeface="ＭＳ Ｐゴシック" charset="0"/>
              </a:rPr>
              <a:t>III:</a:t>
            </a:r>
          </a:p>
          <a:p>
            <a:r>
              <a:rPr lang="de-CH" sz="1200" dirty="0">
                <a:latin typeface="Arial" charset="0"/>
                <a:cs typeface="ＭＳ Ｐゴシック" charset="0"/>
              </a:rPr>
              <a:t>Informationen entstehen durch Austausch und gemeinsame Vereinbarung</a:t>
            </a:r>
          </a:p>
        </p:txBody>
      </p:sp>
      <p:sp>
        <p:nvSpPr>
          <p:cNvPr id="1165325" name="Oval 13"/>
          <p:cNvSpPr>
            <a:spLocks noChangeArrowheads="1"/>
          </p:cNvSpPr>
          <p:nvPr/>
        </p:nvSpPr>
        <p:spPr bwMode="auto">
          <a:xfrm>
            <a:off x="1578992" y="2913063"/>
            <a:ext cx="360362" cy="36036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26" name="Line 14"/>
          <p:cNvSpPr>
            <a:spLocks noChangeShapeType="1"/>
          </p:cNvSpPr>
          <p:nvPr/>
        </p:nvSpPr>
        <p:spPr bwMode="auto">
          <a:xfrm>
            <a:off x="2010792" y="3128963"/>
            <a:ext cx="63373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27" name="Oval 15"/>
          <p:cNvSpPr>
            <a:spLocks noChangeArrowheads="1"/>
          </p:cNvSpPr>
          <p:nvPr/>
        </p:nvSpPr>
        <p:spPr bwMode="auto">
          <a:xfrm>
            <a:off x="8348092" y="2913063"/>
            <a:ext cx="360362" cy="36036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28" name="Oval 16" descr="Diagonal dunkel nach unten"/>
          <p:cNvSpPr>
            <a:spLocks noChangeArrowheads="1"/>
          </p:cNvSpPr>
          <p:nvPr/>
        </p:nvSpPr>
        <p:spPr bwMode="auto">
          <a:xfrm>
            <a:off x="4026917" y="3705225"/>
            <a:ext cx="360362" cy="360363"/>
          </a:xfrm>
          <a:prstGeom prst="ellipse">
            <a:avLst/>
          </a:prstGeom>
          <a:pattFill prst="dkDnDiag">
            <a:fgClr>
              <a:schemeClr val="tx1"/>
            </a:fgClr>
            <a:bgClr>
              <a:schemeClr val="bg1"/>
            </a:bgClr>
          </a:patt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29" name="Oval 17"/>
          <p:cNvSpPr>
            <a:spLocks noChangeArrowheads="1"/>
          </p:cNvSpPr>
          <p:nvPr/>
        </p:nvSpPr>
        <p:spPr bwMode="auto">
          <a:xfrm>
            <a:off x="2298129" y="3560763"/>
            <a:ext cx="360363" cy="360362"/>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0" name="Oval 18"/>
          <p:cNvSpPr>
            <a:spLocks noChangeArrowheads="1"/>
          </p:cNvSpPr>
          <p:nvPr/>
        </p:nvSpPr>
        <p:spPr bwMode="auto">
          <a:xfrm>
            <a:off x="1578992" y="3705225"/>
            <a:ext cx="360362" cy="3603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1" name="Line 19"/>
          <p:cNvSpPr>
            <a:spLocks noChangeShapeType="1"/>
          </p:cNvSpPr>
          <p:nvPr/>
        </p:nvSpPr>
        <p:spPr bwMode="auto">
          <a:xfrm>
            <a:off x="2658492" y="3705225"/>
            <a:ext cx="1368425"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32" name="Line 20"/>
          <p:cNvSpPr>
            <a:spLocks noChangeShapeType="1"/>
          </p:cNvSpPr>
          <p:nvPr/>
        </p:nvSpPr>
        <p:spPr bwMode="auto">
          <a:xfrm>
            <a:off x="1939354" y="3992563"/>
            <a:ext cx="20161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33" name="Oval 21"/>
          <p:cNvSpPr>
            <a:spLocks noChangeArrowheads="1"/>
          </p:cNvSpPr>
          <p:nvPr/>
        </p:nvSpPr>
        <p:spPr bwMode="auto">
          <a:xfrm>
            <a:off x="2658492" y="4352925"/>
            <a:ext cx="360362" cy="3603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4" name="Oval 22"/>
          <p:cNvSpPr>
            <a:spLocks noChangeArrowheads="1"/>
          </p:cNvSpPr>
          <p:nvPr/>
        </p:nvSpPr>
        <p:spPr bwMode="auto">
          <a:xfrm>
            <a:off x="2010792" y="4210050"/>
            <a:ext cx="360362" cy="3603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5" name="Oval 23" descr="Diagonal dunkel nach unten"/>
          <p:cNvSpPr>
            <a:spLocks noChangeArrowheads="1"/>
          </p:cNvSpPr>
          <p:nvPr/>
        </p:nvSpPr>
        <p:spPr bwMode="auto">
          <a:xfrm>
            <a:off x="3739579" y="4210050"/>
            <a:ext cx="360363" cy="360363"/>
          </a:xfrm>
          <a:prstGeom prst="ellipse">
            <a:avLst/>
          </a:prstGeom>
          <a:pattFill prst="dkDnDiag">
            <a:fgClr>
              <a:schemeClr val="tx1"/>
            </a:fgClr>
            <a:bgClr>
              <a:schemeClr val="bg1"/>
            </a:bgClr>
          </a:patt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6" name="Oval 24" descr="Diagonal dunkel nach unten"/>
          <p:cNvSpPr>
            <a:spLocks noChangeArrowheads="1"/>
          </p:cNvSpPr>
          <p:nvPr/>
        </p:nvSpPr>
        <p:spPr bwMode="auto">
          <a:xfrm>
            <a:off x="8348092" y="3633788"/>
            <a:ext cx="360362" cy="360362"/>
          </a:xfrm>
          <a:prstGeom prst="ellipse">
            <a:avLst/>
          </a:prstGeom>
          <a:pattFill prst="dkDnDiag">
            <a:fgClr>
              <a:schemeClr val="tx1"/>
            </a:fgClr>
            <a:bgClr>
              <a:schemeClr val="bg1"/>
            </a:bgClr>
          </a:patt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7" name="Oval 25"/>
          <p:cNvSpPr>
            <a:spLocks noChangeArrowheads="1"/>
          </p:cNvSpPr>
          <p:nvPr/>
        </p:nvSpPr>
        <p:spPr bwMode="auto">
          <a:xfrm>
            <a:off x="1505967" y="4352925"/>
            <a:ext cx="360362" cy="360363"/>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8" name="AutoShape 26"/>
          <p:cNvSpPr>
            <a:spLocks noChangeArrowheads="1"/>
          </p:cNvSpPr>
          <p:nvPr/>
        </p:nvSpPr>
        <p:spPr bwMode="auto">
          <a:xfrm>
            <a:off x="5755704" y="4210050"/>
            <a:ext cx="647700" cy="2889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599" y="10799"/>
                </a:cubicBezTo>
                <a:lnTo>
                  <a:pt x="21600" y="10800"/>
                </a:lnTo>
                <a:lnTo>
                  <a:pt x="24300" y="10800"/>
                </a:lnTo>
                <a:lnTo>
                  <a:pt x="18900" y="16200"/>
                </a:lnTo>
                <a:lnTo>
                  <a:pt x="13500" y="10800"/>
                </a:lnTo>
                <a:lnTo>
                  <a:pt x="16200" y="10800"/>
                </a:lnTo>
                <a:close/>
              </a:path>
            </a:pathLst>
          </a:custGeom>
          <a:solidFill>
            <a:schemeClr val="accent2"/>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39" name="AutoShape 27"/>
          <p:cNvSpPr>
            <a:spLocks noChangeArrowheads="1"/>
          </p:cNvSpPr>
          <p:nvPr/>
        </p:nvSpPr>
        <p:spPr bwMode="auto">
          <a:xfrm rot="10800000">
            <a:off x="5755704" y="4425950"/>
            <a:ext cx="647700" cy="2889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10799 w 21600"/>
              <a:gd name="T5" fmla="*/ 0 h 21600"/>
              <a:gd name="T6" fmla="*/ 2700 w 21600"/>
              <a:gd name="T7" fmla="*/ 10800 h 21600"/>
              <a:gd name="T8" fmla="*/ 10799 w 21600"/>
              <a:gd name="T9" fmla="*/ 5400 h 21600"/>
              <a:gd name="T10" fmla="*/ 24300 w 21600"/>
              <a:gd name="T11" fmla="*/ 10800 h 21600"/>
              <a:gd name="T12" fmla="*/ 18900 w 21600"/>
              <a:gd name="T13" fmla="*/ 16200 h 21600"/>
              <a:gd name="T14" fmla="*/ 13500 w 21600"/>
              <a:gd name="T15" fmla="*/ 10800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599" y="10799"/>
                </a:cubicBezTo>
                <a:lnTo>
                  <a:pt x="21600" y="10800"/>
                </a:lnTo>
                <a:lnTo>
                  <a:pt x="24300" y="10800"/>
                </a:lnTo>
                <a:lnTo>
                  <a:pt x="18900" y="16200"/>
                </a:lnTo>
                <a:lnTo>
                  <a:pt x="13500" y="10800"/>
                </a:lnTo>
                <a:lnTo>
                  <a:pt x="16200" y="10800"/>
                </a:lnTo>
                <a:close/>
              </a:path>
            </a:pathLst>
          </a:custGeom>
          <a:solidFill>
            <a:schemeClr val="accent2"/>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40" name="Oval 28"/>
          <p:cNvSpPr>
            <a:spLocks noChangeArrowheads="1"/>
          </p:cNvSpPr>
          <p:nvPr/>
        </p:nvSpPr>
        <p:spPr bwMode="auto">
          <a:xfrm>
            <a:off x="5946204" y="4314825"/>
            <a:ext cx="287338" cy="28892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41" name="Oval 29"/>
          <p:cNvSpPr>
            <a:spLocks noChangeArrowheads="1"/>
          </p:cNvSpPr>
          <p:nvPr/>
        </p:nvSpPr>
        <p:spPr bwMode="auto">
          <a:xfrm>
            <a:off x="8352854" y="4251325"/>
            <a:ext cx="360363" cy="371475"/>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de-DE"/>
          </a:p>
        </p:txBody>
      </p:sp>
      <p:sp>
        <p:nvSpPr>
          <p:cNvPr id="1165342" name="Line 30"/>
          <p:cNvSpPr>
            <a:spLocks noChangeShapeType="1"/>
          </p:cNvSpPr>
          <p:nvPr/>
        </p:nvSpPr>
        <p:spPr bwMode="auto">
          <a:xfrm flipV="1">
            <a:off x="4403154" y="3886200"/>
            <a:ext cx="3892550" cy="15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3" name="Line 31"/>
          <p:cNvSpPr>
            <a:spLocks noChangeShapeType="1"/>
          </p:cNvSpPr>
          <p:nvPr/>
        </p:nvSpPr>
        <p:spPr bwMode="auto">
          <a:xfrm>
            <a:off x="2364804" y="4314825"/>
            <a:ext cx="13589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4" name="Line 32"/>
          <p:cNvSpPr>
            <a:spLocks noChangeShapeType="1"/>
          </p:cNvSpPr>
          <p:nvPr/>
        </p:nvSpPr>
        <p:spPr bwMode="auto">
          <a:xfrm>
            <a:off x="1848867" y="4613275"/>
            <a:ext cx="355917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5" name="Line 33"/>
          <p:cNvSpPr>
            <a:spLocks noChangeShapeType="1"/>
          </p:cNvSpPr>
          <p:nvPr/>
        </p:nvSpPr>
        <p:spPr bwMode="auto">
          <a:xfrm flipV="1">
            <a:off x="2999804" y="4459288"/>
            <a:ext cx="687388" cy="80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6" name="Line 34"/>
          <p:cNvSpPr>
            <a:spLocks noChangeShapeType="1"/>
          </p:cNvSpPr>
          <p:nvPr/>
        </p:nvSpPr>
        <p:spPr bwMode="auto">
          <a:xfrm>
            <a:off x="4103117" y="4321175"/>
            <a:ext cx="13223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7" name="Line 35"/>
          <p:cNvSpPr>
            <a:spLocks noChangeShapeType="1"/>
          </p:cNvSpPr>
          <p:nvPr/>
        </p:nvSpPr>
        <p:spPr bwMode="auto">
          <a:xfrm>
            <a:off x="6222429" y="4467225"/>
            <a:ext cx="207327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de-DE"/>
          </a:p>
        </p:txBody>
      </p:sp>
      <p:sp>
        <p:nvSpPr>
          <p:cNvPr id="1165348" name="Text Box 36"/>
          <p:cNvSpPr txBox="1">
            <a:spLocks noChangeArrowheads="1"/>
          </p:cNvSpPr>
          <p:nvPr/>
        </p:nvSpPr>
        <p:spPr bwMode="auto">
          <a:xfrm>
            <a:off x="-14808" y="2996952"/>
            <a:ext cx="1368152"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de-CH" sz="1200" b="1" dirty="0" smtClean="0">
                <a:latin typeface="Arial" charset="0"/>
                <a:cs typeface="ＭＳ Ｐゴシック" charset="0"/>
              </a:rPr>
              <a:t>Prozess</a:t>
            </a:r>
            <a:r>
              <a:rPr lang="de-CH" sz="1200" b="1" dirty="0">
                <a:latin typeface="Arial" charset="0"/>
                <a:cs typeface="ＭＳ Ｐゴシック" charset="0"/>
              </a:rPr>
              <a:t> </a:t>
            </a:r>
            <a:r>
              <a:rPr lang="de-CH" sz="1200" b="1" dirty="0" smtClean="0">
                <a:latin typeface="Arial" charset="0"/>
                <a:cs typeface="ＭＳ Ｐゴシック" charset="0"/>
              </a:rPr>
              <a:t>Typ I</a:t>
            </a:r>
          </a:p>
        </p:txBody>
      </p:sp>
      <p:sp>
        <p:nvSpPr>
          <p:cNvPr id="1165351" name="Text Box 39"/>
          <p:cNvSpPr txBox="1">
            <a:spLocks noChangeArrowheads="1"/>
          </p:cNvSpPr>
          <p:nvPr/>
        </p:nvSpPr>
        <p:spPr bwMode="auto">
          <a:xfrm>
            <a:off x="1259632" y="5157192"/>
            <a:ext cx="6865391" cy="825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1701800" indent="-1701800"/>
            <a:r>
              <a:rPr lang="de-CH" sz="1600" b="1" dirty="0">
                <a:latin typeface="Arial" charset="0"/>
                <a:cs typeface="ＭＳ Ｐゴシック" charset="0"/>
              </a:rPr>
              <a:t>Beispiele Typ </a:t>
            </a:r>
            <a:r>
              <a:rPr lang="de-CH" sz="1600" b="1" dirty="0" smtClean="0">
                <a:latin typeface="Arial" charset="0"/>
                <a:cs typeface="ＭＳ Ｐゴシック" charset="0"/>
              </a:rPr>
              <a:t>I:</a:t>
            </a:r>
            <a:r>
              <a:rPr lang="de-CH" sz="1600" dirty="0">
                <a:latin typeface="Arial" charset="0"/>
                <a:cs typeface="ＭＳ Ｐゴシック" charset="0"/>
              </a:rPr>
              <a:t>	</a:t>
            </a:r>
            <a:r>
              <a:rPr lang="de-CH" sz="1600" dirty="0" smtClean="0">
                <a:latin typeface="Arial" charset="0"/>
                <a:cs typeface="ＭＳ Ｐゴシック" charset="0"/>
              </a:rPr>
              <a:t>Kategoriale </a:t>
            </a:r>
            <a:r>
              <a:rPr lang="de-CH" sz="1600" dirty="0">
                <a:latin typeface="Arial" charset="0"/>
                <a:cs typeface="ＭＳ Ｐゴシック" charset="0"/>
              </a:rPr>
              <a:t>Diagnostik, Körperfunktionen</a:t>
            </a:r>
          </a:p>
          <a:p>
            <a:pPr marL="1701800" indent="-1701800"/>
            <a:r>
              <a:rPr lang="de-CH" sz="1600" b="1" dirty="0">
                <a:latin typeface="Arial" charset="0"/>
                <a:cs typeface="ＭＳ Ｐゴシック" charset="0"/>
              </a:rPr>
              <a:t>Beispiele Typ </a:t>
            </a:r>
            <a:r>
              <a:rPr lang="de-CH" sz="1600" b="1" dirty="0" smtClean="0">
                <a:latin typeface="Arial" charset="0"/>
                <a:cs typeface="ＭＳ Ｐゴシック" charset="0"/>
              </a:rPr>
              <a:t>II:</a:t>
            </a:r>
            <a:r>
              <a:rPr lang="de-CH" sz="1600" dirty="0">
                <a:latin typeface="Arial" charset="0"/>
                <a:cs typeface="ＭＳ Ｐゴシック" charset="0"/>
              </a:rPr>
              <a:t>	</a:t>
            </a:r>
            <a:r>
              <a:rPr lang="de-CH" sz="1600" dirty="0" smtClean="0">
                <a:latin typeface="Arial" charset="0"/>
                <a:cs typeface="ＭＳ Ｐゴシック" charset="0"/>
              </a:rPr>
              <a:t>Aktivitäten </a:t>
            </a:r>
            <a:r>
              <a:rPr lang="de-CH" sz="1600" dirty="0">
                <a:latin typeface="Arial" charset="0"/>
                <a:cs typeface="ＭＳ Ｐゴシック" charset="0"/>
              </a:rPr>
              <a:t>und Partizipation</a:t>
            </a:r>
          </a:p>
          <a:p>
            <a:pPr marL="1701800" indent="-1701800"/>
            <a:r>
              <a:rPr lang="de-CH" sz="1600" b="1" dirty="0">
                <a:latin typeface="Arial" charset="0"/>
                <a:cs typeface="ＭＳ Ｐゴシック" charset="0"/>
              </a:rPr>
              <a:t>Beispiele Typ </a:t>
            </a:r>
            <a:r>
              <a:rPr lang="de-CH" sz="1600" b="1" dirty="0" smtClean="0">
                <a:latin typeface="Arial" charset="0"/>
                <a:cs typeface="ＭＳ Ｐゴシック" charset="0"/>
              </a:rPr>
              <a:t>III:</a:t>
            </a:r>
            <a:r>
              <a:rPr lang="de-CH" sz="1600" dirty="0">
                <a:latin typeface="Arial" charset="0"/>
                <a:cs typeface="ＭＳ Ｐゴシック" charset="0"/>
              </a:rPr>
              <a:t>	</a:t>
            </a:r>
            <a:r>
              <a:rPr lang="de-CH" sz="1600" dirty="0" smtClean="0">
                <a:latin typeface="Arial" charset="0"/>
                <a:cs typeface="ＭＳ Ｐゴシック" charset="0"/>
              </a:rPr>
              <a:t>Bildungsziele</a:t>
            </a:r>
            <a:r>
              <a:rPr lang="de-CH" sz="1600" dirty="0">
                <a:latin typeface="Arial" charset="0"/>
                <a:cs typeface="ＭＳ Ｐゴシック" charset="0"/>
              </a:rPr>
              <a:t>, Hauptförderort, Bedarf, Massnahmen</a:t>
            </a:r>
          </a:p>
        </p:txBody>
      </p:sp>
      <p:sp>
        <p:nvSpPr>
          <p:cNvPr id="1165352" name="Text Box 40"/>
          <p:cNvSpPr txBox="1">
            <a:spLocks noChangeArrowheads="1"/>
          </p:cNvSpPr>
          <p:nvPr/>
        </p:nvSpPr>
        <p:spPr bwMode="auto">
          <a:xfrm>
            <a:off x="8094092" y="1876425"/>
            <a:ext cx="1014412"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r>
              <a:rPr lang="de-CH" sz="1400">
                <a:latin typeface="Arial" charset="0"/>
                <a:cs typeface="ＭＳ Ｐゴシック" charset="0"/>
              </a:rPr>
              <a:t>Elemente im Ver-</a:t>
            </a:r>
            <a:br>
              <a:rPr lang="de-CH" sz="1400">
                <a:latin typeface="Arial" charset="0"/>
                <a:cs typeface="ＭＳ Ｐゴシック" charset="0"/>
              </a:rPr>
            </a:br>
            <a:r>
              <a:rPr lang="de-CH" sz="1400">
                <a:latin typeface="Arial" charset="0"/>
                <a:cs typeface="ＭＳ Ｐゴシック" charset="0"/>
              </a:rPr>
              <a:t>fahren</a:t>
            </a:r>
          </a:p>
        </p:txBody>
      </p:sp>
      <p:sp>
        <p:nvSpPr>
          <p:cNvPr id="43" name="Text Box 36"/>
          <p:cNvSpPr txBox="1">
            <a:spLocks noChangeArrowheads="1"/>
          </p:cNvSpPr>
          <p:nvPr/>
        </p:nvSpPr>
        <p:spPr bwMode="auto">
          <a:xfrm>
            <a:off x="0" y="3645024"/>
            <a:ext cx="1368152"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de-CH" sz="1200" b="1" dirty="0" smtClean="0">
                <a:latin typeface="Arial" charset="0"/>
                <a:cs typeface="ＭＳ Ｐゴシック" charset="0"/>
              </a:rPr>
              <a:t>Prozess</a:t>
            </a:r>
            <a:r>
              <a:rPr lang="de-CH" sz="1200" b="1" dirty="0">
                <a:latin typeface="Arial" charset="0"/>
                <a:cs typeface="ＭＳ Ｐゴシック" charset="0"/>
              </a:rPr>
              <a:t> </a:t>
            </a:r>
            <a:r>
              <a:rPr lang="de-CH" sz="1200" b="1" smtClean="0">
                <a:latin typeface="Arial" charset="0"/>
                <a:cs typeface="ＭＳ Ｐゴシック" charset="0"/>
              </a:rPr>
              <a:t>Typ II</a:t>
            </a:r>
            <a:endParaRPr lang="de-CH" sz="1200" b="1" dirty="0" smtClean="0">
              <a:latin typeface="Arial" charset="0"/>
              <a:cs typeface="ＭＳ Ｐゴシック" charset="0"/>
            </a:endParaRPr>
          </a:p>
        </p:txBody>
      </p:sp>
      <p:sp>
        <p:nvSpPr>
          <p:cNvPr id="44" name="Text Box 36"/>
          <p:cNvSpPr txBox="1">
            <a:spLocks noChangeArrowheads="1"/>
          </p:cNvSpPr>
          <p:nvPr/>
        </p:nvSpPr>
        <p:spPr bwMode="auto">
          <a:xfrm>
            <a:off x="2208" y="4293096"/>
            <a:ext cx="1368152" cy="276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de-CH" sz="1200" b="1" dirty="0" smtClean="0">
                <a:latin typeface="Arial" charset="0"/>
                <a:cs typeface="ＭＳ Ｐゴシック" charset="0"/>
              </a:rPr>
              <a:t>Prozess</a:t>
            </a:r>
            <a:r>
              <a:rPr lang="de-CH" sz="1200" b="1" dirty="0">
                <a:latin typeface="Arial" charset="0"/>
                <a:cs typeface="ＭＳ Ｐゴシック" charset="0"/>
              </a:rPr>
              <a:t> </a:t>
            </a:r>
            <a:r>
              <a:rPr lang="de-CH" sz="1200" b="1" dirty="0" smtClean="0">
                <a:latin typeface="Arial" charset="0"/>
                <a:cs typeface="ＭＳ Ｐゴシック" charset="0"/>
              </a:rPr>
              <a:t>Typ III</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re Präsentation">
  <a:themeElements>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eere Präsentation">
      <a:majorFont>
        <a:latin typeface="Times"/>
        <a:ea typeface="ＭＳ Ｐゴシック"/>
        <a:cs typeface=""/>
      </a:majorFont>
      <a:minorFont>
        <a:latin typeface="Time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rgbClr val="000000"/>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a:ln>
              <a:noFill/>
            </a:ln>
            <a:solidFill>
              <a:srgbClr val="000000"/>
            </a:solidFill>
            <a:effectLst/>
            <a:latin typeface="Times" charset="0"/>
            <a:ea typeface="ＭＳ Ｐゴシック" charset="0"/>
          </a:defRPr>
        </a:defPPr>
      </a:lstStyle>
    </a:lnDef>
  </a:objectDefaults>
  <a:extraClrSchemeLst>
    <a:extraClrScheme>
      <a:clrScheme name="Leere Prä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eere Prä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eere Prä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eere Prä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eere Prä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eere Prä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eere Prä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eere Prä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eere Prä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eere Prä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eere Prä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eere Prä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System_HD:Applications:Microsoft Office 2004:Vorlagen:Präsentationen:Designs:Entwerfen</Template>
  <TotalTime>0</TotalTime>
  <Words>3749</Words>
  <Application>Microsoft Office PowerPoint</Application>
  <PresentationFormat>Bildschirmpräsentation (4:3)</PresentationFormat>
  <Paragraphs>493</Paragraphs>
  <Slides>34</Slides>
  <Notes>34</Notes>
  <HiddenSlides>0</HiddenSlides>
  <MMClips>0</MMClips>
  <ScaleCrop>false</ScaleCrop>
  <HeadingPairs>
    <vt:vector size="4" baseType="variant">
      <vt:variant>
        <vt:lpstr>Design</vt:lpstr>
      </vt:variant>
      <vt:variant>
        <vt:i4>1</vt:i4>
      </vt:variant>
      <vt:variant>
        <vt:lpstr>Folientitel</vt:lpstr>
      </vt:variant>
      <vt:variant>
        <vt:i4>34</vt:i4>
      </vt:variant>
    </vt:vector>
  </HeadingPairs>
  <TitlesOfParts>
    <vt:vector size="35" baseType="lpstr">
      <vt:lpstr>Leere Präsentation</vt:lpstr>
      <vt:lpstr>Folie 1</vt:lpstr>
      <vt:lpstr>Folie 2</vt:lpstr>
      <vt:lpstr>Folie 3</vt:lpstr>
      <vt:lpstr>Folie 4</vt:lpstr>
      <vt:lpstr>Folie 5</vt:lpstr>
      <vt:lpstr>Folie 6</vt:lpstr>
      <vt:lpstr>Folie 7</vt:lpstr>
      <vt:lpstr>Folie 8</vt:lpstr>
      <vt:lpstr>Folie 9</vt:lpstr>
      <vt:lpstr>Folie 10</vt:lpstr>
      <vt:lpstr>Folie 11</vt:lpstr>
      <vt:lpstr>Folie 12</vt:lpstr>
      <vt:lpstr>Folie 13</vt:lpstr>
      <vt:lpstr>Folie 14</vt:lpstr>
      <vt:lpstr>Folie 15</vt:lpstr>
      <vt:lpstr>Folie 16</vt:lpstr>
      <vt:lpstr>Folie 17</vt:lpstr>
      <vt:lpstr>Folie 18</vt:lpstr>
      <vt:lpstr>Folie 19</vt:lpstr>
      <vt:lpstr>Altersspanne 0 bis 20 und Beispiele aus dem Spektrum des besonderen Bildungsbedarfs </vt:lpstr>
      <vt:lpstr>Folie 21</vt:lpstr>
      <vt:lpstr>Folie 22</vt:lpstr>
      <vt:lpstr>Folie 23</vt:lpstr>
      <vt:lpstr>Folie 24</vt:lpstr>
      <vt:lpstr>Folie 25</vt:lpstr>
      <vt:lpstr>Folie 26</vt:lpstr>
      <vt:lpstr>Folie 27</vt:lpstr>
      <vt:lpstr>Folie 28</vt:lpstr>
      <vt:lpstr>Folie 29</vt:lpstr>
      <vt:lpstr>Folie 30</vt:lpstr>
      <vt:lpstr>Folie 31</vt:lpstr>
      <vt:lpstr>Folie 32</vt:lpstr>
      <vt:lpstr>Folie 33</vt:lpstr>
      <vt:lpstr>Folie 34</vt:lpstr>
    </vt:vector>
  </TitlesOfParts>
  <Company>HfH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Peter Lienhard</dc:creator>
  <cp:lastModifiedBy>Andri Janett</cp:lastModifiedBy>
  <cp:revision>1168</cp:revision>
  <cp:lastPrinted>2011-07-06T09:17:53Z</cp:lastPrinted>
  <dcterms:created xsi:type="dcterms:W3CDTF">2011-06-15T17:03:06Z</dcterms:created>
  <dcterms:modified xsi:type="dcterms:W3CDTF">2011-08-25T09:45:14Z</dcterms:modified>
</cp:coreProperties>
</file>