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Arbeitsblat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'total Suisse'!$J$18</c:f>
              <c:strCache>
                <c:ptCount val="1"/>
                <c:pt idx="0">
                  <c:v>Anzahl Lernende Sonderschulung (SS)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'total Suisse'!$K$16:$AB$16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numCache>
            </c:numRef>
          </c:cat>
          <c:val>
            <c:numRef>
              <c:f>'total Suisse'!$K$18:$AB$18</c:f>
              <c:numCache>
                <c:formatCode>General</c:formatCode>
                <c:ptCount val="18"/>
                <c:pt idx="0">
                  <c:v>48740</c:v>
                </c:pt>
                <c:pt idx="1">
                  <c:v>48594</c:v>
                </c:pt>
                <c:pt idx="2">
                  <c:v>49114</c:v>
                </c:pt>
                <c:pt idx="3">
                  <c:v>49921</c:v>
                </c:pt>
                <c:pt idx="4">
                  <c:v>50431</c:v>
                </c:pt>
                <c:pt idx="5">
                  <c:v>50341</c:v>
                </c:pt>
                <c:pt idx="6">
                  <c:v>48689</c:v>
                </c:pt>
                <c:pt idx="7">
                  <c:v>46327</c:v>
                </c:pt>
                <c:pt idx="8">
                  <c:v>44490</c:v>
                </c:pt>
                <c:pt idx="9">
                  <c:v>41624</c:v>
                </c:pt>
                <c:pt idx="10">
                  <c:v>38781</c:v>
                </c:pt>
                <c:pt idx="11">
                  <c:v>37130</c:v>
                </c:pt>
                <c:pt idx="12">
                  <c:v>35819</c:v>
                </c:pt>
                <c:pt idx="13">
                  <c:v>35162</c:v>
                </c:pt>
                <c:pt idx="14">
                  <c:v>34113</c:v>
                </c:pt>
                <c:pt idx="15">
                  <c:v>31620</c:v>
                </c:pt>
                <c:pt idx="16">
                  <c:v>31110</c:v>
                </c:pt>
                <c:pt idx="17">
                  <c:v>31440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68-437B-8A7C-BEADF5120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69621568"/>
        <c:axId val="669617304"/>
      </c:barChart>
      <c:lineChart>
        <c:grouping val="standard"/>
        <c:varyColors val="0"/>
        <c:ser>
          <c:idx val="0"/>
          <c:order val="0"/>
          <c:tx>
            <c:strRef>
              <c:f>'total Suisse'!$J$17</c:f>
              <c:strCache>
                <c:ptCount val="1"/>
                <c:pt idx="0">
                  <c:v>Separationsquote (in %)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'total Suisse'!$K$16:$AB$16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numCache>
            </c:numRef>
          </c:cat>
          <c:val>
            <c:numRef>
              <c:f>'total Suisse'!$K$17:$AB$17</c:f>
              <c:numCache>
                <c:formatCode>0.0%</c:formatCode>
                <c:ptCount val="18"/>
                <c:pt idx="0">
                  <c:v>5.0855751843964452E-2</c:v>
                </c:pt>
                <c:pt idx="1">
                  <c:v>5.0769259701155721E-2</c:v>
                </c:pt>
                <c:pt idx="2">
                  <c:v>5.1232301990396939E-2</c:v>
                </c:pt>
                <c:pt idx="3">
                  <c:v>5.1839206144982795E-2</c:v>
                </c:pt>
                <c:pt idx="4">
                  <c:v>5.2383979524637539E-2</c:v>
                </c:pt>
                <c:pt idx="5">
                  <c:v>5.2337682590840567E-2</c:v>
                </c:pt>
                <c:pt idx="6">
                  <c:v>5.0858310370545237E-2</c:v>
                </c:pt>
                <c:pt idx="7">
                  <c:v>4.9008085323809653E-2</c:v>
                </c:pt>
                <c:pt idx="8">
                  <c:v>4.7650515758729237E-2</c:v>
                </c:pt>
                <c:pt idx="9">
                  <c:v>4.5027785380249173E-2</c:v>
                </c:pt>
                <c:pt idx="10">
                  <c:v>4.2583913841721055E-2</c:v>
                </c:pt>
                <c:pt idx="11">
                  <c:v>4.124464863736034E-2</c:v>
                </c:pt>
                <c:pt idx="12">
                  <c:v>4.0003439811123101E-2</c:v>
                </c:pt>
                <c:pt idx="13">
                  <c:v>3.8859092963655112E-2</c:v>
                </c:pt>
                <c:pt idx="14">
                  <c:v>3.7475776364762903E-2</c:v>
                </c:pt>
                <c:pt idx="15">
                  <c:v>3.4348582713603214E-2</c:v>
                </c:pt>
                <c:pt idx="16">
                  <c:v>3.3514028276316755E-2</c:v>
                </c:pt>
                <c:pt idx="17">
                  <c:v>3.3570017617852756E-2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68-437B-8A7C-BEADF5120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8086800"/>
        <c:axId val="488086144"/>
      </c:lineChart>
      <c:catAx>
        <c:axId val="669621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69617304"/>
        <c:crosses val="autoZero"/>
        <c:auto val="1"/>
        <c:lblAlgn val="ctr"/>
        <c:lblOffset val="100"/>
        <c:noMultiLvlLbl val="0"/>
      </c:catAx>
      <c:valAx>
        <c:axId val="669617304"/>
        <c:scaling>
          <c:orientation val="minMax"/>
          <c:max val="5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69621568"/>
        <c:crosses val="autoZero"/>
        <c:crossBetween val="between"/>
        <c:majorUnit val="5000"/>
      </c:valAx>
      <c:valAx>
        <c:axId val="488086144"/>
        <c:scaling>
          <c:orientation val="minMax"/>
          <c:max val="5.5000000000000007E-2"/>
          <c:min val="0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8086800"/>
        <c:crosses val="max"/>
        <c:crossBetween val="between"/>
        <c:majorUnit val="5.000000000000001E-3"/>
      </c:valAx>
      <c:catAx>
        <c:axId val="488086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8086144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D26D8-7FF6-454A-8C9D-ACA1E69A6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C7E6F1-B7E3-426C-9FDD-1EC14D42D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002C4-0FAE-4652-90F4-6149A9353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D10A6-55C8-47A2-AE09-DD80AE27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50B71-630F-44D9-8320-41746D19A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2153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9DC7C-8B2C-4378-A21B-94D1CAD8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4434E-3360-4EB2-B927-46E804249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118B9-A8E5-44E0-A46D-5E13B0A9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B0CAE-C2E6-42B1-9843-E27C617B7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860EC-CA19-4023-A98C-94592A3D0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32969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5889A-2A34-4F70-81CE-6FA6AF3C4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A7955-0982-41AD-A1C1-8A9305D26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C3C9E-A412-4E99-A938-35528BC80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85CC1-40F8-4093-99BE-0A36C0F71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8D71E-312F-469F-AB00-F6B0E047F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6310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D7DA2-95E8-429E-A0D9-E936F5FE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E6675-610D-4983-83F0-E3EAFE50B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9BFD1-4456-4512-A3F2-62C5D1731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85E1C-DBFC-4020-BD43-ED78A67E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4001E-9D3A-4F39-985D-849C29C23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90326-531A-4B11-AA17-B59ED0E28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5455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60E59-0484-4E8E-A671-835E00260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49706-C65D-4E73-9DC9-30CFF962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00555-0D18-4BE1-9455-71EC036A0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BC69A-65AD-4570-A2D2-C2AF9AEE0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D3416F-42CA-4D06-8DE8-5DCB9ACAE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24F468-9E50-4605-89FD-5F2BDAE30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8DE177-8412-44D0-B520-63FF12E48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8A1978-E91D-47DF-9F8C-6E23D59E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1859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BF85E-AE5E-434A-93FF-934F28BE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314798-6525-4FF9-B7C8-9008D64E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C57DE2-44B4-424B-A8BF-02004667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144F7F-EBD3-445F-8469-56FEA9F3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1534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408D43-A451-4CA8-98E6-6B1C3BAD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71C9EF-DEC3-40E7-9743-0FEDE41D3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186F5-EB45-4785-953C-9B9551448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53061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3E2E9-90EB-44C4-AAF8-3BB9B5175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D28FE-22FF-4B50-A24E-67E974D5A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DE943-0EBE-4A11-996A-BA3E15F3F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460840-FB1B-49DD-8133-D17FE1756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33202-9136-4882-A527-4741C667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0F81-11D0-4418-A829-8F241A7D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78773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84EA9-4B76-4747-A470-DD4C00C9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31307F-AAB7-4337-A43D-28E5980F04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5FD39-B6D7-4A36-ABA5-A45F67BB3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66A8CC-A066-4EED-B02F-CADD03359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B5EC3B-A66F-4E56-82D7-82DF49F4D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71F10-3D56-4660-BFC2-A2540331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9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02684-6C0A-4615-8372-C1FA88052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CC760-3F83-43DE-BA43-074DBDD2C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C45DD-5A06-4AE4-8B6C-A09B2B1A8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F031E-0D71-46A3-84C3-20CE01466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B221A-F3EF-436B-93B5-9581CCACD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8318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99160C-5661-42D6-A467-85C517C6FD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32BE1-B78C-43A2-BCE9-AF8033601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110D5-A21F-4C5D-ACA9-D3DE31EBF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C201A-D031-4015-B5C8-CE11DE0F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96B22-093A-4004-9309-C18B75B4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0404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644188-33FA-418E-9BDB-D4600AFE3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A820B-3012-42F7-90DC-F9C488C0B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BB197-9808-4178-9FD4-EBF7D0EBC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8DD4E-4E5A-42E8-8FF5-52B33ADF9EA1}" type="datetimeFigureOut">
              <a:rPr lang="fr-CH" smtClean="0"/>
              <a:t>11.01.2019</a:t>
            </a:fld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E5657-1490-4CBE-AE99-DD286700F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0E2D9-007B-486D-ADA8-26EC4C712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102FA-4DF8-4A48-A5F1-7365C16682D9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87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F3123F-E221-4D19-B652-637E107E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031"/>
          </a:xfrm>
        </p:spPr>
        <p:txBody>
          <a:bodyPr>
            <a:noAutofit/>
          </a:bodyPr>
          <a:lstStyle/>
          <a:p>
            <a:r>
              <a:rPr lang="de-CH" sz="2000" dirty="0"/>
              <a:t>Abbildung </a:t>
            </a:r>
            <a:r>
              <a:rPr lang="fr-CH" sz="2000" dirty="0"/>
              <a:t>4 : </a:t>
            </a:r>
            <a:r>
              <a:rPr lang="fr-CH" sz="2000" dirty="0" err="1" smtClean="0"/>
              <a:t>Separationsquote</a:t>
            </a:r>
            <a:r>
              <a:rPr lang="fr-CH" sz="2000" dirty="0" smtClean="0"/>
              <a:t> </a:t>
            </a:r>
            <a:r>
              <a:rPr lang="fr-CH" sz="2000" dirty="0"/>
              <a:t>(</a:t>
            </a:r>
            <a:r>
              <a:rPr lang="fr-CH" sz="2000" dirty="0" err="1"/>
              <a:t>Datenquelle</a:t>
            </a:r>
            <a:r>
              <a:rPr lang="fr-CH" sz="2000" dirty="0"/>
              <a:t>: BFS, 2018b)</a:t>
            </a:r>
          </a:p>
        </p:txBody>
      </p:sp>
      <p:graphicFrame>
        <p:nvGraphicFramePr>
          <p:cNvPr id="5" name="Espace réservé du contenu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9160034"/>
              </p:ext>
            </p:extLst>
          </p:nvPr>
        </p:nvGraphicFramePr>
        <p:xfrm>
          <a:off x="1440794" y="1299615"/>
          <a:ext cx="8461375" cy="5006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6415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nalisé 1">
    <a:dk1>
      <a:srgbClr val="000000"/>
    </a:dk1>
    <a:lt1>
      <a:srgbClr val="FFFFFF"/>
    </a:lt1>
    <a:dk2>
      <a:srgbClr val="000000"/>
    </a:dk2>
    <a:lt2>
      <a:srgbClr val="808000"/>
    </a:lt2>
    <a:accent1>
      <a:srgbClr val="FFCC99"/>
    </a:accent1>
    <a:accent2>
      <a:srgbClr val="99CC00"/>
    </a:accent2>
    <a:accent3>
      <a:srgbClr val="E46700"/>
    </a:accent3>
    <a:accent4>
      <a:srgbClr val="000000"/>
    </a:accent4>
    <a:accent5>
      <a:srgbClr val="FFE2CA"/>
    </a:accent5>
    <a:accent6>
      <a:srgbClr val="8AB900"/>
    </a:accent6>
    <a:hlink>
      <a:srgbClr val="336600"/>
    </a:hlink>
    <a:folHlink>
      <a:srgbClr val="FFCC00"/>
    </a:folHlink>
  </a:clrScheme>
  <a:fontScheme name="Standard 1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Abbildung 4 : Separationsquote (Datenquelle: BFS, 2018b)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 : Concordat, concepts et lois sur la pédagogie spécialisée (CSPS, 2017)</dc:title>
  <dc:creator>Romain Lanners</dc:creator>
  <cp:lastModifiedBy>Wetter, Thomas</cp:lastModifiedBy>
  <cp:revision>12</cp:revision>
  <cp:lastPrinted>2018-08-17T11:12:02Z</cp:lastPrinted>
  <dcterms:created xsi:type="dcterms:W3CDTF">2018-08-12T07:26:23Z</dcterms:created>
  <dcterms:modified xsi:type="dcterms:W3CDTF">2019-01-11T10:34:36Z</dcterms:modified>
</cp:coreProperties>
</file>