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CDE"/>
    <a:srgbClr val="FFF6EF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9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de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de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527EF-7962-4506-B8C6-FD646A7F6A02}" type="datetimeFigureOut">
              <a:rPr lang="de-CH" smtClean="0"/>
              <a:t>15.02.2019</a:t>
            </a:fld>
            <a:endParaRPr lang="de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2D1FD-4FF3-4C3A-91E7-E21EFA90C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87625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de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de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527EF-7962-4506-B8C6-FD646A7F6A02}" type="datetimeFigureOut">
              <a:rPr lang="de-CH" smtClean="0"/>
              <a:t>15.02.2019</a:t>
            </a:fld>
            <a:endParaRPr lang="de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2D1FD-4FF3-4C3A-91E7-E21EFA90C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45737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de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527EF-7962-4506-B8C6-FD646A7F6A02}" type="datetimeFigureOut">
              <a:rPr lang="de-CH" smtClean="0"/>
              <a:t>15.02.2019</a:t>
            </a:fld>
            <a:endParaRPr lang="de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2D1FD-4FF3-4C3A-91E7-E21EFA90C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07282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de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de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de-CH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527EF-7962-4506-B8C6-FD646A7F6A02}" type="datetimeFigureOut">
              <a:rPr lang="de-CH" smtClean="0"/>
              <a:t>15.02.2019</a:t>
            </a:fld>
            <a:endParaRPr lang="de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2D1FD-4FF3-4C3A-91E7-E21EFA90C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04352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de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de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de-CH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527EF-7962-4506-B8C6-FD646A7F6A02}" type="datetimeFigureOut">
              <a:rPr lang="de-CH" smtClean="0"/>
              <a:t>15.02.2019</a:t>
            </a:fld>
            <a:endParaRPr lang="de-CH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2D1FD-4FF3-4C3A-91E7-E21EFA90C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17374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de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527EF-7962-4506-B8C6-FD646A7F6A02}" type="datetimeFigureOut">
              <a:rPr lang="de-CH" smtClean="0"/>
              <a:t>15.02.2019</a:t>
            </a:fld>
            <a:endParaRPr lang="de-CH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2D1FD-4FF3-4C3A-91E7-E21EFA90C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21155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527EF-7962-4506-B8C6-FD646A7F6A02}" type="datetimeFigureOut">
              <a:rPr lang="de-CH" smtClean="0"/>
              <a:t>15.02.2019</a:t>
            </a:fld>
            <a:endParaRPr lang="de-CH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2D1FD-4FF3-4C3A-91E7-E21EFA90C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17555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de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de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527EF-7962-4506-B8C6-FD646A7F6A02}" type="datetimeFigureOut">
              <a:rPr lang="de-CH" smtClean="0"/>
              <a:t>15.02.2019</a:t>
            </a:fld>
            <a:endParaRPr lang="de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2D1FD-4FF3-4C3A-91E7-E21EFA90C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94984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de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527EF-7962-4506-B8C6-FD646A7F6A02}" type="datetimeFigureOut">
              <a:rPr lang="de-CH" smtClean="0"/>
              <a:t>15.02.2019</a:t>
            </a:fld>
            <a:endParaRPr lang="de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2D1FD-4FF3-4C3A-91E7-E21EFA90C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44740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de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de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527EF-7962-4506-B8C6-FD646A7F6A02}" type="datetimeFigureOut">
              <a:rPr lang="de-CH" smtClean="0"/>
              <a:t>15.02.2019</a:t>
            </a:fld>
            <a:endParaRPr lang="de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2D1FD-4FF3-4C3A-91E7-E21EFA90C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22776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de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de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527EF-7962-4506-B8C6-FD646A7F6A02}" type="datetimeFigureOut">
              <a:rPr lang="de-CH" smtClean="0"/>
              <a:t>15.02.2019</a:t>
            </a:fld>
            <a:endParaRPr lang="de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2D1FD-4FF3-4C3A-91E7-E21EFA90C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564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de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de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9527EF-7962-4506-B8C6-FD646A7F6A02}" type="datetimeFigureOut">
              <a:rPr lang="de-CH" smtClean="0"/>
              <a:t>15.02.2019</a:t>
            </a:fld>
            <a:endParaRPr lang="de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22D1FD-4FF3-4C3A-91E7-E21EFA90C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74220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6" name="Inhaltsplatzhalter 7">
            <a:extLst>
              <a:ext uri="{FF2B5EF4-FFF2-40B4-BE49-F238E27FC236}">
                <a16:creationId xmlns:a16="http://schemas.microsoft.com/office/drawing/2014/main" id="{A48160D7-D63E-4079-B248-363B2F2801F6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838198" y="1238612"/>
          <a:ext cx="9386455" cy="3288904"/>
        </p:xfrm>
        <a:graphic>
          <a:graphicData uri="http://schemas.openxmlformats.org/drawingml/2006/table">
            <a:tbl>
              <a:tblPr firstRow="1" lastRow="1" bandRow="1"/>
              <a:tblGrid>
                <a:gridCol w="22315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0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02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64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3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endParaRPr lang="de-CH" sz="180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T="45689" marB="4568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de-CH" sz="180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École</a:t>
                      </a:r>
                      <a:r>
                        <a:rPr lang="de-CH" sz="18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</a:t>
                      </a:r>
                      <a:r>
                        <a:rPr lang="de-CH" sz="1800" dirty="0" err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ordinaire</a:t>
                      </a:r>
                      <a:endParaRPr lang="de-CH" sz="180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T="45689" marB="4568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de-CH" sz="1800" dirty="0" err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É</a:t>
                      </a:r>
                      <a:r>
                        <a:rPr lang="de-CH" sz="180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cole</a:t>
                      </a:r>
                      <a:r>
                        <a:rPr lang="de-CH" sz="18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</a:t>
                      </a:r>
                      <a:r>
                        <a:rPr lang="de-CH" sz="1800" dirty="0" err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spécialisée</a:t>
                      </a:r>
                      <a:endParaRPr lang="de-CH" sz="180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T="45689" marB="4568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de-CH" sz="1800" b="1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Type</a:t>
                      </a:r>
                      <a:r>
                        <a:rPr lang="de-CH" sz="1800" b="1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de </a:t>
                      </a:r>
                      <a:r>
                        <a:rPr lang="de-CH" sz="1800" b="1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c</a:t>
                      </a:r>
                      <a:r>
                        <a:rPr lang="de-CH" sz="1800" b="1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lasses</a:t>
                      </a:r>
                      <a:endParaRPr lang="de-CH" sz="1800" b="1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T="45689" marB="4568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93663" indent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CH" sz="1800" dirty="0" err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Classe</a:t>
                      </a:r>
                      <a:r>
                        <a:rPr lang="de-CH" sz="18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</a:t>
                      </a:r>
                      <a:r>
                        <a:rPr lang="de-CH" sz="1800" dirty="0" err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ordinaire</a:t>
                      </a:r>
                      <a:endParaRPr lang="de-CH" sz="180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T="45689" marB="4568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C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CH" sz="1800" dirty="0" err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Classe</a:t>
                      </a:r>
                      <a:r>
                        <a:rPr lang="de-CH" sz="18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</a:t>
                      </a:r>
                      <a:r>
                        <a:rPr lang="de-CH" sz="1800" dirty="0" err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spéciale</a:t>
                      </a:r>
                      <a:r>
                        <a:rPr lang="de-CH" sz="18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*</a:t>
                      </a:r>
                    </a:p>
                  </a:txBody>
                  <a:tcPr marT="45689" marB="4568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C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177800" indent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CH" sz="1800" dirty="0" err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Classe</a:t>
                      </a:r>
                      <a:r>
                        <a:rPr lang="de-CH" sz="18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de </a:t>
                      </a:r>
                      <a:r>
                        <a:rPr lang="de-CH" sz="1800" dirty="0" err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l’école</a:t>
                      </a:r>
                      <a:r>
                        <a:rPr lang="de-CH" sz="18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</a:t>
                      </a:r>
                      <a:r>
                        <a:rPr lang="de-CH" sz="1800" dirty="0" err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spécialisée</a:t>
                      </a:r>
                      <a:endParaRPr lang="de-CH" sz="180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T="45689" marB="4568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de-CH" sz="1800" b="1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Type</a:t>
                      </a:r>
                      <a:r>
                        <a:rPr lang="de-CH" sz="1800" b="1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de </a:t>
                      </a:r>
                      <a:r>
                        <a:rPr lang="de-CH" sz="1800" b="1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p</a:t>
                      </a:r>
                      <a:r>
                        <a:rPr lang="de-CH" sz="1800" b="1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rogramme</a:t>
                      </a:r>
                      <a:r>
                        <a:rPr lang="de-CH" sz="1800" b="1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</a:t>
                      </a:r>
                      <a:r>
                        <a:rPr lang="de-CH" sz="1800" b="1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d’enseignement</a:t>
                      </a:r>
                      <a:r>
                        <a:rPr lang="de-CH" sz="1800" b="1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(PE)</a:t>
                      </a:r>
                      <a:endParaRPr lang="de-CH" sz="1800" b="1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T="45689" marB="4568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CH" sz="18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PE </a:t>
                      </a:r>
                      <a:r>
                        <a:rPr lang="de-CH" sz="180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Régulier</a:t>
                      </a:r>
                      <a:r>
                        <a:rPr lang="de-CH" sz="18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(PER)</a:t>
                      </a:r>
                      <a:endParaRPr lang="de-CH" sz="180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CH" sz="18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PER </a:t>
                      </a:r>
                      <a:r>
                        <a:rPr lang="de-CH" sz="18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sauf</a:t>
                      </a:r>
                      <a:r>
                        <a:rPr lang="de-CH" sz="180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</a:t>
                      </a:r>
                      <a:r>
                        <a:rPr lang="de-CH" sz="180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dans</a:t>
                      </a:r>
                      <a:r>
                        <a:rPr lang="de-CH" sz="180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1-2</a:t>
                      </a:r>
                      <a:r>
                        <a:rPr lang="de-CH" sz="180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</a:t>
                      </a:r>
                      <a:r>
                        <a:rPr lang="de-CH" sz="180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branches</a:t>
                      </a:r>
                      <a:endParaRPr lang="de-CH" sz="1800" baseline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CH" sz="180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PER </a:t>
                      </a:r>
                      <a:r>
                        <a:rPr lang="de-CH" sz="180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sauf </a:t>
                      </a:r>
                      <a:r>
                        <a:rPr lang="de-CH" sz="180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dans</a:t>
                      </a:r>
                      <a:r>
                        <a:rPr lang="de-CH" sz="180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3 </a:t>
                      </a:r>
                      <a:r>
                        <a:rPr lang="de-CH" sz="180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branches</a:t>
                      </a:r>
                      <a:r>
                        <a:rPr lang="de-CH" sz="180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</a:t>
                      </a:r>
                      <a:r>
                        <a:rPr lang="de-CH" sz="180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ou</a:t>
                      </a:r>
                      <a:r>
                        <a:rPr lang="de-CH" sz="180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+</a:t>
                      </a:r>
                      <a:endParaRPr lang="de-CH" sz="180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T="45689" marB="4568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T="45714" marB="45714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CH" sz="18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   PER</a:t>
                      </a: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CH" sz="18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   PER </a:t>
                      </a:r>
                      <a:r>
                        <a:rPr lang="de-CH" sz="18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sauf</a:t>
                      </a:r>
                      <a:r>
                        <a:rPr lang="de-CH" sz="180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</a:t>
                      </a:r>
                      <a:r>
                        <a:rPr lang="de-CH" sz="180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dans</a:t>
                      </a:r>
                      <a:r>
                        <a:rPr lang="de-CH" sz="180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1-2 </a:t>
                      </a:r>
                      <a:r>
                        <a:rPr lang="de-CH" sz="180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branches</a:t>
                      </a:r>
                      <a:endParaRPr lang="de-CH" sz="1800" baseline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CH" sz="180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   PER </a:t>
                      </a:r>
                      <a:r>
                        <a:rPr lang="de-CH" sz="180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sauf </a:t>
                      </a:r>
                      <a:r>
                        <a:rPr lang="de-CH" sz="180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dans</a:t>
                      </a:r>
                      <a:r>
                        <a:rPr lang="de-CH" sz="180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3 </a:t>
                      </a:r>
                      <a:r>
                        <a:rPr lang="de-CH" sz="180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branches</a:t>
                      </a:r>
                      <a:r>
                        <a:rPr lang="de-CH" sz="180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</a:t>
                      </a:r>
                      <a:r>
                        <a:rPr lang="de-CH" sz="180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ou</a:t>
                      </a:r>
                      <a:r>
                        <a:rPr lang="de-CH" sz="180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+</a:t>
                      </a:r>
                      <a:endParaRPr lang="de-CH" sz="180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T="45689" marB="4568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56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de-CH" sz="1800" b="1" dirty="0" err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Mesures</a:t>
                      </a:r>
                      <a:r>
                        <a:rPr lang="de-CH" sz="1800" b="1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</a:t>
                      </a:r>
                      <a:r>
                        <a:rPr lang="de-CH" sz="1800" b="1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renforcées</a:t>
                      </a:r>
                      <a:endParaRPr lang="de-CH" sz="1800" b="1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T="45689" marB="4568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CH" sz="1800" dirty="0" err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Une</a:t>
                      </a:r>
                      <a:r>
                        <a:rPr lang="de-CH" sz="18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</a:t>
                      </a:r>
                      <a:r>
                        <a:rPr lang="de-CH" sz="1800" dirty="0" err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partie</a:t>
                      </a:r>
                      <a:r>
                        <a:rPr lang="de-CH" sz="18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des </a:t>
                      </a:r>
                      <a:r>
                        <a:rPr lang="de-CH" sz="1800" dirty="0" err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élèves</a:t>
                      </a:r>
                      <a:r>
                        <a:rPr lang="de-CH" sz="18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</a:t>
                      </a:r>
                      <a:r>
                        <a:rPr lang="de-CH" sz="18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a</a:t>
                      </a:r>
                      <a:r>
                        <a:rPr lang="de-CH" sz="180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des</a:t>
                      </a:r>
                      <a:r>
                        <a:rPr lang="de-CH" sz="18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</a:t>
                      </a:r>
                      <a:r>
                        <a:rPr lang="de-CH" sz="1800" dirty="0" err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mesures</a:t>
                      </a:r>
                      <a:r>
                        <a:rPr lang="de-CH" sz="18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</a:t>
                      </a:r>
                      <a:r>
                        <a:rPr lang="de-CH" sz="180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renforcées</a:t>
                      </a:r>
                      <a:endParaRPr lang="de-CH" sz="180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T="45689" marB="4568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T="45714" marB="45714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CH" sz="18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   </a:t>
                      </a:r>
                      <a:r>
                        <a:rPr lang="de-CH" sz="1800" dirty="0" err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Tous</a:t>
                      </a:r>
                      <a:r>
                        <a:rPr lang="de-CH" sz="18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les </a:t>
                      </a:r>
                      <a:r>
                        <a:rPr lang="de-CH" sz="1800" dirty="0" err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élèves</a:t>
                      </a:r>
                      <a:r>
                        <a:rPr lang="de-CH" sz="18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</a:t>
                      </a:r>
                      <a:r>
                        <a:rPr lang="de-CH" sz="1800" dirty="0" err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ont</a:t>
                      </a:r>
                      <a:r>
                        <a:rPr lang="de-CH" sz="18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</a:t>
                      </a:r>
                      <a:r>
                        <a:rPr lang="de-CH" sz="18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des</a:t>
                      </a:r>
                      <a:r>
                        <a:rPr lang="de-CH" sz="180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</a:t>
                      </a:r>
                      <a:r>
                        <a:rPr lang="de-CH" sz="180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mesures</a:t>
                      </a:r>
                      <a:r>
                        <a:rPr lang="de-CH" sz="180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</a:t>
                      </a:r>
                      <a:r>
                        <a:rPr lang="de-CH" sz="180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renforcées</a:t>
                      </a:r>
                      <a:r>
                        <a:rPr lang="de-CH" sz="180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</a:rPr>
                        <a:t> </a:t>
                      </a:r>
                      <a:endParaRPr lang="de-CH" sz="180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T="45689" marB="4568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838198" y="608967"/>
            <a:ext cx="9584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b="1" dirty="0" smtClean="0"/>
              <a:t>Relevé de la statistique des </a:t>
            </a:r>
            <a:r>
              <a:rPr lang="fr-CH" sz="2800" b="1" dirty="0" smtClean="0"/>
              <a:t>élèves </a:t>
            </a:r>
            <a:r>
              <a:rPr lang="fr-CH" sz="2800" b="1" dirty="0" smtClean="0"/>
              <a:t>de la pédagogie spécialisée</a:t>
            </a:r>
            <a:endParaRPr lang="de-CH" sz="2800" b="1" dirty="0"/>
          </a:p>
        </p:txBody>
      </p:sp>
      <p:sp>
        <p:nvSpPr>
          <p:cNvPr id="5" name="Textfeld 12">
            <a:extLst>
              <a:ext uri="{FF2B5EF4-FFF2-40B4-BE49-F238E27FC236}">
                <a16:creationId xmlns:a16="http://schemas.microsoft.com/office/drawing/2014/main" id="{F87B0867-7988-49EA-B432-865504D54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198" y="4967565"/>
            <a:ext cx="93864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rgbClr val="080808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>
                <a:solidFill>
                  <a:srgbClr val="080808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1600">
                <a:solidFill>
                  <a:srgbClr val="080808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 sz="1600">
                <a:solidFill>
                  <a:srgbClr val="080808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1600">
                <a:solidFill>
                  <a:srgbClr val="080808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1600">
                <a:solidFill>
                  <a:srgbClr val="080808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1600">
                <a:solidFill>
                  <a:srgbClr val="080808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1600">
                <a:solidFill>
                  <a:srgbClr val="080808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1600">
                <a:solidFill>
                  <a:srgbClr val="080808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altLang="de-DE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*</a:t>
            </a:r>
            <a:r>
              <a:rPr kumimoji="0" lang="de-CH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Au sein des </a:t>
            </a:r>
            <a:r>
              <a:rPr kumimoji="0" lang="de-CH" altLang="de-DE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classes</a:t>
            </a:r>
            <a:r>
              <a:rPr kumimoji="0" lang="de-CH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de-CH" alt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spéciales</a:t>
            </a:r>
            <a:r>
              <a:rPr kumimoji="0" lang="de-CH" alt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,</a:t>
            </a:r>
            <a:r>
              <a:rPr kumimoji="0" lang="de-CH" altLang="de-DE" sz="1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de-CH" alt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les </a:t>
            </a:r>
            <a:r>
              <a:rPr kumimoji="0" lang="de-CH" altLang="de-DE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classes</a:t>
            </a:r>
            <a:r>
              <a:rPr kumimoji="0" lang="de-CH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de-CH" altLang="de-DE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pour</a:t>
            </a:r>
            <a:r>
              <a:rPr kumimoji="0" lang="de-CH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de-CH" altLang="de-DE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allophones</a:t>
            </a:r>
            <a:r>
              <a:rPr kumimoji="0" lang="de-CH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, </a:t>
            </a:r>
            <a:r>
              <a:rPr kumimoji="0" lang="de-CH" alt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les </a:t>
            </a:r>
            <a:r>
              <a:rPr kumimoji="0" lang="de-CH" altLang="de-DE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classes</a:t>
            </a:r>
            <a:r>
              <a:rPr kumimoji="0" lang="de-CH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de-CH" altLang="de-DE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d’introduction</a:t>
            </a:r>
            <a:r>
              <a:rPr kumimoji="0" lang="de-CH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de-CH" alt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et</a:t>
            </a:r>
            <a:r>
              <a:rPr lang="de-CH" altLang="de-DE" sz="1800" kern="0" dirty="0">
                <a:solidFill>
                  <a:srgbClr val="000000"/>
                </a:solidFill>
                <a:latin typeface="+mn-lt"/>
              </a:rPr>
              <a:t> </a:t>
            </a:r>
            <a:r>
              <a:rPr kumimoji="0" lang="de-CH" alt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les </a:t>
            </a:r>
            <a:r>
              <a:rPr kumimoji="0" lang="de-CH" altLang="de-DE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autres</a:t>
            </a:r>
            <a:r>
              <a:rPr kumimoji="0" lang="de-CH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de-CH" altLang="de-DE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classes</a:t>
            </a:r>
            <a:r>
              <a:rPr kumimoji="0" lang="de-CH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de-CH" alt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spéciales</a:t>
            </a:r>
            <a:r>
              <a:rPr kumimoji="0" lang="de-CH" alt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sont recensées</a:t>
            </a:r>
            <a:r>
              <a:rPr kumimoji="0" lang="de-CH" altLang="de-DE" sz="1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séparément. </a:t>
            </a:r>
            <a:endParaRPr kumimoji="0" lang="de-CH" altLang="de-DE" sz="18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53727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</Words>
  <Application>Microsoft Office PowerPoint</Application>
  <PresentationFormat>Breitbild</PresentationFormat>
  <Paragraphs>18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Thème Office</vt:lpstr>
      <vt:lpstr>PowerPoint-Präsentation</vt:lpstr>
    </vt:vector>
  </TitlesOfParts>
  <Company>SZH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Ayer, Geraldine</dc:creator>
  <cp:lastModifiedBy>Wetter, Thomas</cp:lastModifiedBy>
  <cp:revision>11</cp:revision>
  <dcterms:created xsi:type="dcterms:W3CDTF">2018-11-28T17:25:54Z</dcterms:created>
  <dcterms:modified xsi:type="dcterms:W3CDTF">2019-02-15T08:24:16Z</dcterms:modified>
</cp:coreProperties>
</file>