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8" r:id="rId5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A5164"/>
    <a:srgbClr val="252B46"/>
    <a:srgbClr val="64667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2BEE0-1B4C-4664-AA42-DFFF0DD9106B}" v="32" dt="2021-05-13T07:13:11.6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ners, Romain" userId="d91e2f92-68f8-41e8-b05d-642a758c5256" providerId="ADAL" clId="{AA52BEE0-1B4C-4664-AA42-DFFF0DD9106B}"/>
    <pc:docChg chg="modSld">
      <pc:chgData name="Lanners, Romain" userId="d91e2f92-68f8-41e8-b05d-642a758c5256" providerId="ADAL" clId="{AA52BEE0-1B4C-4664-AA42-DFFF0DD9106B}" dt="2021-05-13T07:34:08.064" v="22" actId="20577"/>
      <pc:docMkLst>
        <pc:docMk/>
      </pc:docMkLst>
      <pc:sldChg chg="modSp mod">
        <pc:chgData name="Lanners, Romain" userId="d91e2f92-68f8-41e8-b05d-642a758c5256" providerId="ADAL" clId="{AA52BEE0-1B4C-4664-AA42-DFFF0DD9106B}" dt="2021-05-13T07:34:08.064" v="22" actId="20577"/>
        <pc:sldMkLst>
          <pc:docMk/>
          <pc:sldMk cId="485684888" sldId="258"/>
        </pc:sldMkLst>
        <pc:spChg chg="mod">
          <ac:chgData name="Lanners, Romain" userId="d91e2f92-68f8-41e8-b05d-642a758c5256" providerId="ADAL" clId="{AA52BEE0-1B4C-4664-AA42-DFFF0DD9106B}" dt="2021-05-13T07:34:08.064" v="22" actId="20577"/>
          <ac:spMkLst>
            <pc:docMk/>
            <pc:sldMk cId="485684888" sldId="258"/>
            <ac:spMk id="2" creationId="{0FB749ED-C2B9-4098-91DB-BC57144E570B}"/>
          </ac:spMkLst>
        </pc:spChg>
        <pc:graphicFrameChg chg="mod">
          <ac:chgData name="Lanners, Romain" userId="d91e2f92-68f8-41e8-b05d-642a758c5256" providerId="ADAL" clId="{AA52BEE0-1B4C-4664-AA42-DFFF0DD9106B}" dt="2021-05-13T07:13:04.834" v="18" actId="207"/>
          <ac:graphicFrameMkLst>
            <pc:docMk/>
            <pc:sldMk cId="485684888" sldId="258"/>
            <ac:graphicFrameMk id="5" creationId="{97E905EF-6935-43FC-A22F-C4235AE1B456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szhcsps.sharepoint.com/sites/Daten_Allgemein/Freigegebene%20Dokumente/General/1_Themen/23_Statistik/BfS_Modern_projekt/Integration-Separ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Sheet1!$B$24</c:f>
              <c:strCache>
                <c:ptCount val="1"/>
                <c:pt idx="0">
                  <c:v>Anzahl Lernende in separativen Settings
Nombre d'élèves en structures séparatives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8E-4A7C-BCD3-0C76699241A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8E-4A7C-BCD3-0C76699241A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8E-4A7C-BCD3-0C76699241A8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8E-4A7C-BCD3-0C76699241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Sheet1!$C$22:$W$22</c:f>
              <c:strCache>
                <c:ptCount val="21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2004/05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  <c:pt idx="20">
                  <c:v>2019/20</c:v>
                </c:pt>
              </c:strCache>
            </c:strRef>
          </c:cat>
          <c:val>
            <c:numRef>
              <c:f>Sheet1!$C$24:$W$24</c:f>
              <c:numCache>
                <c:formatCode>General</c:formatCode>
                <c:ptCount val="21"/>
                <c:pt idx="0">
                  <c:v>48740</c:v>
                </c:pt>
                <c:pt idx="1">
                  <c:v>48594</c:v>
                </c:pt>
                <c:pt idx="2">
                  <c:v>49114</c:v>
                </c:pt>
                <c:pt idx="3">
                  <c:v>49921</c:v>
                </c:pt>
                <c:pt idx="4">
                  <c:v>50431</c:v>
                </c:pt>
                <c:pt idx="5">
                  <c:v>50341</c:v>
                </c:pt>
                <c:pt idx="6">
                  <c:v>48689</c:v>
                </c:pt>
                <c:pt idx="7">
                  <c:v>46327</c:v>
                </c:pt>
                <c:pt idx="8">
                  <c:v>44490</c:v>
                </c:pt>
                <c:pt idx="9">
                  <c:v>41624</c:v>
                </c:pt>
                <c:pt idx="10">
                  <c:v>38781</c:v>
                </c:pt>
                <c:pt idx="11">
                  <c:v>37130</c:v>
                </c:pt>
                <c:pt idx="12">
                  <c:v>35819</c:v>
                </c:pt>
                <c:pt idx="13">
                  <c:v>35162</c:v>
                </c:pt>
                <c:pt idx="14">
                  <c:v>34113</c:v>
                </c:pt>
                <c:pt idx="15">
                  <c:v>31620</c:v>
                </c:pt>
                <c:pt idx="16">
                  <c:v>31110</c:v>
                </c:pt>
                <c:pt idx="17">
                  <c:v>31440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8E-4A7C-BCD3-0C76699241A8}"/>
            </c:ext>
          </c:extLst>
        </c:ser>
        <c:ser>
          <c:idx val="3"/>
          <c:order val="2"/>
          <c:tx>
            <c:strRef>
              <c:f>Sheet1!$B$26</c:f>
              <c:strCache>
                <c:ptCount val="1"/>
                <c:pt idx="0">
                  <c:v>Sonderschule
Ecole spécialisée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8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58E-4A7C-BCD3-0C76699241A8}"/>
                </c:ext>
              </c:extLst>
            </c:dLbl>
            <c:dLbl>
              <c:idx val="19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58E-4A7C-BCD3-0C76699241A8}"/>
                </c:ext>
              </c:extLst>
            </c:dLbl>
            <c:dLbl>
              <c:idx val="20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58E-4A7C-BCD3-0C76699241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Sheet1!$C$22:$W$22</c:f>
              <c:strCache>
                <c:ptCount val="21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2004/05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  <c:pt idx="20">
                  <c:v>2019/20</c:v>
                </c:pt>
              </c:strCache>
            </c:strRef>
          </c:cat>
          <c:val>
            <c:numRef>
              <c:f>Sheet1!$C$26:$W$26</c:f>
              <c:numCache>
                <c:formatCode>General</c:formatCode>
                <c:ptCount val="21"/>
                <c:pt idx="18">
                  <c:v>17042</c:v>
                </c:pt>
                <c:pt idx="19">
                  <c:v>17096</c:v>
                </c:pt>
                <c:pt idx="20">
                  <c:v>17311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58E-4A7C-BCD3-0C76699241A8}"/>
            </c:ext>
          </c:extLst>
        </c:ser>
        <c:ser>
          <c:idx val="2"/>
          <c:order val="3"/>
          <c:tx>
            <c:strRef>
              <c:f>Sheet1!$B$25</c:f>
              <c:strCache>
                <c:ptCount val="1"/>
                <c:pt idx="0">
                  <c:v>Sonderklasse
 Classe particulière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Sheet1!$C$22:$W$22</c:f>
              <c:strCache>
                <c:ptCount val="21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2004/05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  <c:pt idx="20">
                  <c:v>2019/20</c:v>
                </c:pt>
              </c:strCache>
            </c:strRef>
          </c:cat>
          <c:val>
            <c:numRef>
              <c:f>Sheet1!$C$25:$W$25</c:f>
              <c:numCache>
                <c:formatCode>General</c:formatCode>
                <c:ptCount val="21"/>
                <c:pt idx="18">
                  <c:v>14284</c:v>
                </c:pt>
                <c:pt idx="19">
                  <c:v>13605.999999999996</c:v>
                </c:pt>
                <c:pt idx="20">
                  <c:v>12463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58E-4A7C-BCD3-0C7669924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650195471"/>
        <c:axId val="650197135"/>
      </c:barChart>
      <c:lineChart>
        <c:grouping val="standard"/>
        <c:varyColors val="0"/>
        <c:ser>
          <c:idx val="0"/>
          <c:order val="0"/>
          <c:tx>
            <c:strRef>
              <c:f>Sheet1!$B$23</c:f>
              <c:strCache>
                <c:ptCount val="1"/>
                <c:pt idx="0">
                  <c:v>Integrationsquote (%)
Taux d'intégration scolaire (%)</c:v>
                </c:pt>
              </c:strCache>
            </c:strRef>
          </c:tx>
          <c:spPr>
            <a:ln w="28575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Sheet1!$C$22:$W$22</c:f>
              <c:strCache>
                <c:ptCount val="21"/>
                <c:pt idx="0">
                  <c:v>1999/00</c:v>
                </c:pt>
                <c:pt idx="1">
                  <c:v>2000/01</c:v>
                </c:pt>
                <c:pt idx="2">
                  <c:v>2001/02</c:v>
                </c:pt>
                <c:pt idx="3">
                  <c:v>2002/03</c:v>
                </c:pt>
                <c:pt idx="4">
                  <c:v>2003/04</c:v>
                </c:pt>
                <c:pt idx="5">
                  <c:v>2004/05</c:v>
                </c:pt>
                <c:pt idx="6">
                  <c:v>2005/06</c:v>
                </c:pt>
                <c:pt idx="7">
                  <c:v>2006/07</c:v>
                </c:pt>
                <c:pt idx="8">
                  <c:v>2007/08</c:v>
                </c:pt>
                <c:pt idx="9">
                  <c:v>2008/09</c:v>
                </c:pt>
                <c:pt idx="10">
                  <c:v>2009/10</c:v>
                </c:pt>
                <c:pt idx="11">
                  <c:v>2010/11</c:v>
                </c:pt>
                <c:pt idx="12">
                  <c:v>2011/12</c:v>
                </c:pt>
                <c:pt idx="13">
                  <c:v>2012/13</c:v>
                </c:pt>
                <c:pt idx="14">
                  <c:v>2013/14</c:v>
                </c:pt>
                <c:pt idx="15">
                  <c:v>2014/15</c:v>
                </c:pt>
                <c:pt idx="16">
                  <c:v>2015/16</c:v>
                </c:pt>
                <c:pt idx="17">
                  <c:v>2016/17</c:v>
                </c:pt>
                <c:pt idx="18">
                  <c:v>2017/18</c:v>
                </c:pt>
                <c:pt idx="19">
                  <c:v>2018/19</c:v>
                </c:pt>
                <c:pt idx="20">
                  <c:v>2019/20</c:v>
                </c:pt>
              </c:strCache>
            </c:strRef>
          </c:cat>
          <c:val>
            <c:numRef>
              <c:f>Sheet1!$C$23:$W$23</c:f>
              <c:numCache>
                <c:formatCode>0.00%</c:formatCode>
                <c:ptCount val="21"/>
                <c:pt idx="0">
                  <c:v>0.94870332228605947</c:v>
                </c:pt>
                <c:pt idx="1">
                  <c:v>0.94879220027883249</c:v>
                </c:pt>
                <c:pt idx="2">
                  <c:v>0.94834324804159975</c:v>
                </c:pt>
                <c:pt idx="3">
                  <c:v>0.94775607851919919</c:v>
                </c:pt>
                <c:pt idx="4">
                  <c:v>0.94724890117131688</c:v>
                </c:pt>
                <c:pt idx="5">
                  <c:v>0.94715926326739042</c:v>
                </c:pt>
                <c:pt idx="6">
                  <c:v>0.94862354923704029</c:v>
                </c:pt>
                <c:pt idx="7">
                  <c:v>0.95047883535952471</c:v>
                </c:pt>
                <c:pt idx="8">
                  <c:v>0.95183151749666806</c:v>
                </c:pt>
                <c:pt idx="9">
                  <c:v>0.95448207835722554</c:v>
                </c:pt>
                <c:pt idx="10">
                  <c:v>0.95740579652840929</c:v>
                </c:pt>
                <c:pt idx="11">
                  <c:v>0.95933240746014292</c:v>
                </c:pt>
                <c:pt idx="12">
                  <c:v>0.96059316533069883</c:v>
                </c:pt>
                <c:pt idx="13">
                  <c:v>0.96130703476446611</c:v>
                </c:pt>
                <c:pt idx="14">
                  <c:v>0.96269854634442908</c:v>
                </c:pt>
                <c:pt idx="15">
                  <c:v>0.96565484970466642</c:v>
                </c:pt>
                <c:pt idx="16">
                  <c:v>0.96648857099769481</c:v>
                </c:pt>
                <c:pt idx="17">
                  <c:v>0.96643277800791771</c:v>
                </c:pt>
                <c:pt idx="18">
                  <c:v>0.96684047735485956</c:v>
                </c:pt>
                <c:pt idx="19">
                  <c:v>0.96784494522999842</c:v>
                </c:pt>
                <c:pt idx="20">
                  <c:v>0.96917604357219989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58E-4A7C-BCD3-0C7669924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705871"/>
        <c:axId val="752708783"/>
      </c:lineChart>
      <c:catAx>
        <c:axId val="650195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0197135"/>
        <c:crosses val="autoZero"/>
        <c:auto val="1"/>
        <c:lblAlgn val="ctr"/>
        <c:lblOffset val="100"/>
        <c:noMultiLvlLbl val="0"/>
      </c:catAx>
      <c:valAx>
        <c:axId val="650197135"/>
        <c:scaling>
          <c:orientation val="minMax"/>
          <c:max val="5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0195471"/>
        <c:crosses val="autoZero"/>
        <c:crossBetween val="between"/>
        <c:majorUnit val="5000"/>
      </c:valAx>
      <c:valAx>
        <c:axId val="752708783"/>
        <c:scaling>
          <c:orientation val="minMax"/>
          <c:max val="1"/>
          <c:min val="0.94000000000000006"/>
        </c:scaling>
        <c:delete val="0"/>
        <c:axPos val="r"/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52705871"/>
        <c:crosses val="max"/>
        <c:crossBetween val="between"/>
        <c:majorUnit val="5.000000000000001E-3"/>
      </c:valAx>
      <c:catAx>
        <c:axId val="7527058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270878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EF45-1089-47AD-9027-B9ECC27DD956}" type="datetimeFigureOut">
              <a:rPr lang="en-CH" smtClean="0"/>
              <a:t>13/05/2021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87D2E-E685-4B37-A191-C9B09FE3C37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865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63B6-C1C1-4781-A8C3-B80C5735A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921" y="2938071"/>
            <a:ext cx="6858000" cy="1763609"/>
          </a:xfrm>
          <a:prstGeom prst="rect">
            <a:avLst/>
          </a:prstGeo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C50C4-DFFA-4316-98A8-E71E54B5B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921" y="479375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2AE1CF-1425-4B1B-A635-C658F8DB69BF}"/>
              </a:ext>
            </a:extLst>
          </p:cNvPr>
          <p:cNvSpPr/>
          <p:nvPr userDrawn="1"/>
        </p:nvSpPr>
        <p:spPr>
          <a:xfrm>
            <a:off x="558885" y="314440"/>
            <a:ext cx="207001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Stiftung Schweizer Zentrum</a:t>
            </a:r>
          </a:p>
          <a:p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für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Heil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-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und</a:t>
            </a:r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 </a:t>
            </a:r>
            <a:r>
              <a:rPr lang="fr-CH" sz="1050" dirty="0" err="1">
                <a:solidFill>
                  <a:schemeClr val="tx2"/>
                </a:solidFill>
                <a:latin typeface="Frutiger LT Pro 45 Light" panose="020B0403030504020204" pitchFamily="34" charset="0"/>
              </a:rPr>
              <a:t>Sonderpädagogik</a:t>
            </a:r>
            <a:endParaRPr lang="fr-CH" sz="105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endParaRPr lang="fr-CH" sz="500" dirty="0">
              <a:solidFill>
                <a:schemeClr val="tx2"/>
              </a:solidFill>
              <a:latin typeface="Frutiger LT Pro 45 Light" panose="020B0403030504020204" pitchFamily="34" charset="0"/>
            </a:endParaRP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Fondation Centre suisse</a:t>
            </a:r>
          </a:p>
          <a:p>
            <a:r>
              <a:rPr lang="fr-CH" sz="1050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de pédagogie spécialisée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5D9036-9C96-45E2-98D5-D72FDDCC8167}"/>
              </a:ext>
            </a:extLst>
          </p:cNvPr>
          <p:cNvSpPr/>
          <p:nvPr userDrawn="1"/>
        </p:nvSpPr>
        <p:spPr>
          <a:xfrm rot="16200000">
            <a:off x="-64768" y="553822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 </a:t>
            </a:r>
            <a:r>
              <a:rPr lang="fr-CH" sz="12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0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743CE2DE-CC8A-4D20-A6D4-BD69CEAD2F5D}"/>
              </a:ext>
            </a:extLst>
          </p:cNvPr>
          <p:cNvSpPr/>
          <p:nvPr userDrawn="1"/>
        </p:nvSpPr>
        <p:spPr>
          <a:xfrm>
            <a:off x="641350" y="1386000"/>
            <a:ext cx="8502650" cy="5472000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13">
            <a:extLst>
              <a:ext uri="{FF2B5EF4-FFF2-40B4-BE49-F238E27FC236}">
                <a16:creationId xmlns:a16="http://schemas.microsoft.com/office/drawing/2014/main" id="{C657BE66-2690-44F0-BF04-BDF5C68BEE96}"/>
              </a:ext>
            </a:extLst>
          </p:cNvPr>
          <p:cNvSpPr/>
          <p:nvPr userDrawn="1"/>
        </p:nvSpPr>
        <p:spPr>
          <a:xfrm>
            <a:off x="0" y="1386000"/>
            <a:ext cx="540000" cy="5472000"/>
          </a:xfrm>
          <a:prstGeom prst="rect">
            <a:avLst/>
          </a:prstGeom>
          <a:solidFill>
            <a:srgbClr val="CF3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18">
            <a:extLst>
              <a:ext uri="{FF2B5EF4-FFF2-40B4-BE49-F238E27FC236}">
                <a16:creationId xmlns:a16="http://schemas.microsoft.com/office/drawing/2014/main" id="{4F32592F-E922-4F72-92E9-15C2176912BE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1065213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98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8">
            <a:extLst>
              <a:ext uri="{FF2B5EF4-FFF2-40B4-BE49-F238E27FC236}">
                <a16:creationId xmlns:a16="http://schemas.microsoft.com/office/drawing/2014/main" id="{611AA533-34FF-45F6-A445-219FA1F8432D}"/>
              </a:ext>
            </a:extLst>
          </p:cNvPr>
          <p:cNvSpPr/>
          <p:nvPr userDrawn="1"/>
        </p:nvSpPr>
        <p:spPr>
          <a:xfrm>
            <a:off x="635000" y="1384300"/>
            <a:ext cx="8509000" cy="5473699"/>
          </a:xfrm>
          <a:prstGeom prst="rect">
            <a:avLst/>
          </a:prstGeom>
          <a:solidFill>
            <a:schemeClr val="bg1">
              <a:lumMod val="6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7614A-FB28-4D94-B398-C8DA24DC4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170" y="266515"/>
            <a:ext cx="8163414" cy="95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A6A5-3DA2-46DC-A2BC-058790B3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70" y="1578634"/>
            <a:ext cx="8163422" cy="47773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DB34-6E44-4BF9-8610-BCD01758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DD22A1-8ED0-4ACB-9B12-E958577D8239}" type="datetime1">
              <a:rPr lang="fr-CH" smtClean="0"/>
              <a:t>13.05.2021</a:t>
            </a:fld>
            <a:endParaRPr lang="fr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26EE-1550-47E5-8E5A-1A2F7D62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37FF-0D19-44EE-A901-244E6156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1470" y="6489416"/>
            <a:ext cx="2334114" cy="204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C4A76E-F439-4F86-8CFA-396BA9AB084D}" type="slidenum">
              <a:rPr lang="fr-CH" smtClean="0"/>
              <a:pPr/>
              <a:t>‹#›</a:t>
            </a:fld>
            <a:endParaRPr lang="fr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21DC9-0AFC-4EEA-AAAF-31181BC8CE8A}"/>
              </a:ext>
            </a:extLst>
          </p:cNvPr>
          <p:cNvSpPr/>
          <p:nvPr userDrawn="1"/>
        </p:nvSpPr>
        <p:spPr>
          <a:xfrm rot="16200000">
            <a:off x="-100939" y="6152137"/>
            <a:ext cx="8883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4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5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CSPS </a:t>
            </a:r>
            <a:r>
              <a:rPr lang="fr-CH" sz="1400" b="1" dirty="0">
                <a:solidFill>
                  <a:schemeClr val="tx2"/>
                </a:solidFill>
                <a:latin typeface="Frutiger LT Pro 45 Light" panose="020B0403030504020204" pitchFamily="34" charset="0"/>
              </a:rPr>
              <a:t>:</a:t>
            </a:r>
            <a:r>
              <a:rPr lang="fr-CH" sz="1050" b="1" dirty="0">
                <a:solidFill>
                  <a:schemeClr val="accent1"/>
                </a:solidFill>
                <a:latin typeface="Frutiger LT Pro 45 Light" panose="020B0403030504020204" pitchFamily="34" charset="0"/>
              </a:rPr>
              <a:t>SZH</a:t>
            </a:r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FDB7B74-2025-47B4-B962-6F1FFAC2F759}"/>
              </a:ext>
            </a:extLst>
          </p:cNvPr>
          <p:cNvCxnSpPr>
            <a:cxnSpLocks/>
          </p:cNvCxnSpPr>
          <p:nvPr userDrawn="1"/>
        </p:nvCxnSpPr>
        <p:spPr>
          <a:xfrm>
            <a:off x="536400" y="0"/>
            <a:ext cx="0" cy="6858000"/>
          </a:xfrm>
          <a:prstGeom prst="line">
            <a:avLst/>
          </a:prstGeom>
          <a:ln w="9525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30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183D7-B81E-47D5-B357-D2162FB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0" y="266516"/>
            <a:ext cx="7886700" cy="68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C27F-E8AA-4B9B-B1E0-FD37A12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70" y="1075764"/>
            <a:ext cx="7886700" cy="5280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1F84-FD36-468D-BE9D-08B5CEB5B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170" y="6489416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E113124-21BD-4720-A23B-4ABD896CD32D}" type="datetime1">
              <a:rPr lang="fr-CH" smtClean="0"/>
              <a:t>13.05.2021</a:t>
            </a:fld>
            <a:endParaRPr lang="fr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5671-F66E-4FB1-A821-846AFECB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2470" y="6489416"/>
            <a:ext cx="30861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CBBA6-3CBB-42B5-AB26-2863245DF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470" y="6489416"/>
            <a:ext cx="2057400" cy="204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5C4A76E-F439-4F86-8CFA-396BA9AB084D}" type="slidenum">
              <a:rPr lang="fr-CH" smtClean="0"/>
              <a:pPr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1314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49ED-C2B9-4098-91DB-BC57144E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>
                <a:solidFill>
                  <a:schemeClr val="tx2"/>
                </a:solidFill>
              </a:rPr>
              <a:t>Entwicklung</a:t>
            </a:r>
            <a:r>
              <a:rPr lang="fr-CH" dirty="0">
                <a:solidFill>
                  <a:schemeClr val="tx2"/>
                </a:solidFill>
              </a:rPr>
              <a:t> der </a:t>
            </a:r>
            <a:r>
              <a:rPr lang="fr-CH" dirty="0" err="1">
                <a:solidFill>
                  <a:schemeClr val="tx2"/>
                </a:solidFill>
              </a:rPr>
              <a:t>Integrationsquote</a:t>
            </a:r>
            <a:r>
              <a:rPr lang="fr-CH" dirty="0">
                <a:solidFill>
                  <a:schemeClr val="tx2"/>
                </a:solidFill>
              </a:rPr>
              <a:t> in der Schweiz (1999-2020)</a:t>
            </a:r>
            <a:br>
              <a:rPr lang="fr-CH" dirty="0">
                <a:solidFill>
                  <a:schemeClr val="tx2"/>
                </a:solidFill>
              </a:rPr>
            </a:br>
            <a:r>
              <a:rPr lang="fr-CH" dirty="0">
                <a:solidFill>
                  <a:schemeClr val="tx2"/>
                </a:solidFill>
              </a:rPr>
              <a:t>Développement du taux d’intégration scolaire en Suisse </a:t>
            </a:r>
            <a:r>
              <a:rPr lang="fr-CH">
                <a:solidFill>
                  <a:schemeClr val="tx2"/>
                </a:solidFill>
              </a:rPr>
              <a:t>(1999-2020)</a:t>
            </a:r>
            <a:endParaRPr lang="fr-CH" dirty="0">
              <a:solidFill>
                <a:schemeClr val="tx2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7E905EF-6935-43FC-A22F-C4235AE1B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209480"/>
              </p:ext>
            </p:extLst>
          </p:nvPr>
        </p:nvGraphicFramePr>
        <p:xfrm>
          <a:off x="782659" y="1498694"/>
          <a:ext cx="8162925" cy="5092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7">
            <a:extLst>
              <a:ext uri="{FF2B5EF4-FFF2-40B4-BE49-F238E27FC236}">
                <a16:creationId xmlns:a16="http://schemas.microsoft.com/office/drawing/2014/main" id="{2FA07695-41A0-4385-ABC3-FCC3655317DB}"/>
              </a:ext>
            </a:extLst>
          </p:cNvPr>
          <p:cNvSpPr txBox="1"/>
          <p:nvPr/>
        </p:nvSpPr>
        <p:spPr>
          <a:xfrm rot="16200000">
            <a:off x="1984332" y="3053691"/>
            <a:ext cx="23788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H" b="1" dirty="0">
                <a:solidFill>
                  <a:schemeClr val="accent4">
                    <a:lumMod val="75000"/>
                  </a:schemeClr>
                </a:solidFill>
              </a:rPr>
              <a:t>2004 : </a:t>
            </a:r>
            <a:r>
              <a:rPr lang="fr-CH" b="1" dirty="0" err="1">
                <a:solidFill>
                  <a:schemeClr val="accent4">
                    <a:lumMod val="75000"/>
                  </a:schemeClr>
                </a:solidFill>
              </a:rPr>
              <a:t>BehG</a:t>
            </a:r>
            <a:r>
              <a:rPr lang="fr-CH" b="1" dirty="0">
                <a:solidFill>
                  <a:schemeClr val="accent4">
                    <a:lumMod val="75000"/>
                  </a:schemeClr>
                </a:solidFill>
              </a:rPr>
              <a:t> - </a:t>
            </a:r>
            <a:r>
              <a:rPr lang="fr-CH" b="1" dirty="0" err="1">
                <a:solidFill>
                  <a:schemeClr val="accent4">
                    <a:lumMod val="75000"/>
                  </a:schemeClr>
                </a:solidFill>
              </a:rPr>
              <a:t>LHand</a:t>
            </a:r>
            <a:endParaRPr lang="de-CH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63ACBF20-2F83-4DCF-AC9F-1CE811EF0C5A}"/>
              </a:ext>
            </a:extLst>
          </p:cNvPr>
          <p:cNvSpPr txBox="1"/>
          <p:nvPr/>
        </p:nvSpPr>
        <p:spPr>
          <a:xfrm rot="16200000">
            <a:off x="2981688" y="3444886"/>
            <a:ext cx="2378836" cy="2616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H" b="1" dirty="0">
                <a:solidFill>
                  <a:schemeClr val="accent5">
                    <a:lumMod val="75000"/>
                  </a:schemeClr>
                </a:solidFill>
              </a:rPr>
              <a:t>2007 : SP-</a:t>
            </a:r>
            <a:r>
              <a:rPr lang="fr-CH" b="1" dirty="0" err="1">
                <a:solidFill>
                  <a:schemeClr val="accent5">
                    <a:lumMod val="75000"/>
                  </a:schemeClr>
                </a:solidFill>
              </a:rPr>
              <a:t>Konkordat</a:t>
            </a:r>
            <a:r>
              <a:rPr lang="fr-CH" b="1" dirty="0">
                <a:solidFill>
                  <a:schemeClr val="accent5">
                    <a:lumMod val="75000"/>
                  </a:schemeClr>
                </a:solidFill>
              </a:rPr>
              <a:t> – Concordat PS</a:t>
            </a:r>
            <a:endParaRPr lang="de-CH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3E9CB9BD-7DF4-41D3-921E-0D6D25B7D19C}"/>
              </a:ext>
            </a:extLst>
          </p:cNvPr>
          <p:cNvSpPr txBox="1"/>
          <p:nvPr/>
        </p:nvSpPr>
        <p:spPr>
          <a:xfrm rot="16200000">
            <a:off x="4002638" y="3519918"/>
            <a:ext cx="16760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H" b="1" dirty="0">
                <a:solidFill>
                  <a:schemeClr val="accent2">
                    <a:lumMod val="50000"/>
                  </a:schemeClr>
                </a:solidFill>
              </a:rPr>
              <a:t>2009 : </a:t>
            </a:r>
            <a:r>
              <a:rPr lang="fr-CH" b="1" dirty="0" err="1">
                <a:solidFill>
                  <a:schemeClr val="accent2">
                    <a:lumMod val="50000"/>
                  </a:schemeClr>
                </a:solidFill>
              </a:rPr>
              <a:t>Harmos</a:t>
            </a:r>
            <a:endParaRPr lang="de-CH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ZoneTexte 9">
            <a:extLst>
              <a:ext uri="{FF2B5EF4-FFF2-40B4-BE49-F238E27FC236}">
                <a16:creationId xmlns:a16="http://schemas.microsoft.com/office/drawing/2014/main" id="{79F2C632-3C2C-4D32-A61C-C910B4E7B258}"/>
              </a:ext>
            </a:extLst>
          </p:cNvPr>
          <p:cNvSpPr txBox="1"/>
          <p:nvPr/>
        </p:nvSpPr>
        <p:spPr>
          <a:xfrm rot="16200000">
            <a:off x="5389099" y="4299533"/>
            <a:ext cx="2224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H" b="1" dirty="0">
                <a:solidFill>
                  <a:schemeClr val="accent3">
                    <a:lumMod val="75000"/>
                  </a:schemeClr>
                </a:solidFill>
              </a:rPr>
              <a:t>2014 : </a:t>
            </a:r>
            <a:r>
              <a:rPr lang="fr-CH" b="1" dirty="0" err="1">
                <a:solidFill>
                  <a:schemeClr val="accent3">
                    <a:lumMod val="75000"/>
                  </a:schemeClr>
                </a:solidFill>
              </a:rPr>
              <a:t>Uno</a:t>
            </a:r>
            <a:r>
              <a:rPr lang="fr-CH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fr-CH" b="1" dirty="0" err="1">
                <a:solidFill>
                  <a:schemeClr val="accent3">
                    <a:lumMod val="75000"/>
                  </a:schemeClr>
                </a:solidFill>
              </a:rPr>
              <a:t>BrK</a:t>
            </a:r>
            <a:r>
              <a:rPr lang="fr-CH" b="1" dirty="0">
                <a:solidFill>
                  <a:schemeClr val="accent3">
                    <a:lumMod val="75000"/>
                  </a:schemeClr>
                </a:solidFill>
              </a:rPr>
              <a:t> – UN CDPH</a:t>
            </a:r>
            <a:endParaRPr lang="de-CH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C1A047-42C2-4F17-9283-F9F7F2DB28FB}"/>
              </a:ext>
            </a:extLst>
          </p:cNvPr>
          <p:cNvSpPr txBox="1"/>
          <p:nvPr/>
        </p:nvSpPr>
        <p:spPr>
          <a:xfrm>
            <a:off x="782170" y="6591485"/>
            <a:ext cx="19704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fr-CH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Daten</a:t>
            </a:r>
            <a:r>
              <a:rPr lang="fr-CH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/Données: BFS/OFS 2000-2021)</a:t>
            </a:r>
          </a:p>
        </p:txBody>
      </p:sp>
    </p:spTree>
    <p:extLst>
      <p:ext uri="{BB962C8B-B14F-4D97-AF65-F5344CB8AC3E}">
        <p14:creationId xmlns:p14="http://schemas.microsoft.com/office/powerpoint/2010/main" val="4856848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SPS-SZH">
      <a:dk1>
        <a:sysClr val="windowText" lastClr="000000"/>
      </a:dk1>
      <a:lt1>
        <a:sysClr val="window" lastClr="FFFFFF"/>
      </a:lt1>
      <a:dk2>
        <a:srgbClr val="252B46"/>
      </a:dk2>
      <a:lt2>
        <a:srgbClr val="E7E6E6"/>
      </a:lt2>
      <a:accent1>
        <a:srgbClr val="D31932"/>
      </a:accent1>
      <a:accent2>
        <a:srgbClr val="EB5E51"/>
      </a:accent2>
      <a:accent3>
        <a:srgbClr val="C7CF1C"/>
      </a:accent3>
      <a:accent4>
        <a:srgbClr val="51A66D"/>
      </a:accent4>
      <a:accent5>
        <a:srgbClr val="5F9EBC"/>
      </a:accent5>
      <a:accent6>
        <a:srgbClr val="A98899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h_csps_vorlage.potx" id="{6E4F4CB7-5CF2-482D-A6A2-9DFE0442A150}" vid="{E516AC0E-9EFD-45B1-8DFD-169AD483DF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ZH/CSPS">
    <a:dk1>
      <a:sysClr val="windowText" lastClr="000000"/>
    </a:dk1>
    <a:lt1>
      <a:sysClr val="window" lastClr="FFFFFF"/>
    </a:lt1>
    <a:dk2>
      <a:srgbClr val="252B46"/>
    </a:dk2>
    <a:lt2>
      <a:srgbClr val="E7E6E6"/>
    </a:lt2>
    <a:accent1>
      <a:srgbClr val="D31932"/>
    </a:accent1>
    <a:accent2>
      <a:srgbClr val="EB5E51"/>
    </a:accent2>
    <a:accent3>
      <a:srgbClr val="C7CF1C"/>
    </a:accent3>
    <a:accent4>
      <a:srgbClr val="51A66D"/>
    </a:accent4>
    <a:accent5>
      <a:srgbClr val="5F9EBC"/>
    </a:accent5>
    <a:accent6>
      <a:srgbClr val="A98899"/>
    </a:accent6>
    <a:hlink>
      <a:srgbClr val="000000"/>
    </a:hlink>
    <a:folHlink>
      <a:srgbClr val="00000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7681858B7D484080A6C8E6830BC98C" ma:contentTypeVersion="12" ma:contentTypeDescription="Ein neues Dokument erstellen." ma:contentTypeScope="" ma:versionID="a007a5e8b94db2393881689d1bdebc3b">
  <xsd:schema xmlns:xsd="http://www.w3.org/2001/XMLSchema" xmlns:xs="http://www.w3.org/2001/XMLSchema" xmlns:p="http://schemas.microsoft.com/office/2006/metadata/properties" xmlns:ns2="76555f21-dda2-40b2-9e67-0c5126acc9bb" xmlns:ns3="4fd9addd-010e-4f5f-8f1c-4194eaaa354f" targetNamespace="http://schemas.microsoft.com/office/2006/metadata/properties" ma:root="true" ma:fieldsID="db94e55250239a58cd3f397a83bc6378" ns2:_="" ns3:_="">
    <xsd:import namespace="76555f21-dda2-40b2-9e67-0c5126acc9bb"/>
    <xsd:import namespace="4fd9addd-010e-4f5f-8f1c-4194eaaa3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55f21-dda2-40b2-9e67-0c5126acc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9addd-010e-4f5f-8f1c-4194eaaa3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4474D4-33AC-43D2-9993-7473A61595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3EC3EE-2BB8-4A74-96F2-43FD54146C8B}">
  <ds:schemaRefs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4fd9addd-010e-4f5f-8f1c-4194eaaa354f"/>
    <ds:schemaRef ds:uri="76555f21-dda2-40b2-9e67-0c5126acc9b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A07093F-BEDF-4E40-BC82-50C1CE75A3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55f21-dda2-40b2-9e67-0c5126acc9bb"/>
    <ds:schemaRef ds:uri="4fd9addd-010e-4f5f-8f1c-4194eaaa35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szh_csps_vorlage</Template>
  <TotalTime>0</TotalTime>
  <Words>54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Frutiger LT Pro 45 Light</vt:lpstr>
      <vt:lpstr>Thème Office</vt:lpstr>
      <vt:lpstr>Entwicklung der Integrationsquote in der Schweiz (1999-2020) Développement du taux d’intégration scolaire en Suisse (1999-2020)</vt:lpstr>
    </vt:vector>
  </TitlesOfParts>
  <Company>SZH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Entwicklung der Integrationsquote (1999-2019) Développement du taux d’intégration scolaire (1999-2019)</dc:title>
  <dc:creator>Lanners, Romain</dc:creator>
  <cp:lastModifiedBy>Lanners, Romain</cp:lastModifiedBy>
  <cp:revision>2</cp:revision>
  <cp:lastPrinted>2020-02-12T09:33:07Z</cp:lastPrinted>
  <dcterms:created xsi:type="dcterms:W3CDTF">2021-05-13T06:55:34Z</dcterms:created>
  <dcterms:modified xsi:type="dcterms:W3CDTF">2021-05-13T07:34:09Z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0x010100C27681858B7D484080A6C8E6830BC98C</vt:lpwstr>
  </property>
</Properties>
</file>