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40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86" r:id="rId1"/>
    <p:sldMasterId id="2147483665" r:id="rId2"/>
    <p:sldMasterId id="2147484309" r:id="rId3"/>
    <p:sldMasterId id="2147484331" r:id="rId4"/>
  </p:sldMasterIdLst>
  <p:notesMasterIdLst>
    <p:notesMasterId r:id="rId69"/>
  </p:notesMasterIdLst>
  <p:handoutMasterIdLst>
    <p:handoutMasterId r:id="rId70"/>
  </p:handoutMasterIdLst>
  <p:sldIdLst>
    <p:sldId id="1201" r:id="rId5"/>
    <p:sldId id="1215" r:id="rId6"/>
    <p:sldId id="1038" r:id="rId7"/>
    <p:sldId id="1088" r:id="rId8"/>
    <p:sldId id="1202" r:id="rId9"/>
    <p:sldId id="1112" r:id="rId10"/>
    <p:sldId id="1203" r:id="rId11"/>
    <p:sldId id="1204" r:id="rId12"/>
    <p:sldId id="1205" r:id="rId13"/>
    <p:sldId id="1206" r:id="rId14"/>
    <p:sldId id="1207" r:id="rId15"/>
    <p:sldId id="1208" r:id="rId16"/>
    <p:sldId id="1209" r:id="rId17"/>
    <p:sldId id="1210" r:id="rId18"/>
    <p:sldId id="1211" r:id="rId19"/>
    <p:sldId id="1200" r:id="rId20"/>
    <p:sldId id="1111" r:id="rId21"/>
    <p:sldId id="1124" r:id="rId22"/>
    <p:sldId id="1126" r:id="rId23"/>
    <p:sldId id="1175" r:id="rId24"/>
    <p:sldId id="1167" r:id="rId25"/>
    <p:sldId id="1153" r:id="rId26"/>
    <p:sldId id="1118" r:id="rId27"/>
    <p:sldId id="1171" r:id="rId28"/>
    <p:sldId id="1157" r:id="rId29"/>
    <p:sldId id="1168" r:id="rId30"/>
    <p:sldId id="1150" r:id="rId31"/>
    <p:sldId id="1148" r:id="rId32"/>
    <p:sldId id="1131" r:id="rId33"/>
    <p:sldId id="1149" r:id="rId34"/>
    <p:sldId id="1132" r:id="rId35"/>
    <p:sldId id="581" r:id="rId36"/>
    <p:sldId id="590" r:id="rId37"/>
    <p:sldId id="482" r:id="rId38"/>
    <p:sldId id="1195" r:id="rId39"/>
    <p:sldId id="1147" r:id="rId40"/>
    <p:sldId id="1121" r:id="rId41"/>
    <p:sldId id="1172" r:id="rId42"/>
    <p:sldId id="1145" r:id="rId43"/>
    <p:sldId id="670" r:id="rId44"/>
    <p:sldId id="1120" r:id="rId45"/>
    <p:sldId id="661" r:id="rId46"/>
    <p:sldId id="1197" r:id="rId47"/>
    <p:sldId id="1213" r:id="rId48"/>
    <p:sldId id="674" r:id="rId49"/>
    <p:sldId id="1214" r:id="rId50"/>
    <p:sldId id="663" r:id="rId51"/>
    <p:sldId id="673" r:id="rId52"/>
    <p:sldId id="1212" r:id="rId53"/>
    <p:sldId id="1119" r:id="rId54"/>
    <p:sldId id="1139" r:id="rId55"/>
    <p:sldId id="1140" r:id="rId56"/>
    <p:sldId id="1155" r:id="rId57"/>
    <p:sldId id="1141" r:id="rId58"/>
    <p:sldId id="1196" r:id="rId59"/>
    <p:sldId id="1142" r:id="rId60"/>
    <p:sldId id="1173" r:id="rId61"/>
    <p:sldId id="1178" r:id="rId62"/>
    <p:sldId id="1198" r:id="rId63"/>
    <p:sldId id="1199" r:id="rId64"/>
    <p:sldId id="468" r:id="rId65"/>
    <p:sldId id="467" r:id="rId66"/>
    <p:sldId id="462" r:id="rId67"/>
    <p:sldId id="463" r:id="rId68"/>
  </p:sldIdLst>
  <p:sldSz cx="9144000" cy="6858000" type="screen4x3"/>
  <p:notesSz cx="6797675" cy="987266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 userDrawn="1">
          <p15:clr>
            <a:srgbClr val="A4A3A4"/>
          </p15:clr>
        </p15:guide>
        <p15:guide id="2" pos="214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main" initials="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455F"/>
    <a:srgbClr val="B868A1"/>
    <a:srgbClr val="3A92B2"/>
    <a:srgbClr val="CC66FF"/>
    <a:srgbClr val="FFC000"/>
    <a:srgbClr val="FD7403"/>
    <a:srgbClr val="515C69"/>
    <a:srgbClr val="FF9900"/>
    <a:srgbClr val="3A729A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34" autoAdjust="0"/>
    <p:restoredTop sz="80593" autoAdjust="0"/>
  </p:normalViewPr>
  <p:slideViewPr>
    <p:cSldViewPr snapToObjects="1">
      <p:cViewPr varScale="1">
        <p:scale>
          <a:sx n="103" d="100"/>
          <a:sy n="103" d="100"/>
        </p:scale>
        <p:origin x="1452" y="102"/>
      </p:cViewPr>
      <p:guideLst>
        <p:guide orient="horz" pos="3657"/>
        <p:guide pos="2880"/>
      </p:guideLst>
    </p:cSldViewPr>
  </p:slideViewPr>
  <p:outlineViewPr>
    <p:cViewPr>
      <p:scale>
        <a:sx n="33" d="100"/>
        <a:sy n="33" d="100"/>
      </p:scale>
      <p:origin x="0" y="-20263"/>
    </p:cViewPr>
  </p:outlineViewPr>
  <p:notesTextViewPr>
    <p:cViewPr>
      <p:scale>
        <a:sx n="87" d="100"/>
        <a:sy n="87" d="100"/>
      </p:scale>
      <p:origin x="0" y="0"/>
    </p:cViewPr>
  </p:notesTextViewPr>
  <p:sorterViewPr>
    <p:cViewPr>
      <p:scale>
        <a:sx n="130" d="100"/>
        <a:sy n="130" d="100"/>
      </p:scale>
      <p:origin x="0" y="-22125"/>
    </p:cViewPr>
  </p:sorterViewPr>
  <p:notesViewPr>
    <p:cSldViewPr snapToObjects="1">
      <p:cViewPr varScale="1">
        <p:scale>
          <a:sx n="60" d="100"/>
          <a:sy n="60" d="100"/>
        </p:scale>
        <p:origin x="2208" y="69"/>
      </p:cViewPr>
      <p:guideLst>
        <p:guide orient="horz" pos="3111"/>
        <p:guide pos="2143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77" Type="http://schemas.openxmlformats.org/officeDocument/2006/relationships/customXml" Target="../customXml/item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78" Type="http://schemas.openxmlformats.org/officeDocument/2006/relationships/customXml" Target="../customXml/item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customXml" Target="../customXml/item1.xml"/><Relationship Id="rId7" Type="http://schemas.openxmlformats.org/officeDocument/2006/relationships/slide" Target="slides/slide3.xml"/><Relationship Id="rId71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7" y="2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8480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7" y="9378480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4629817D-CE17-41FE-BF2D-552A01CC6A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989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7" y="2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5" y="4689242"/>
            <a:ext cx="4984750" cy="444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8480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7" y="9378480"/>
            <a:ext cx="2946400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254" tIns="47128" rIns="94254" bIns="4712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6B30F9D4-DEC8-4403-BA27-4E12A6DEE4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631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24651-D554-9048-9810-F82F9034B654}" type="datetime4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21. März 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88DAB-3F9E-4DCE-8B5C-F23D469BB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870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dirty="0">
                <a:solidFill>
                  <a:srgbClr val="FF0000"/>
                </a:solidFill>
                <a:effectLst/>
              </a:rPr>
              <a:t>Lernende: </a:t>
            </a:r>
          </a:p>
          <a:p>
            <a:r>
              <a:rPr lang="de-CH" sz="1200" dirty="0">
                <a:solidFill>
                  <a:srgbClr val="FF0000"/>
                </a:solidFill>
                <a:effectLst/>
              </a:rPr>
              <a:t>unterschiedliche Fähigkeiten zur selektiven Aufmerksamkeit</a:t>
            </a:r>
          </a:p>
          <a:p>
            <a:r>
              <a:rPr lang="de-CH" sz="1200" dirty="0">
                <a:solidFill>
                  <a:srgbClr val="FF0000"/>
                </a:solidFill>
                <a:effectLst/>
              </a:rPr>
              <a:t>Unterschiedliche Fähigkeiten je nach Sinneskanal (Auditiver Lerntyp, Visuell, Handlungsorientiert/Schreiben)</a:t>
            </a:r>
          </a:p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50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6416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 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WIE (strategisch)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ZUGANG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Unterschiedliche körperliche Handlungsmöglichkeiten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marR="0" indent="-283464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1" i="0" u="none" strike="noStrike" kern="1200" dirty="0" err="1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Accessability</a:t>
            </a:r>
            <a:r>
              <a:rPr lang="de-DE" sz="1800" b="1" i="0" u="none" strike="noStrike" kern="1200" dirty="0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 bei Körperliche Einschränkungen - Lerntypen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marR="0" indent="-283464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Möglichkeiten, Häufigkeit,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Geschwindigkeit, Timing, Umfang </a:t>
            </a: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der Handlungen im Unterricht (Lesen, Zuhören, Reden, Schreiben, experimentieren, praktisches Handeln, etc.) berücksichtigen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7406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Unterschiedliche Ansprache und Reaktion ermöglichen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7406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Alle </a:t>
            </a:r>
            <a:r>
              <a:rPr lang="de-DE" sz="1800" b="0" i="0" u="none" strike="noStrike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SuS</a:t>
            </a: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müssen sich im Lernprozess zurechtfinden können „Navigation“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Nutzung von </a:t>
            </a:r>
            <a:r>
              <a:rPr lang="de-CH" sz="1800" b="0" i="0" u="none" strike="noStrike" kern="1200" dirty="0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Lernhilfen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und </a:t>
            </a:r>
            <a:r>
              <a:rPr lang="de-CH" sz="1800" b="0" i="0" u="none" strike="noStrike" kern="1200" dirty="0" err="1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Assistive</a:t>
            </a:r>
            <a:r>
              <a:rPr lang="de-CH" sz="1800" b="0" i="0" u="none" strike="noStrike" kern="1200" dirty="0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 Technologien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stützen (Speech to Text, digitaler Marker, Notizen-App, Scanner mit OCR für Print-Dokumente, etc.)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ENTWICKLUNG / Erarbeitung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Verschiedene Optionen für Ausdruck und </a:t>
            </a:r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Austausch/Kommunikation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Medien-spezifische Barrieren zu minimieren: Unterschiedliche Medien/Materialien in der Kommunikation und Ausdruck einsetzen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(Text, Sprache, Illustrationen, Comics, Filme, Clips, Musik, Podcasts, interaktiver Text)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Die Lernenden sollten sich den Umgang mit verschiedenen digitalen Hilfen aneignen und diese verwenden dürfen. 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Tools: Rechtschreibprüfung, Übersetzer, Wortvorhersage, Screenreader, Taschenrechner, Unterstützte Kommunikation usw.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Build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fluencies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wiht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graduated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levels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of support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for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practice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and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performance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to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develop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independence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learners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 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VERINNERLICHUNG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Unterstützung der exekutiven Funktionen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angemessene Lernziele selber setzen lernen (für umfangreiche Ziele: Teilziele)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Planung vom realistischem Lernweg: Ziel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Strategie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Werkzeuge </a:t>
            </a:r>
            <a:b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</a:b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(Innehalten «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speed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bumps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to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stop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and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think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»)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marR="0" indent="-283464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Entlastung des Arbeitsgedächtnisses </a:t>
            </a: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wenn es nicht zum aktuellen Erarbeitungsprozess gehört - </a:t>
            </a:r>
            <a:r>
              <a:rPr lang="de-CH" sz="1800" b="0" i="0" u="none" strike="noStrike" kern="12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Lern-Management-Systemen, graphische Hilfen (Mindmaps usw.), 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formatives, zeitnahes Feedback zum Prozess, damit Lernstrategien verbessert werden können 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392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Mathe-Desinteresse: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Mathe wird für mathematisch begabte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erst 2 Jahre vor der Matur tatsächlich interessant – </a:t>
            </a:r>
            <a:r>
              <a:rPr lang="de-DE" dirty="0">
                <a:solidFill>
                  <a:srgbClr val="FFC000"/>
                </a:solidFill>
              </a:rPr>
              <a:t>Wie halte ich die so lange bei der Stange?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rgbClr val="FFC000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olidFill>
                  <a:srgbClr val="FFC000"/>
                </a:solidFill>
              </a:rPr>
              <a:t>Wie kann ich erreichen, dass </a:t>
            </a:r>
            <a:r>
              <a:rPr lang="de-DE" dirty="0" err="1">
                <a:solidFill>
                  <a:srgbClr val="FFC000"/>
                </a:solidFill>
              </a:rPr>
              <a:t>SuS</a:t>
            </a:r>
            <a:r>
              <a:rPr lang="de-DE" dirty="0">
                <a:solidFill>
                  <a:srgbClr val="FFC000"/>
                </a:solidFill>
              </a:rPr>
              <a:t> mit entsprechender Begabung auch nach schlechten Erfahrungen sich dem Gebiet öffnen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C000"/>
                </a:solidFill>
              </a:rPr>
              <a:t>Mathe ist aufbauend, die Lücken sind irgendwann kaum noch zu überbrücken: Wie kann ich </a:t>
            </a:r>
            <a:r>
              <a:rPr lang="de-DE" dirty="0" err="1">
                <a:solidFill>
                  <a:srgbClr val="FFC000"/>
                </a:solidFill>
              </a:rPr>
              <a:t>SuS</a:t>
            </a:r>
            <a:r>
              <a:rPr lang="de-DE" dirty="0">
                <a:solidFill>
                  <a:srgbClr val="FFC000"/>
                </a:solidFill>
              </a:rPr>
              <a:t> ermöglichen, mathematisches Verständnis zu erwerben, auch wenn sie große Defizite aus Algorithmik und Algebra mitbringen?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Mathe-Angst: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Stress-Level und physische Blockade im Gehirn verhindern das Prüfen des Gelernten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sonder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liefern nur Evaluation des Levels der Blockade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Immersion: alle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haben zu Beginn eingeschränkte Sprachfähigkeiten, was als Barriere im Lernprozess wirkt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Inzwischen pro Klasse 5-6 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mit „(un-)zertifizierten“ Lernauffälligkeiten (ADHS, Dyslexie, Hochbegabung, psychische Störungen oder Matheangst)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Großer Zeitdruck: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Jede Lektion während 4 Jahren Gymnasium ist „vergeben“, wenn ausreichend viel vom Stoffkatalog vermittelt werden soll;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Neue Reformen, MINT soll gestärkt werden, aber Mathe wurde geschwächt; noch weniger Stoff mit noch mehr Anforderungen an uns Lehrer.</a:t>
            </a:r>
            <a:br>
              <a:rPr lang="de-DE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an unserer Schule hat Mathe 2 Jahrelektionen abgeben müssen.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12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C000"/>
                </a:solidFill>
              </a:rPr>
              <a:t>Mathe-Desinteresse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(von </a:t>
            </a:r>
            <a:r>
              <a:rPr lang="de-DE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in Sprachprofilen)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C000"/>
                </a:solidFill>
              </a:rPr>
              <a:t>Große Lücken, 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oft aus Primar/Sek/</a:t>
            </a:r>
            <a:r>
              <a:rPr lang="de-DE" sz="1200" dirty="0" err="1">
                <a:solidFill>
                  <a:schemeClr val="bg1">
                    <a:lumMod val="85000"/>
                  </a:schemeClr>
                </a:solidFill>
              </a:rPr>
              <a:t>Untergymi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C000"/>
                </a:solidFill>
              </a:rPr>
              <a:t>Mathe-Angst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C000"/>
                </a:solidFill>
              </a:rPr>
              <a:t>pro Klasse 5-6  </a:t>
            </a:r>
            <a:r>
              <a:rPr lang="de-DE" sz="1200" dirty="0" err="1">
                <a:solidFill>
                  <a:srgbClr val="FFC000"/>
                </a:solidFill>
              </a:rPr>
              <a:t>SuS</a:t>
            </a:r>
            <a:r>
              <a:rPr lang="de-DE" sz="1200" dirty="0">
                <a:solidFill>
                  <a:srgbClr val="FFC000"/>
                </a:solidFill>
              </a:rPr>
              <a:t> 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mit „(un-)zertifizierten“ </a:t>
            </a:r>
            <a:r>
              <a:rPr lang="de-DE" sz="1200" dirty="0">
                <a:solidFill>
                  <a:srgbClr val="FFC000"/>
                </a:solidFill>
              </a:rPr>
              <a:t>Lernschwierigkeiten</a:t>
            </a:r>
            <a:endParaRPr lang="de-DE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C000"/>
                </a:solidFill>
              </a:rPr>
              <a:t>Großer Stoffdruck von ETH, Uni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EDK: </a:t>
            </a:r>
            <a:r>
              <a:rPr lang="de-DE" sz="1200" dirty="0">
                <a:solidFill>
                  <a:srgbClr val="FFC000"/>
                </a:solidFill>
              </a:rPr>
              <a:t>basale Kompetenzen 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(Lehrerfolg steigern, ohne dass Lehrpersonen oder </a:t>
            </a:r>
            <a:r>
              <a:rPr lang="de-DE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mehr Unterrichtszeit dafür bekommen)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Immersion: Mathe mit </a:t>
            </a:r>
            <a:r>
              <a:rPr lang="de-DE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de-DE" sz="1200" dirty="0">
                <a:solidFill>
                  <a:srgbClr val="FFC000"/>
                </a:solidFill>
              </a:rPr>
              <a:t>eingeschränkter Sprachfähigkeit 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in L2 (vergleichbar </a:t>
            </a:r>
            <a:r>
              <a:rPr lang="de-DE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mit Migrationshintergrund)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b="1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b="1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Mathe-Desinteresse: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Mathe wird für mathematisch begabte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erst 2 Jahre vor der Matur tatsächlich interessant – </a:t>
            </a:r>
            <a:r>
              <a:rPr lang="de-DE" dirty="0">
                <a:solidFill>
                  <a:srgbClr val="FFC000"/>
                </a:solidFill>
              </a:rPr>
              <a:t>Wie halte ich die so lange bei der Stange?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rgbClr val="FFC000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olidFill>
                  <a:srgbClr val="FFC000"/>
                </a:solidFill>
              </a:rPr>
              <a:t>Wie kann ich erreichen, dass </a:t>
            </a:r>
            <a:r>
              <a:rPr lang="de-DE" dirty="0" err="1">
                <a:solidFill>
                  <a:srgbClr val="FFC000"/>
                </a:solidFill>
              </a:rPr>
              <a:t>SuS</a:t>
            </a:r>
            <a:r>
              <a:rPr lang="de-DE" dirty="0">
                <a:solidFill>
                  <a:srgbClr val="FFC000"/>
                </a:solidFill>
              </a:rPr>
              <a:t> mit entsprechender Begabung auch nach schlechten Erfahrungen sich dem Gebiet öffnen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C000"/>
                </a:solidFill>
              </a:rPr>
              <a:t>Mathe ist aufbauend, die Lücken sind irgendwann kaum noch zu überbrücken: Wie kann ich </a:t>
            </a:r>
            <a:r>
              <a:rPr lang="de-DE" dirty="0" err="1">
                <a:solidFill>
                  <a:srgbClr val="FFC000"/>
                </a:solidFill>
              </a:rPr>
              <a:t>SuS</a:t>
            </a:r>
            <a:r>
              <a:rPr lang="de-DE" dirty="0">
                <a:solidFill>
                  <a:srgbClr val="FFC000"/>
                </a:solidFill>
              </a:rPr>
              <a:t> ermöglichen, mathematisches Verständnis zu erwerben, auch wenn sie große Defizite aus Algorithmik und Algebra mitbringen?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Mathe-Angst: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Stress-Level und physische Blockade im Gehirn verhindern das Prüfen des Gelernten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sonder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liefern nur Evaluation des Levels der Blockade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Immersion: alle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haben zu Beginn eingeschränkte Sprachfähigkeiten, was als Barriere im Lernprozess wirkt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Inzwischen pro Klasse 5-6 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mit „(un-)zertifizierten“ Lernauffälligkeiten (ADHS, Dyslexie, Hochbegabung, psychische Störungen oder Matheangst)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Großer Zeitdruck: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Jede Lektion während 4 Jahren Gymnasium ist „vergeben“, wenn ausreichend viel vom Stoffkatalog vermittelt werden soll;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Neue Reformen, MINT soll gestärkt werden, aber Mathe wurde geschwächt; noch weniger Stoff mit noch mehr Anforderungen an uns Lehrer.</a:t>
            </a:r>
            <a:br>
              <a:rPr lang="de-DE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an unserer Schule hat Mathe 2 Jahrelektionen abgeben müssen.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598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Faszinierend: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beim Denken zusehen und sie dabei unterstützen, sich besser zu organisieren/mit dem Stoff zu arrangieren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Langjährige Beobachtungen erlaubt bei Lernende in recht exakt </a:t>
            </a:r>
            <a:r>
              <a:rPr lang="de-DE" sz="1200" dirty="0">
                <a:solidFill>
                  <a:srgbClr val="FFC000"/>
                </a:solidFill>
              </a:rPr>
              <a:t>Lerntypen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einzuteilen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Herausforderungen im (Mathe-)Lernen sind oft </a:t>
            </a:r>
            <a:r>
              <a:rPr lang="de-DE" sz="1200" dirty="0">
                <a:solidFill>
                  <a:srgbClr val="FFC000"/>
                </a:solidFill>
              </a:rPr>
              <a:t>themenabhängig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Lerntyp-bezogen, je nach Thema gibt es Vorlieben und Probleme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bg1">
                    <a:lumMod val="85000"/>
                  </a:schemeClr>
                </a:solidFill>
              </a:rPr>
              <a:t>Ansatz: Wo sind die </a:t>
            </a:r>
            <a:r>
              <a:rPr lang="de-DE" sz="1600" b="1" dirty="0">
                <a:solidFill>
                  <a:srgbClr val="FFC000"/>
                </a:solidFill>
              </a:rPr>
              <a:t>Stärken </a:t>
            </a:r>
            <a:r>
              <a:rPr lang="de-DE" sz="1600" b="1" dirty="0">
                <a:solidFill>
                  <a:schemeClr val="bg1">
                    <a:lumMod val="85000"/>
                  </a:schemeClr>
                </a:solidFill>
              </a:rPr>
              <a:t>der Lernenden und wie können sie die nutzen, um ihre </a:t>
            </a:r>
            <a:r>
              <a:rPr lang="de-DE" sz="1600" b="1" dirty="0">
                <a:solidFill>
                  <a:srgbClr val="FFC000"/>
                </a:solidFill>
              </a:rPr>
              <a:t>Schwächen/Probleme </a:t>
            </a:r>
            <a:r>
              <a:rPr lang="de-DE" sz="1600" b="1" dirty="0">
                <a:solidFill>
                  <a:schemeClr val="bg1">
                    <a:lumMod val="85000"/>
                  </a:schemeClr>
                </a:solidFill>
              </a:rPr>
              <a:t>zu kompensieren.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600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Seit 2009: Unterricht Mathematik immersiv (Englisch)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FFC000"/>
                </a:solidFill>
              </a:rPr>
              <a:t>Immersionsdidaktik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FFC000"/>
                </a:solidFill>
              </a:rPr>
              <a:t>Sprachsensibler Unterricht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Weiterbildung: </a:t>
            </a:r>
            <a:r>
              <a:rPr lang="de-DE" sz="1600" dirty="0">
                <a:solidFill>
                  <a:srgbClr val="FFC000"/>
                </a:solidFill>
              </a:rPr>
              <a:t>NAM, 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1600" dirty="0">
                <a:solidFill>
                  <a:srgbClr val="FFC000"/>
                </a:solidFill>
              </a:rPr>
              <a:t>Dyskalkulie, Mathe-Angst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FFC000"/>
                </a:solidFill>
              </a:rPr>
              <a:t>Vortrag zu UDL bei der letzten NAM Tagung##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2 Töchter: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Dyslexie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ADS, Autismus Spektrum Profil, Hochbegabung, herzkrank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de-DE" sz="1600" b="1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4024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(Aktionsforschung)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6 Monate lang: </a:t>
            </a:r>
            <a:r>
              <a:rPr lang="de-DE" dirty="0">
                <a:solidFill>
                  <a:srgbClr val="FFC000"/>
                </a:solidFill>
              </a:rPr>
              <a:t>Beobachten, Stärken, Schwächen; Eigenarten; Widersprüchliches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C000"/>
                </a:solidFill>
              </a:rPr>
              <a:t> Austesten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, ob meine Vermutung korrekt ist, durch Austausch zu Problemen und dann Vorschläge von Anpassungen in Lerntechniken/ Methoden/ Notationstechniken/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Visualiserungsstrategien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allgemeine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LATechniken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(Finger-Yoga)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Dann </a:t>
            </a:r>
            <a:r>
              <a:rPr lang="de-DE" dirty="0">
                <a:solidFill>
                  <a:srgbClr val="FFC000"/>
                </a:solidFill>
              </a:rPr>
              <a:t>Umfrage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zum Mathelernen (auf gesamte Mathebiographie):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Nenne 5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Challenges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/ 5 Sachen, die helfen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Provisorische Festlegung des nächsten notwendigen Entwicklungsschritt, damit sie in ihrer </a:t>
            </a:r>
            <a:r>
              <a:rPr lang="de-DE" dirty="0">
                <a:solidFill>
                  <a:srgbClr val="FFC000"/>
                </a:solidFill>
              </a:rPr>
              <a:t>Lernregulation/ Verständnis / Strategischem Handeln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Fortschritte machen können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Abgleich im Gespräch bei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die individuelle Anpassungen brauchen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Definieren von Anpassungen in meiner Unterrichtsplanung an die Lerngruppe</a:t>
            </a:r>
          </a:p>
          <a:p>
            <a:endParaRPr lang="de-D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FFC000"/>
                </a:solidFill>
              </a:rPr>
              <a:t>Beobachten: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Stärken, Schwächen; Eigenarten;</a:t>
            </a:r>
            <a:r>
              <a:rPr lang="de-DE" sz="1800" dirty="0">
                <a:solidFill>
                  <a:srgbClr val="FFC000"/>
                </a:solidFill>
              </a:rPr>
              <a:t>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Widersprüchliches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rgbClr val="FFC000"/>
                </a:solidFill>
              </a:rPr>
              <a:t> Austesten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, ob meine Vermutung korrekt 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	Vorschläge von Anpassungen in </a:t>
            </a:r>
            <a:r>
              <a:rPr lang="de-DE" sz="1800" dirty="0">
                <a:solidFill>
                  <a:srgbClr val="FFC000"/>
                </a:solidFill>
              </a:rPr>
              <a:t>Lerntechniken/ Methoden/ 	Notationstechniken/ </a:t>
            </a:r>
            <a:r>
              <a:rPr lang="de-DE" sz="1800" dirty="0" err="1">
                <a:solidFill>
                  <a:srgbClr val="FFC000"/>
                </a:solidFill>
              </a:rPr>
              <a:t>Visualiserungsstrategien</a:t>
            </a:r>
            <a:r>
              <a:rPr lang="de-DE" sz="1800" dirty="0">
                <a:solidFill>
                  <a:srgbClr val="FFC000"/>
                </a:solidFill>
              </a:rPr>
              <a:t>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on the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go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FFC000"/>
                </a:solidFill>
              </a:rPr>
              <a:t>Umfrage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zum Mathelernen (auf gesamte Mathebiographie):</a:t>
            </a:r>
          </a:p>
          <a:p>
            <a:pPr lvl="1">
              <a:lnSpc>
                <a:spcPct val="150000"/>
              </a:lnSpc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“Nenne 5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Challenges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und 5 Sachen, die Dir helfen“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Provisorische Festlegung des nächsten Entwicklungsschritts pro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, damit sie in ihrer </a:t>
            </a:r>
            <a:r>
              <a:rPr lang="de-DE" sz="1600" dirty="0">
                <a:solidFill>
                  <a:srgbClr val="92D050"/>
                </a:solidFill>
              </a:rPr>
              <a:t>Lernregulation</a:t>
            </a:r>
            <a:r>
              <a:rPr lang="de-DE" sz="1600" dirty="0"/>
              <a:t>/ </a:t>
            </a:r>
            <a:r>
              <a:rPr lang="de-DE" sz="1600" dirty="0">
                <a:solidFill>
                  <a:srgbClr val="B868A1"/>
                </a:solidFill>
              </a:rPr>
              <a:t>Verständnis</a:t>
            </a:r>
            <a:r>
              <a:rPr lang="de-DE" sz="1600" dirty="0"/>
              <a:t> / </a:t>
            </a:r>
            <a:r>
              <a:rPr lang="de-DE" sz="1600" dirty="0">
                <a:solidFill>
                  <a:srgbClr val="3A92B2"/>
                </a:solidFill>
              </a:rPr>
              <a:t>Strategischem Handeln</a:t>
            </a:r>
            <a:r>
              <a:rPr lang="de-DE" sz="1600" dirty="0"/>
              <a:t> 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Fortschritte machen können</a:t>
            </a:r>
            <a:br>
              <a:rPr lang="de-DE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Gespräch bei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, die individuelle Anpassungen brauchen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Definieren von Anpassungen in meiner Unterrichtsplanung an die Lerngruppe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5335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Zunächst ergeben sich aus der Problemlage in Mathe folgenden zwei Kernfragen:</a:t>
            </a:r>
            <a:endParaRPr lang="de-DE" sz="1200" dirty="0">
              <a:solidFill>
                <a:srgbClr val="FFC000"/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4504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Diese Liste </a:t>
            </a:r>
            <a:endParaRPr lang="de-DE" sz="1200" dirty="0">
              <a:solidFill>
                <a:srgbClr val="FFC000"/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091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Pro Schlüsselfrage 1-2 Bereiche aus der Unterrichtspraxis herausgreifen, um zu zeigen, wie die Frage eine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Mögliche Lernbarrieren sichtbar macht und motiviert, nach Lösungen zu suchen: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r>
              <a:rPr lang="de-DE" dirty="0"/>
              <a:t>Herausgreifen von typischen Herausforderungen im Matheunterricht.</a:t>
            </a:r>
          </a:p>
          <a:p>
            <a:endParaRPr lang="de-DE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Frontalunterricht gilt als effizient – was macht der mit meiner diversen Lerngruppe?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Das oft übersehene Problem, dass akademische Sprache Lernen oft eher hindert als stützt und ein eigener Lerngegenstand ist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Meine 2. Klasse (Zürich Langgymi 4. Klasse)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dirty="0"/>
              <a:t>Die eine Hälfte ist alles zu schnell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dirty="0"/>
              <a:t>Die andere haben alle sind sehr intelligent und kombinieren gut, aber kämpfen mit der Aufmerksamkeitssteuerung und den exekutiv Funktionen; ihnen geht es zu langsam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Dann zwei Spezialkategorien, bei denen die emotionale Ebene (das WARUM) Probleme macht und nicht mangelnde Fähigkeiten: Mathe-Angst und andere </a:t>
            </a:r>
            <a:r>
              <a:rPr lang="de-DE" dirty="0" err="1"/>
              <a:t>Minderleister</a:t>
            </a:r>
            <a:endParaRPr lang="de-DE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Und dann noch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886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dirty="0">
                <a:solidFill>
                  <a:srgbClr val="FF0000"/>
                </a:solidFill>
                <a:effectLst/>
              </a:rPr>
              <a:t>Lernende: </a:t>
            </a:r>
          </a:p>
          <a:p>
            <a:r>
              <a:rPr lang="de-CH" sz="1200" dirty="0">
                <a:solidFill>
                  <a:srgbClr val="FF0000"/>
                </a:solidFill>
                <a:effectLst/>
              </a:rPr>
              <a:t>unterschiedliche Fähigkeiten zur selektiven Aufmerksamkeit</a:t>
            </a:r>
          </a:p>
          <a:p>
            <a:r>
              <a:rPr lang="de-CH" sz="1200" dirty="0">
                <a:solidFill>
                  <a:srgbClr val="FF0000"/>
                </a:solidFill>
                <a:effectLst/>
              </a:rPr>
              <a:t>Unterschiedliche Fähigkeiten je nach Sinneskanal (Auditiver Lerntyp, Visuell, Handlungsorientiert/Schreiben)</a:t>
            </a:r>
          </a:p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507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Toll für Schüler mit starkem Sicherheitsbedürfnis und geringer Eigenständigkeit und „Norm-Gehirn“</a:t>
            </a:r>
            <a:endParaRPr lang="de-DE" sz="1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358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Nützt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großem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Sicherheitsbedürfnis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die noch stark von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Lehrperson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abhängen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559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082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Nützt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großem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Sicherheitsbedürfnis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die noch stark von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Lehrperson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abhängen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52163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 err="1">
                <a:solidFill>
                  <a:schemeClr val="bg1">
                    <a:lumMod val="85000"/>
                  </a:schemeClr>
                </a:solidFill>
              </a:rPr>
              <a:t>Negativ</a:t>
            </a:r>
            <a:r>
              <a:rPr lang="en-GB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b="1" dirty="0" err="1">
                <a:solidFill>
                  <a:schemeClr val="bg1">
                    <a:lumMod val="85000"/>
                  </a:schemeClr>
                </a:solidFill>
              </a:rPr>
              <a:t>betroffene</a:t>
            </a:r>
            <a:r>
              <a:rPr lang="en-GB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b="1" dirty="0" err="1">
                <a:solidFill>
                  <a:schemeClr val="bg1">
                    <a:lumMod val="85000"/>
                  </a:schemeClr>
                </a:solidFill>
              </a:rPr>
              <a:t>Schülergruppen</a:t>
            </a:r>
            <a:r>
              <a:rPr lang="en-GB" sz="1800" b="1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3200" b="1" dirty="0" err="1">
                <a:solidFill>
                  <a:schemeClr val="bg1">
                    <a:lumMod val="85000"/>
                  </a:schemeClr>
                </a:solidFill>
              </a:rPr>
              <a:t>Negativ</a:t>
            </a:r>
            <a:r>
              <a:rPr lang="en-GB" sz="3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b="1" dirty="0" err="1">
                <a:solidFill>
                  <a:schemeClr val="bg1">
                    <a:lumMod val="85000"/>
                  </a:schemeClr>
                </a:solidFill>
              </a:rPr>
              <a:t>betroffene</a:t>
            </a:r>
            <a:r>
              <a:rPr lang="en-GB" sz="3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b="1" dirty="0" err="1">
                <a:solidFill>
                  <a:schemeClr val="bg1">
                    <a:lumMod val="85000"/>
                  </a:schemeClr>
                </a:solidFill>
              </a:rPr>
              <a:t>Schülergruppen</a:t>
            </a:r>
            <a:r>
              <a:rPr lang="en-GB" sz="3200" b="1" dirty="0">
                <a:solidFill>
                  <a:schemeClr val="bg1">
                    <a:lumMod val="85000"/>
                  </a:schemeClr>
                </a:solidFill>
              </a:rPr>
              <a:t>  - </a:t>
            </a:r>
            <a:r>
              <a:rPr lang="en-GB" sz="3200" b="1" dirty="0" err="1">
                <a:solidFill>
                  <a:schemeClr val="bg1">
                    <a:lumMod val="85000"/>
                  </a:schemeClr>
                </a:solidFill>
              </a:rPr>
              <a:t>sichtbare</a:t>
            </a:r>
            <a:r>
              <a:rPr lang="en-GB" sz="3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b="1" dirty="0" err="1">
                <a:solidFill>
                  <a:schemeClr val="bg1">
                    <a:lumMod val="85000"/>
                  </a:schemeClr>
                </a:solidFill>
              </a:rPr>
              <a:t>Defizite</a:t>
            </a:r>
            <a:endParaRPr lang="en-GB" sz="3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Mit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Sehbehinderungen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/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auffallende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Körperliche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Behinderungen</a:t>
            </a:r>
            <a:endParaRPr lang="en-GB" sz="3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3200" b="1" dirty="0" err="1">
                <a:solidFill>
                  <a:schemeClr val="bg1">
                    <a:lumMod val="85000"/>
                  </a:schemeClr>
                </a:solidFill>
              </a:rPr>
              <a:t>Unsichtbare</a:t>
            </a:r>
            <a:r>
              <a:rPr lang="en-GB" sz="3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b="1" dirty="0" err="1">
                <a:solidFill>
                  <a:schemeClr val="bg1">
                    <a:lumMod val="85000"/>
                  </a:schemeClr>
                </a:solidFill>
              </a:rPr>
              <a:t>Defizite</a:t>
            </a:r>
            <a:r>
              <a:rPr lang="en-GB" sz="3200" b="1" dirty="0">
                <a:solidFill>
                  <a:schemeClr val="bg1">
                    <a:lumMod val="85000"/>
                  </a:schemeClr>
                </a:solidFill>
              </a:rPr>
              <a:t> (95%):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mit (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fein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-)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motorischen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Problemen</a:t>
            </a:r>
            <a:endParaRPr lang="en-GB" sz="3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Mit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verkürzter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auditiven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Schleife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Hörbehinderungen</a:t>
            </a:r>
            <a:br>
              <a:rPr lang="en-GB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Zuhören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 strength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Massen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 an):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u.a.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 bei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endParaRPr lang="en-GB" sz="1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Mit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Aufmerksamkeitssteuerungsprobleme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br>
              <a:rPr lang="en-GB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u.a.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bei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Hochbegabung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ADHS,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GB" sz="1800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45388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Negativ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betroffene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Schülergruppen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(1):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mit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asynchronem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Lerntempo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lvl="1"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zu schnell: 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Lernende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mit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Schwächen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in der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Abstraktionsfähigkeit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und im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logischen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Vermögen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, ADHS </a:t>
            </a:r>
          </a:p>
          <a:p>
            <a:pPr lvl="1"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langsam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Hochbegabung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, ADHS,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die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besser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lernen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wenn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selber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handeln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ausprobieren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können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handlungsorientierte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Lernende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Legastheniker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ASD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460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Freistellen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3200" dirty="0" err="1">
                <a:solidFill>
                  <a:srgbClr val="00B0F0"/>
                </a:solidFill>
              </a:rPr>
              <a:t>zuhören</a:t>
            </a:r>
            <a:r>
              <a:rPr lang="en-GB" sz="3200" dirty="0">
                <a:solidFill>
                  <a:srgbClr val="00B0F0"/>
                </a:solidFill>
              </a:rPr>
              <a:t> und </a:t>
            </a:r>
            <a:r>
              <a:rPr lang="en-GB" sz="3200" dirty="0" err="1">
                <a:solidFill>
                  <a:srgbClr val="00B0F0"/>
                </a:solidFill>
              </a:rPr>
              <a:t>mitdenken</a:t>
            </a:r>
            <a:r>
              <a:rPr lang="en-GB" sz="3200" dirty="0">
                <a:solidFill>
                  <a:srgbClr val="00B0F0"/>
                </a:solidFill>
              </a:rPr>
              <a:t> 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oder</a:t>
            </a:r>
            <a:r>
              <a:rPr lang="en-GB" sz="3200" dirty="0">
                <a:solidFill>
                  <a:srgbClr val="00B0F0"/>
                </a:solidFill>
              </a:rPr>
              <a:t> </a:t>
            </a:r>
            <a:r>
              <a:rPr lang="en-GB" sz="3200" dirty="0" err="1">
                <a:solidFill>
                  <a:srgbClr val="00B0F0"/>
                </a:solidFill>
              </a:rPr>
              <a:t>abschreiben</a:t>
            </a:r>
            <a:endParaRPr lang="en-GB" sz="3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Schülern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3200" dirty="0" err="1">
                <a:solidFill>
                  <a:srgbClr val="B868A1"/>
                </a:solidFill>
              </a:rPr>
              <a:t>Tafelbilder</a:t>
            </a:r>
            <a:r>
              <a:rPr lang="en-GB" sz="3200" dirty="0">
                <a:solidFill>
                  <a:srgbClr val="B868A1"/>
                </a:solidFill>
              </a:rPr>
              <a:t> (</a:t>
            </a:r>
            <a:r>
              <a:rPr lang="en-GB" sz="3200" dirty="0" err="1">
                <a:solidFill>
                  <a:srgbClr val="B868A1"/>
                </a:solidFill>
              </a:rPr>
              <a:t>nachträglich</a:t>
            </a:r>
            <a:r>
              <a:rPr lang="en-GB" sz="3200" dirty="0">
                <a:solidFill>
                  <a:srgbClr val="B868A1"/>
                </a:solidFill>
              </a:rPr>
              <a:t>) digital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zur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Verfügung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stellen</a:t>
            </a:r>
            <a:endParaRPr lang="en-GB" sz="3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Absolute </a:t>
            </a:r>
            <a:r>
              <a:rPr lang="en-GB" sz="3200" dirty="0">
                <a:solidFill>
                  <a:srgbClr val="B868A1"/>
                </a:solidFill>
              </a:rPr>
              <a:t>Must-Haves </a:t>
            </a:r>
            <a:r>
              <a:rPr lang="en-GB" sz="3200" dirty="0" err="1">
                <a:solidFill>
                  <a:srgbClr val="B868A1"/>
                </a:solidFill>
              </a:rPr>
              <a:t>deutlich</a:t>
            </a:r>
            <a:r>
              <a:rPr lang="en-GB" sz="3200" dirty="0">
                <a:solidFill>
                  <a:srgbClr val="B868A1"/>
                </a:solidFill>
              </a:rPr>
              <a:t> </a:t>
            </a:r>
            <a:r>
              <a:rPr lang="en-GB" sz="3200" dirty="0" err="1">
                <a:solidFill>
                  <a:srgbClr val="B868A1"/>
                </a:solidFill>
              </a:rPr>
              <a:t>herausheben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diese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müssen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allen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(im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oder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daheim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) ins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Theorieheft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übernommen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werden.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Lehrerzentrierte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Abschnitte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mischen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Formen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rgbClr val="00B0F0"/>
                </a:solidFill>
              </a:rPr>
              <a:t>eigenständiger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Schülerhandlung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mit 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Unterrichtsmaterie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rgbClr val="92D050"/>
                </a:solidFill>
              </a:rPr>
              <a:t>Wechsel</a:t>
            </a:r>
            <a:r>
              <a:rPr lang="en-GB" sz="1800" dirty="0">
                <a:solidFill>
                  <a:srgbClr val="92D050"/>
                </a:solidFill>
              </a:rPr>
              <a:t> der </a:t>
            </a:r>
            <a:r>
              <a:rPr lang="en-GB" sz="1800" dirty="0" err="1">
                <a:solidFill>
                  <a:srgbClr val="92D050"/>
                </a:solidFill>
              </a:rPr>
              <a:t>Sozialform</a:t>
            </a:r>
            <a:r>
              <a:rPr lang="en-GB" sz="1800" dirty="0">
                <a:solidFill>
                  <a:srgbClr val="92D050"/>
                </a:solidFill>
              </a:rPr>
              <a:t>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zu </a:t>
            </a:r>
            <a:r>
              <a:rPr lang="en-GB" sz="1800" dirty="0" err="1">
                <a:solidFill>
                  <a:srgbClr val="92D050"/>
                </a:solidFill>
              </a:rPr>
              <a:t>Partnerarbeit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oder zur </a:t>
            </a:r>
            <a:r>
              <a:rPr lang="en-GB" sz="1800" dirty="0" err="1">
                <a:solidFill>
                  <a:srgbClr val="92D050"/>
                </a:solidFill>
              </a:rPr>
              <a:t>Einzelarbeit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Lehrerzentrierte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Abschnitte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immer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gezielt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Abschnitten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mischen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denen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800" dirty="0" err="1">
                <a:solidFill>
                  <a:srgbClr val="00B0F0"/>
                </a:solidFill>
              </a:rPr>
              <a:t>praktische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Schülerhandlung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mit 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Unterrichtsmaterie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im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Zentrum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steht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Je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Schülerpräferenz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auch </a:t>
            </a:r>
            <a:r>
              <a:rPr lang="en-GB" sz="1800" dirty="0" err="1">
                <a:solidFill>
                  <a:srgbClr val="00B0F0"/>
                </a:solidFill>
              </a:rPr>
              <a:t>Wechsel</a:t>
            </a:r>
            <a:r>
              <a:rPr lang="en-GB" sz="1800" dirty="0">
                <a:solidFill>
                  <a:srgbClr val="00B0F0"/>
                </a:solidFill>
              </a:rPr>
              <a:t> der </a:t>
            </a:r>
            <a:r>
              <a:rPr lang="en-GB" sz="1800" dirty="0" err="1">
                <a:solidFill>
                  <a:srgbClr val="00B0F0"/>
                </a:solidFill>
              </a:rPr>
              <a:t>Sozialform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zu </a:t>
            </a:r>
            <a:r>
              <a:rPr lang="en-GB" sz="1800" dirty="0" err="1">
                <a:solidFill>
                  <a:srgbClr val="92D050"/>
                </a:solidFill>
              </a:rPr>
              <a:t>Partnerarbeit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(um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Diskussionen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ermöglichen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) oder zur </a:t>
            </a:r>
            <a:r>
              <a:rPr lang="en-GB" sz="1800" dirty="0" err="1">
                <a:solidFill>
                  <a:srgbClr val="92D050"/>
                </a:solidFill>
              </a:rPr>
              <a:t>Einzelarbeit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damit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ungestört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denken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können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)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ermöglichen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Schülern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Tafelbilder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nachträglich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) digital zur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Verfügung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stellen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so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dass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sie die </a:t>
            </a:r>
            <a:r>
              <a:rPr lang="en-GB" sz="1800" dirty="0">
                <a:solidFill>
                  <a:srgbClr val="00B0F0"/>
                </a:solidFill>
              </a:rPr>
              <a:t>Wahl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haben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ob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sz="1800" dirty="0" err="1">
                <a:solidFill>
                  <a:srgbClr val="00B0F0"/>
                </a:solidFill>
              </a:rPr>
              <a:t>zuhören</a:t>
            </a:r>
            <a:r>
              <a:rPr lang="en-GB" sz="1800" dirty="0">
                <a:solidFill>
                  <a:srgbClr val="00B0F0"/>
                </a:solidFill>
              </a:rPr>
              <a:t> und verstehen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oder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abschreiben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wollen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Absolute Must-Haves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deutlich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herausheben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diese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müssen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allen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(im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oder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daheim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) ins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Theorieheft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übernommen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werden.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Schülerspezifisch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Bei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extremen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motorischen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Problemen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bei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hoher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Begabung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GB" sz="1800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1863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Sprachsensible Didaktik (Joseph Leisen)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Entwicklung einer Fachsprache (Vokabular, Grammatik, Satzbau) geschieht nicht automatisch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Der Erwerb der Symbolsprache wird vermittelt über Sprache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Visualisierungen sind nicht selbsterklärend sondern verlangen Techniken, um sie lesen zu können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509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Sprachsensible Didaktik (Joseph Leisen)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Entwicklung einer Fachsprache (Vokabular, Grammatik, Satzbau) geschieht nicht automatisch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Der Erwerb der Symbolsprache wird vermittelt über Sprache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Visualisierungen sind nicht selbsterklärend sondern verlangen Techniken, um sie lesen zu können</a:t>
            </a:r>
          </a:p>
          <a:p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tx1"/>
                </a:solidFill>
              </a:rPr>
              <a:t>If you don’t like the word “language” use “expressions” 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Josef Leisen,</a:t>
            </a:r>
            <a:r>
              <a:rPr lang="en-GB" baseline="0" dirty="0">
                <a:solidFill>
                  <a:schemeClr val="tx1"/>
                </a:solidFill>
              </a:rPr>
              <a:t> physics teacher classified them in his didactics of “</a:t>
            </a:r>
            <a:r>
              <a:rPr lang="en-GB" baseline="0" dirty="0" err="1">
                <a:solidFill>
                  <a:schemeClr val="tx1"/>
                </a:solidFill>
              </a:rPr>
              <a:t>Sprachsensibler</a:t>
            </a:r>
            <a:r>
              <a:rPr lang="en-GB" baseline="0" dirty="0">
                <a:solidFill>
                  <a:schemeClr val="tx1"/>
                </a:solidFill>
              </a:rPr>
              <a:t> </a:t>
            </a:r>
            <a:r>
              <a:rPr lang="en-GB" baseline="0" dirty="0" err="1">
                <a:solidFill>
                  <a:schemeClr val="tx1"/>
                </a:solidFill>
              </a:rPr>
              <a:t>Unterricht</a:t>
            </a:r>
            <a:r>
              <a:rPr lang="en-GB" baseline="0" dirty="0">
                <a:solidFill>
                  <a:schemeClr val="tx1"/>
                </a:solidFill>
              </a:rPr>
              <a:t>”</a:t>
            </a:r>
          </a:p>
          <a:p>
            <a:endParaRPr lang="en-GB" baseline="0" dirty="0">
              <a:solidFill>
                <a:schemeClr val="tx1"/>
              </a:solidFill>
            </a:endParaRPr>
          </a:p>
          <a:p>
            <a:r>
              <a:rPr lang="en-GB" dirty="0"/>
              <a:t>Just to be extra clear: “</a:t>
            </a:r>
            <a:r>
              <a:rPr lang="en-GB" dirty="0" err="1"/>
              <a:t>Sprachsensibler</a:t>
            </a:r>
            <a:r>
              <a:rPr lang="en-GB" dirty="0"/>
              <a:t> </a:t>
            </a:r>
            <a:r>
              <a:rPr lang="en-GB" dirty="0" err="1"/>
              <a:t>Unterricht</a:t>
            </a:r>
            <a:r>
              <a:rPr lang="en-GB" dirty="0"/>
              <a:t> is NOT a didactic with a </a:t>
            </a:r>
            <a:r>
              <a:rPr lang="en-GB" b="1" dirty="0"/>
              <a:t>linguistic agenda </a:t>
            </a:r>
            <a:r>
              <a:rPr lang="en-GB" dirty="0"/>
              <a:t>to increase levels of language competence. It is NOT part of </a:t>
            </a:r>
            <a:r>
              <a:rPr lang="en-GB" dirty="0" err="1"/>
              <a:t>basale</a:t>
            </a:r>
            <a:r>
              <a:rPr lang="en-GB" dirty="0"/>
              <a:t> </a:t>
            </a:r>
            <a:r>
              <a:rPr lang="en-GB" dirty="0" err="1"/>
              <a:t>Sprachkompetenzen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It is an ansatz in </a:t>
            </a:r>
            <a:r>
              <a:rPr lang="en-GB" b="1" dirty="0"/>
              <a:t>science subject didactics </a:t>
            </a:r>
            <a:r>
              <a:rPr lang="en-GB" dirty="0"/>
              <a:t>that aims to improve the students </a:t>
            </a:r>
            <a:r>
              <a:rPr lang="en-GB" b="1" dirty="0"/>
              <a:t>performance in science</a:t>
            </a:r>
          </a:p>
          <a:p>
            <a:r>
              <a:rPr lang="en-GB" dirty="0"/>
              <a:t>No matter what language teachers like to claim.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9390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brighter the students are in Maths, the easier they can move between the different forms of representation in Maths.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They even welcome the challenge. </a:t>
            </a:r>
            <a:endParaRPr lang="de-DE" b="1" dirty="0"/>
          </a:p>
          <a:p>
            <a:pPr lvl="0"/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565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099"/>
            <a:r>
              <a:rPr lang="de-DE" dirty="0">
                <a:solidFill>
                  <a:srgbClr val="FFC000"/>
                </a:solidFill>
              </a:rPr>
              <a:t>WEAK STUDENTS : </a:t>
            </a:r>
            <a:r>
              <a:rPr lang="de-DE" b="1" dirty="0">
                <a:solidFill>
                  <a:srgbClr val="FFC000"/>
                </a:solidFill>
              </a:rPr>
              <a:t>VICIOUS CIRCLE</a:t>
            </a:r>
          </a:p>
          <a:p>
            <a:pPr defTabSz="882099"/>
            <a:endParaRPr lang="de-DE" dirty="0">
              <a:solidFill>
                <a:srgbClr val="FFC000"/>
              </a:solidFill>
            </a:endParaRPr>
          </a:p>
          <a:p>
            <a:pPr defTabSz="882099"/>
            <a:r>
              <a:rPr lang="en-GB" dirty="0">
                <a:solidFill>
                  <a:schemeClr val="tx1"/>
                </a:solidFill>
              </a:rPr>
              <a:t>For weak Maths students, on the contrary, English soon becomes an insurmountable barrier to learning Maths... </a:t>
            </a:r>
          </a:p>
          <a:p>
            <a:pPr defTabSz="882099"/>
            <a:endParaRPr lang="en-GB" dirty="0">
              <a:solidFill>
                <a:schemeClr val="tx1"/>
              </a:solidFill>
            </a:endParaRPr>
          </a:p>
          <a:p>
            <a:pPr defTabSz="882099"/>
            <a:r>
              <a:rPr lang="en-GB" dirty="0">
                <a:solidFill>
                  <a:schemeClr val="tx1"/>
                </a:solidFill>
              </a:rPr>
              <a:t>Without mathematical understanding the words don’t mean anything and then, </a:t>
            </a:r>
          </a:p>
          <a:p>
            <a:pPr defTabSz="882099"/>
            <a:r>
              <a:rPr lang="en-GB" dirty="0">
                <a:solidFill>
                  <a:schemeClr val="tx1"/>
                </a:solidFill>
              </a:rPr>
              <a:t>without words, they cannot follow the lessons on Maths </a:t>
            </a:r>
          </a:p>
          <a:p>
            <a:pPr defTabSz="882099"/>
            <a:r>
              <a:rPr lang="en-GB" dirty="0">
                <a:solidFill>
                  <a:schemeClr val="tx1"/>
                </a:solidFill>
              </a:rPr>
              <a:t>so they don’t understand the next technical terms and concepts, </a:t>
            </a:r>
          </a:p>
          <a:p>
            <a:pPr defTabSz="882099"/>
            <a:r>
              <a:rPr lang="en-GB" dirty="0">
                <a:solidFill>
                  <a:schemeClr val="tx1"/>
                </a:solidFill>
              </a:rPr>
              <a:t>don’t get the words - a vicious circle... </a:t>
            </a:r>
            <a:endParaRPr lang="de-DE" b="1" dirty="0">
              <a:solidFill>
                <a:schemeClr val="tx1"/>
              </a:solidFill>
            </a:endParaRPr>
          </a:p>
          <a:p>
            <a:pPr lvl="0"/>
            <a:endParaRPr lang="de-DE" dirty="0">
              <a:solidFill>
                <a:schemeClr val="tx1"/>
              </a:solidFill>
            </a:endParaRPr>
          </a:p>
          <a:p>
            <a:pPr lvl="0"/>
            <a:r>
              <a:rPr lang="de-DE" dirty="0" err="1">
                <a:solidFill>
                  <a:schemeClr val="tx1"/>
                </a:solidFill>
              </a:rPr>
              <a:t>If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we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want</a:t>
            </a:r>
            <a:r>
              <a:rPr lang="de-DE" baseline="0" dirty="0">
                <a:solidFill>
                  <a:schemeClr val="tx1"/>
                </a:solidFill>
              </a:rPr>
              <a:t> to </a:t>
            </a:r>
            <a:r>
              <a:rPr lang="de-DE" baseline="0" dirty="0" err="1">
                <a:solidFill>
                  <a:schemeClr val="tx1"/>
                </a:solidFill>
              </a:rPr>
              <a:t>get</a:t>
            </a:r>
            <a:r>
              <a:rPr lang="de-DE" baseline="0" dirty="0">
                <a:solidFill>
                  <a:schemeClr val="tx1"/>
                </a:solidFill>
              </a:rPr>
              <a:t> out of </a:t>
            </a:r>
            <a:r>
              <a:rPr lang="de-DE" baseline="0" dirty="0" err="1">
                <a:solidFill>
                  <a:schemeClr val="tx1"/>
                </a:solidFill>
              </a:rPr>
              <a:t>there</a:t>
            </a:r>
            <a:endParaRPr lang="de-DE" baseline="0" dirty="0">
              <a:solidFill>
                <a:schemeClr val="tx1"/>
              </a:solidFill>
            </a:endParaRPr>
          </a:p>
          <a:p>
            <a:pPr lvl="0"/>
            <a:endParaRPr lang="de-DE" dirty="0"/>
          </a:p>
          <a:p>
            <a:pPr lvl="0"/>
            <a:r>
              <a:rPr lang="de-DE" baseline="0" dirty="0" err="1">
                <a:solidFill>
                  <a:schemeClr val="tx1"/>
                </a:solidFill>
              </a:rPr>
              <a:t>we</a:t>
            </a:r>
            <a:r>
              <a:rPr lang="de-DE" baseline="0" dirty="0">
                <a:solidFill>
                  <a:schemeClr val="tx1"/>
                </a:solidFill>
              </a:rPr>
              <a:t> </a:t>
            </a:r>
            <a:r>
              <a:rPr lang="de-DE" baseline="0" dirty="0" err="1">
                <a:solidFill>
                  <a:schemeClr val="tx1"/>
                </a:solidFill>
              </a:rPr>
              <a:t>need</a:t>
            </a:r>
            <a:r>
              <a:rPr lang="de-DE" baseline="0" dirty="0">
                <a:solidFill>
                  <a:schemeClr val="tx1"/>
                </a:solidFill>
              </a:rPr>
              <a:t> </a:t>
            </a:r>
            <a:r>
              <a:rPr lang="de-DE" baseline="0" dirty="0" err="1">
                <a:solidFill>
                  <a:schemeClr val="tx1"/>
                </a:solidFill>
              </a:rPr>
              <a:t>put</a:t>
            </a:r>
            <a:r>
              <a:rPr lang="de-DE" baseline="0" dirty="0">
                <a:solidFill>
                  <a:schemeClr val="tx1"/>
                </a:solidFill>
              </a:rPr>
              <a:t> </a:t>
            </a:r>
            <a:r>
              <a:rPr lang="de-DE" baseline="0" dirty="0" err="1">
                <a:solidFill>
                  <a:schemeClr val="tx1"/>
                </a:solidFill>
              </a:rPr>
              <a:t>some</a:t>
            </a:r>
            <a:r>
              <a:rPr lang="de-DE" baseline="0" dirty="0">
                <a:solidFill>
                  <a:schemeClr val="tx1"/>
                </a:solidFill>
              </a:rPr>
              <a:t> </a:t>
            </a:r>
            <a:r>
              <a:rPr lang="de-DE" baseline="0" dirty="0" err="1">
                <a:solidFill>
                  <a:schemeClr val="tx1"/>
                </a:solidFill>
              </a:rPr>
              <a:t>emphasise</a:t>
            </a:r>
            <a:r>
              <a:rPr lang="de-DE" baseline="0" dirty="0">
                <a:solidFill>
                  <a:schemeClr val="tx1"/>
                </a:solidFill>
              </a:rPr>
              <a:t> on the verbal </a:t>
            </a:r>
            <a:r>
              <a:rPr lang="de-DE" baseline="0" dirty="0" err="1">
                <a:solidFill>
                  <a:schemeClr val="tx1"/>
                </a:solidFill>
              </a:rPr>
              <a:t>language</a:t>
            </a:r>
            <a:r>
              <a:rPr lang="de-DE" baseline="0" dirty="0">
                <a:solidFill>
                  <a:schemeClr val="tx1"/>
                </a:solidFill>
              </a:rPr>
              <a:t> </a:t>
            </a:r>
            <a:r>
              <a:rPr lang="de-DE" baseline="0" dirty="0" err="1">
                <a:solidFill>
                  <a:schemeClr val="tx1"/>
                </a:solidFill>
              </a:rPr>
              <a:t>production</a:t>
            </a:r>
            <a:r>
              <a:rPr lang="de-DE" baseline="0" dirty="0">
                <a:solidFill>
                  <a:schemeClr val="tx1"/>
                </a:solidFill>
              </a:rPr>
              <a:t> of </a:t>
            </a:r>
            <a:r>
              <a:rPr lang="de-DE" baseline="0" dirty="0" err="1">
                <a:solidFill>
                  <a:schemeClr val="tx1"/>
                </a:solidFill>
              </a:rPr>
              <a:t>students</a:t>
            </a:r>
            <a:r>
              <a:rPr lang="de-DE" baseline="0" dirty="0">
                <a:solidFill>
                  <a:schemeClr val="tx1"/>
                </a:solidFill>
              </a:rPr>
              <a:t>.</a:t>
            </a:r>
          </a:p>
          <a:p>
            <a:pPr lvl="0"/>
            <a:endParaRPr lang="de-DE" b="1" dirty="0"/>
          </a:p>
          <a:p>
            <a:pPr lvl="0"/>
            <a:endParaRPr lang="de-DE" dirty="0">
              <a:solidFill>
                <a:srgbClr val="FFC000"/>
              </a:solidFill>
            </a:endParaRPr>
          </a:p>
          <a:p>
            <a:pPr lvl="0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5656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de-DE" sz="1200" b="1" dirty="0"/>
              <a:t>Problem: </a:t>
            </a:r>
            <a:r>
              <a:rPr lang="de-DE" sz="1200" dirty="0"/>
              <a:t>Wünscht sich den Unterricht langsamer</a:t>
            </a:r>
          </a:p>
          <a:p>
            <a:pPr>
              <a:spcAft>
                <a:spcPts val="1200"/>
              </a:spcAft>
            </a:pPr>
            <a:r>
              <a:rPr lang="en-GB" sz="1200" dirty="0" err="1"/>
              <a:t>mündliche</a:t>
            </a:r>
            <a:r>
              <a:rPr lang="en-GB" sz="1200" dirty="0"/>
              <a:t>, </a:t>
            </a:r>
            <a:r>
              <a:rPr lang="en-GB" sz="1200" dirty="0" err="1"/>
              <a:t>öffentliche</a:t>
            </a:r>
            <a:r>
              <a:rPr lang="en-GB" sz="1200" dirty="0"/>
              <a:t> </a:t>
            </a:r>
            <a:r>
              <a:rPr lang="en-GB" sz="1200" dirty="0" err="1"/>
              <a:t>Diskussionen</a:t>
            </a:r>
            <a:r>
              <a:rPr lang="en-GB" sz="1200" dirty="0"/>
              <a:t> zu </a:t>
            </a:r>
            <a:r>
              <a:rPr lang="en-GB" sz="1200" dirty="0" err="1"/>
              <a:t>Verstehensproblemen</a:t>
            </a:r>
            <a:r>
              <a:rPr lang="en-GB" sz="1200" dirty="0"/>
              <a:t> in der </a:t>
            </a:r>
            <a:r>
              <a:rPr lang="en-GB" sz="1200" dirty="0" err="1"/>
              <a:t>Klasse</a:t>
            </a:r>
            <a:r>
              <a:rPr lang="en-GB" sz="1200" dirty="0"/>
              <a:t> </a:t>
            </a:r>
            <a:r>
              <a:rPr lang="en-GB" sz="1200" dirty="0" err="1"/>
              <a:t>unmöglich</a:t>
            </a:r>
            <a:r>
              <a:rPr lang="en-GB" sz="1200" dirty="0"/>
              <a:t>;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1200" b="1" dirty="0" err="1"/>
              <a:t>Stärke</a:t>
            </a:r>
            <a:r>
              <a:rPr lang="en-GB" sz="1200" b="1" dirty="0"/>
              <a:t>: </a:t>
            </a:r>
            <a:r>
              <a:rPr lang="en-GB" sz="1200" dirty="0" err="1"/>
              <a:t>Ausdauer</a:t>
            </a:r>
            <a:r>
              <a:rPr lang="en-GB" sz="1200" dirty="0"/>
              <a:t> beim </a:t>
            </a:r>
            <a:r>
              <a:rPr lang="en-GB" sz="1200" dirty="0" err="1"/>
              <a:t>Arbeiten</a:t>
            </a:r>
            <a:r>
              <a:rPr lang="en-GB" sz="1200" dirty="0"/>
              <a:t> in </a:t>
            </a:r>
            <a:r>
              <a:rPr lang="en-GB" sz="1200" dirty="0" err="1"/>
              <a:t>Partnerarbeit</a:t>
            </a:r>
            <a:r>
              <a:rPr lang="en-GB" sz="1200" dirty="0"/>
              <a:t>; </a:t>
            </a:r>
            <a:r>
              <a:rPr lang="en-GB" sz="1200" dirty="0" err="1"/>
              <a:t>Vorbildliche</a:t>
            </a:r>
            <a:r>
              <a:rPr lang="en-GB" sz="1200" dirty="0"/>
              <a:t> </a:t>
            </a:r>
            <a:r>
              <a:rPr lang="en-GB" sz="1200" dirty="0" err="1"/>
              <a:t>Arbeitshaltung</a:t>
            </a:r>
            <a:endParaRPr lang="en-GB" sz="1200" dirty="0"/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200" b="1" dirty="0"/>
              <a:t>Grund:  </a:t>
            </a:r>
            <a:r>
              <a:rPr lang="de-DE" sz="1200" dirty="0">
                <a:highlight>
                  <a:srgbClr val="B868A1"/>
                </a:highlight>
              </a:rPr>
              <a:t>mehrheitlich Abstraktionsprobleme, </a:t>
            </a:r>
            <a:r>
              <a:rPr lang="de-DE" sz="1200" dirty="0">
                <a:highlight>
                  <a:srgbClr val="66FF66"/>
                </a:highlight>
              </a:rPr>
              <a:t>gesteigertes Sicherheitsbedürfnis, Probleme in Klassendynamik, negatives Selbstbild, </a:t>
            </a:r>
            <a:r>
              <a:rPr lang="de-DE" sz="1200" dirty="0">
                <a:highlight>
                  <a:srgbClr val="3A92B2"/>
                </a:highlight>
              </a:rPr>
              <a:t>Konzentrationsprobleme im </a:t>
            </a:r>
            <a:r>
              <a:rPr lang="de-DE" sz="1200" dirty="0" err="1">
                <a:highlight>
                  <a:srgbClr val="3A92B2"/>
                </a:highlight>
              </a:rPr>
              <a:t>Frontalunterrricht</a:t>
            </a:r>
            <a:r>
              <a:rPr lang="de-DE" sz="1200" dirty="0">
                <a:highlight>
                  <a:srgbClr val="3A92B2"/>
                </a:highlight>
              </a:rPr>
              <a:t> </a:t>
            </a:r>
            <a:endParaRPr lang="en-GB" sz="1200" dirty="0">
              <a:highlight>
                <a:srgbClr val="3A92B2"/>
              </a:highlight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b="1" dirty="0" err="1"/>
              <a:t>Folgen</a:t>
            </a:r>
            <a:r>
              <a:rPr lang="en-GB" sz="1200" b="1" dirty="0"/>
              <a:t>:  </a:t>
            </a:r>
            <a:r>
              <a:rPr lang="en-GB" sz="1200" dirty="0" err="1"/>
              <a:t>komme</a:t>
            </a:r>
            <a:r>
              <a:rPr lang="en-GB" sz="1200" dirty="0"/>
              <a:t> mit dem Stoff </a:t>
            </a:r>
            <a:r>
              <a:rPr lang="en-GB" sz="1200" dirty="0" err="1"/>
              <a:t>nicht</a:t>
            </a:r>
            <a:r>
              <a:rPr lang="en-GB" sz="1200" dirty="0"/>
              <a:t> </a:t>
            </a:r>
            <a:r>
              <a:rPr lang="en-GB" sz="1200" dirty="0" err="1"/>
              <a:t>annähernd</a:t>
            </a:r>
            <a:r>
              <a:rPr lang="en-GB" sz="1200" dirty="0"/>
              <a:t> so </a:t>
            </a:r>
            <a:r>
              <a:rPr lang="en-GB" sz="1200" dirty="0" err="1"/>
              <a:t>weiter</a:t>
            </a:r>
            <a:r>
              <a:rPr lang="en-GB" sz="1200" dirty="0"/>
              <a:t>, </a:t>
            </a:r>
            <a:r>
              <a:rPr lang="en-GB" sz="1200" dirty="0" err="1"/>
              <a:t>wie</a:t>
            </a:r>
            <a:r>
              <a:rPr lang="en-GB" sz="1200" dirty="0"/>
              <a:t> ich </a:t>
            </a:r>
            <a:r>
              <a:rPr lang="en-GB" sz="1200" dirty="0" err="1"/>
              <a:t>müsste</a:t>
            </a:r>
            <a:r>
              <a:rPr lang="en-GB" sz="1200" dirty="0"/>
              <a:t> (ETH, Uni, </a:t>
            </a:r>
            <a:r>
              <a:rPr lang="en-GB" sz="1200" dirty="0" err="1"/>
              <a:t>Studienanforderungen</a:t>
            </a:r>
            <a:r>
              <a:rPr lang="en-GB" sz="1200" dirty="0"/>
              <a:t>)</a:t>
            </a:r>
          </a:p>
          <a:p>
            <a:pPr>
              <a:spcAft>
                <a:spcPts val="600"/>
              </a:spcAft>
            </a:pPr>
            <a:r>
              <a:rPr lang="en-GB" sz="1200" dirty="0" err="1"/>
              <a:t>Frustrierte</a:t>
            </a:r>
            <a:r>
              <a:rPr lang="en-GB" sz="1200" dirty="0"/>
              <a:t> </a:t>
            </a:r>
            <a:r>
              <a:rPr lang="en-GB" sz="1200" dirty="0" err="1"/>
              <a:t>Klasse</a:t>
            </a:r>
            <a:r>
              <a:rPr lang="en-GB" sz="1200" dirty="0"/>
              <a:t>, </a:t>
            </a:r>
            <a:r>
              <a:rPr lang="en-GB" sz="1200" dirty="0" err="1"/>
              <a:t>frustrierte</a:t>
            </a:r>
            <a:r>
              <a:rPr lang="en-GB" sz="1200" dirty="0"/>
              <a:t> </a:t>
            </a:r>
            <a:r>
              <a:rPr lang="en-GB" sz="1200" dirty="0" err="1"/>
              <a:t>Lehrperson</a:t>
            </a:r>
            <a:endParaRPr lang="en-GB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1112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de-DE" sz="1200" b="1" dirty="0"/>
              <a:t>Problem: </a:t>
            </a:r>
            <a:r>
              <a:rPr lang="de-DE" sz="1200" dirty="0"/>
              <a:t>Wünscht sich den Unterricht langsamer</a:t>
            </a:r>
          </a:p>
          <a:p>
            <a:pPr>
              <a:spcAft>
                <a:spcPts val="1200"/>
              </a:spcAft>
            </a:pPr>
            <a:r>
              <a:rPr lang="en-GB" sz="1200" dirty="0" err="1"/>
              <a:t>mündliche</a:t>
            </a:r>
            <a:r>
              <a:rPr lang="en-GB" sz="1200" dirty="0"/>
              <a:t>, </a:t>
            </a:r>
            <a:r>
              <a:rPr lang="en-GB" sz="1200" dirty="0" err="1"/>
              <a:t>öffentliche</a:t>
            </a:r>
            <a:r>
              <a:rPr lang="en-GB" sz="1200" dirty="0"/>
              <a:t> </a:t>
            </a:r>
            <a:r>
              <a:rPr lang="en-GB" sz="1200" dirty="0" err="1"/>
              <a:t>Diskussionen</a:t>
            </a:r>
            <a:r>
              <a:rPr lang="en-GB" sz="1200" dirty="0"/>
              <a:t> zu </a:t>
            </a:r>
            <a:r>
              <a:rPr lang="en-GB" sz="1200" dirty="0" err="1"/>
              <a:t>Verstehensproblemen</a:t>
            </a:r>
            <a:r>
              <a:rPr lang="en-GB" sz="1200" dirty="0"/>
              <a:t> in der </a:t>
            </a:r>
            <a:r>
              <a:rPr lang="en-GB" sz="1200" dirty="0" err="1"/>
              <a:t>Klasse</a:t>
            </a:r>
            <a:r>
              <a:rPr lang="en-GB" sz="1200" dirty="0"/>
              <a:t> </a:t>
            </a:r>
            <a:r>
              <a:rPr lang="en-GB" sz="1200" dirty="0" err="1"/>
              <a:t>unmöglich</a:t>
            </a:r>
            <a:r>
              <a:rPr lang="en-GB" sz="1200" dirty="0"/>
              <a:t>;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1200" b="1" dirty="0" err="1"/>
              <a:t>Stärke</a:t>
            </a:r>
            <a:r>
              <a:rPr lang="en-GB" sz="1200" b="1" dirty="0"/>
              <a:t>: </a:t>
            </a:r>
            <a:r>
              <a:rPr lang="en-GB" sz="1200" dirty="0" err="1"/>
              <a:t>Ausdauer</a:t>
            </a:r>
            <a:r>
              <a:rPr lang="en-GB" sz="1200" dirty="0"/>
              <a:t> beim </a:t>
            </a:r>
            <a:r>
              <a:rPr lang="en-GB" sz="1200" dirty="0" err="1"/>
              <a:t>Arbeiten</a:t>
            </a:r>
            <a:r>
              <a:rPr lang="en-GB" sz="1200" dirty="0"/>
              <a:t> in </a:t>
            </a:r>
            <a:r>
              <a:rPr lang="en-GB" sz="1200" dirty="0" err="1"/>
              <a:t>Partnerarbeit</a:t>
            </a:r>
            <a:r>
              <a:rPr lang="en-GB" sz="1200" dirty="0"/>
              <a:t>; </a:t>
            </a:r>
            <a:r>
              <a:rPr lang="en-GB" sz="1200" dirty="0" err="1"/>
              <a:t>Vorbildliche</a:t>
            </a:r>
            <a:r>
              <a:rPr lang="en-GB" sz="1200" dirty="0"/>
              <a:t> </a:t>
            </a:r>
            <a:r>
              <a:rPr lang="en-GB" sz="1200" dirty="0" err="1"/>
              <a:t>Arbeitshaltung</a:t>
            </a:r>
            <a:endParaRPr lang="en-GB" sz="1200" dirty="0"/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200" b="1" dirty="0"/>
              <a:t>Grund:  </a:t>
            </a:r>
            <a:r>
              <a:rPr lang="de-DE" sz="1200" dirty="0">
                <a:highlight>
                  <a:srgbClr val="B868A1"/>
                </a:highlight>
              </a:rPr>
              <a:t>mehrheitlich Abstraktionsprobleme, </a:t>
            </a:r>
            <a:r>
              <a:rPr lang="de-DE" sz="1200" dirty="0">
                <a:highlight>
                  <a:srgbClr val="66FF66"/>
                </a:highlight>
              </a:rPr>
              <a:t>gesteigertes Sicherheitsbedürfnis, Probleme in Klassendynamik, negatives Selbstbild, </a:t>
            </a:r>
            <a:r>
              <a:rPr lang="de-DE" sz="1200" dirty="0">
                <a:highlight>
                  <a:srgbClr val="3A92B2"/>
                </a:highlight>
              </a:rPr>
              <a:t>Konzentrationsprobleme im </a:t>
            </a:r>
            <a:r>
              <a:rPr lang="de-DE" sz="1200" dirty="0" err="1">
                <a:highlight>
                  <a:srgbClr val="3A92B2"/>
                </a:highlight>
              </a:rPr>
              <a:t>Frontalunterrricht</a:t>
            </a:r>
            <a:r>
              <a:rPr lang="de-DE" sz="1200" dirty="0">
                <a:highlight>
                  <a:srgbClr val="3A92B2"/>
                </a:highlight>
              </a:rPr>
              <a:t> </a:t>
            </a:r>
            <a:endParaRPr lang="en-GB" sz="1200" dirty="0">
              <a:highlight>
                <a:srgbClr val="3A92B2"/>
              </a:highlight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b="1" dirty="0" err="1"/>
              <a:t>Folgen</a:t>
            </a:r>
            <a:r>
              <a:rPr lang="en-GB" sz="1200" b="1" dirty="0"/>
              <a:t>:  </a:t>
            </a:r>
            <a:r>
              <a:rPr lang="en-GB" sz="1200" dirty="0" err="1"/>
              <a:t>komme</a:t>
            </a:r>
            <a:r>
              <a:rPr lang="en-GB" sz="1200" dirty="0"/>
              <a:t> mit dem Stoff </a:t>
            </a:r>
            <a:r>
              <a:rPr lang="en-GB" sz="1200" dirty="0" err="1"/>
              <a:t>nicht</a:t>
            </a:r>
            <a:r>
              <a:rPr lang="en-GB" sz="1200" dirty="0"/>
              <a:t> </a:t>
            </a:r>
            <a:r>
              <a:rPr lang="en-GB" sz="1200" dirty="0" err="1"/>
              <a:t>annähernd</a:t>
            </a:r>
            <a:r>
              <a:rPr lang="en-GB" sz="1200" dirty="0"/>
              <a:t> so </a:t>
            </a:r>
            <a:r>
              <a:rPr lang="en-GB" sz="1200" dirty="0" err="1"/>
              <a:t>weiter</a:t>
            </a:r>
            <a:r>
              <a:rPr lang="en-GB" sz="1200" dirty="0"/>
              <a:t>, </a:t>
            </a:r>
            <a:r>
              <a:rPr lang="en-GB" sz="1200" dirty="0" err="1"/>
              <a:t>wie</a:t>
            </a:r>
            <a:r>
              <a:rPr lang="en-GB" sz="1200" dirty="0"/>
              <a:t> ich </a:t>
            </a:r>
            <a:r>
              <a:rPr lang="en-GB" sz="1200" dirty="0" err="1"/>
              <a:t>müsste</a:t>
            </a:r>
            <a:r>
              <a:rPr lang="en-GB" sz="1200" dirty="0"/>
              <a:t> (ETH, Uni, </a:t>
            </a:r>
            <a:r>
              <a:rPr lang="en-GB" sz="1200" dirty="0" err="1"/>
              <a:t>Studienanforderungen</a:t>
            </a:r>
            <a:r>
              <a:rPr lang="en-GB" sz="1200" dirty="0"/>
              <a:t>)</a:t>
            </a:r>
          </a:p>
          <a:p>
            <a:pPr>
              <a:spcAft>
                <a:spcPts val="600"/>
              </a:spcAft>
            </a:pPr>
            <a:r>
              <a:rPr lang="en-GB" sz="1200" dirty="0" err="1"/>
              <a:t>Frustrierte</a:t>
            </a:r>
            <a:r>
              <a:rPr lang="en-GB" sz="1200" dirty="0"/>
              <a:t> </a:t>
            </a:r>
            <a:r>
              <a:rPr lang="en-GB" sz="1200" dirty="0" err="1"/>
              <a:t>Klasse</a:t>
            </a:r>
            <a:r>
              <a:rPr lang="en-GB" sz="1200" dirty="0"/>
              <a:t>, </a:t>
            </a:r>
            <a:r>
              <a:rPr lang="en-GB" sz="1200" dirty="0" err="1"/>
              <a:t>frustrierte</a:t>
            </a:r>
            <a:r>
              <a:rPr lang="en-GB" sz="1200" dirty="0"/>
              <a:t> </a:t>
            </a:r>
            <a:r>
              <a:rPr lang="en-GB" sz="1200" dirty="0" err="1"/>
              <a:t>Lehrperson</a:t>
            </a:r>
            <a:endParaRPr lang="en-GB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445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dozentenartigen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Demonstrationen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abwechseln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(4.1.)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Kontrolle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Unterrichtssprache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wenn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sind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(5.3.)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Unterstützungen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Vorwissen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zur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Visualisierung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Platz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Kommentieren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Skizzen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Anweisungen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)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erstellen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(3.3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Lese-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Verstehens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um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Entwicklung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Fachsprache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stützen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(2)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Kurssystem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je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Notenziel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bis zur 4 oder 4.5-6 (7.1.)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Binnendifferenzierung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mit der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stärkeren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Lerngruppe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Inputs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komplexeren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theoretische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Diskussionen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Erklärungsmodelle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Massnahmen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(3.2. und 3.4.)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361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dozentenartigen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Demonstrationen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abwechseln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(4.1.)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Kontrolle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Unterrichtssprache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wenn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sind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(5.3.)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Unterstützungen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Vorwissen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zur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Visualisierung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Platz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Kommentieren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Skizzen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Anweisungen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)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erstellen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(3.3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Lese-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Verstehens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um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Entwicklung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Fachsprache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stützen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(2)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Kurssystem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je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Notenziel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bis zur 4 oder 4.5-6 (7.1.)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Binnendifferenzierung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mit der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stärkeren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Lerngruppe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Inputs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komplexeren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theoretische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Diskussionen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Erklärungsmodelle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Massnahmen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(3.2. und 3.4.)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58578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dozentenartigen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Demonstrationen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abwechseln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(4.1.)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Kontrolle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Unterrichtssprache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wenn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sind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(5.3.)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Unterstützungen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Vorwissen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zur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Visualisierung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Platz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Kommentieren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Skizzen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Anweisungen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)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erstellen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(3.3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Lese-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Verstehens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um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Entwicklung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Fachsprache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stützen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(2)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Kurssystem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je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Notenziel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bis zur 4 oder 4.5-6 (7.1.)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Binnendifferenzierung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mit der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stärkeren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Lerngruppe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Inputs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komplexeren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theoretische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Diskussionen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Erklärungsmodelle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Massnahmen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(3.2. und 3.4.)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1809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dozentenartigen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Demonstrationen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abwechseln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(4.1.)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Kontrolle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Unterrichtssprache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wenn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sind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(5.3.)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Unterstützungen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Vorwissen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zur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Visualisierung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Musterlösung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Platz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zum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Kommentieren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Skizzen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Anweisungen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)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erstellen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(3.3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Lese-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Verstehens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-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um die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Entwicklung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Fachsprache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stützen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(2)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Kurssystem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je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Notenziel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bis zur 4 oder 4.5-6 (7.1.)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Binnendifferenzierung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mit der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stärkeren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b="1" dirty="0" err="1">
                <a:solidFill>
                  <a:schemeClr val="bg1">
                    <a:lumMod val="85000"/>
                  </a:schemeClr>
                </a:solidFill>
              </a:rPr>
              <a:t>Lerngruppe</a:t>
            </a:r>
            <a:r>
              <a:rPr lang="en-GB" sz="12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Inputs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komplexeren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theoretische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Diskussionen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Erklärungsmodelle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Massnahmen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(3.2. und 3.4.)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278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 WIE (strategisch)</a:t>
            </a:r>
            <a:endParaRPr lang="en-IE" sz="1800" b="0" i="0" u="none" strike="noStrike" kern="120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endParaRPr lang="en-IE" sz="1800" b="0" i="0" u="none" strike="noStrike" kern="120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ZUGANG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Unterschiedliche körperliche Handlungsmöglichkeiten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marR="0" indent="-283464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1" i="0" u="none" strike="noStrike" kern="1200" dirty="0" err="1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Accessability</a:t>
            </a:r>
            <a:r>
              <a:rPr lang="de-DE" sz="1800" b="1" i="0" u="none" strike="noStrike" kern="1200" dirty="0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 bei Körperliche Einschränkungen - Lerntypen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marR="0" indent="-283464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Möglichkeiten, Häufigkeit,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Geschwindigkeit, Timing, Umfang </a:t>
            </a: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der Handlungen im Unterricht (Lesen, Zuhören, Reden, Schreiben, experimentieren, praktisches Handeln, etc.) berücksichtigen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7406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Unterschiedliche Ansprache und Reaktion ermöglichen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7406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Alle </a:t>
            </a:r>
            <a:r>
              <a:rPr lang="de-DE" sz="1800" b="0" i="0" u="none" strike="noStrike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SuS</a:t>
            </a: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müssen sich im Lernprozess zurechtfinden können „Navigation“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Nutzung von </a:t>
            </a:r>
            <a:r>
              <a:rPr lang="de-CH" sz="1800" b="0" i="0" u="none" strike="noStrike" kern="1200" dirty="0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Lernhilfen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und </a:t>
            </a:r>
            <a:r>
              <a:rPr lang="de-CH" sz="1800" b="0" i="0" u="none" strike="noStrike" kern="1200" dirty="0" err="1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Assistive</a:t>
            </a:r>
            <a:r>
              <a:rPr lang="de-CH" sz="1800" b="0" i="0" u="none" strike="noStrike" kern="1200" dirty="0">
                <a:solidFill>
                  <a:srgbClr val="E46C0A"/>
                </a:solidFill>
                <a:effectLst/>
                <a:latin typeface="Calibri" panose="020F0502020204030204" pitchFamily="34" charset="0"/>
              </a:rPr>
              <a:t> Technologien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stützen (Speech to Text, digitaler Marker, Notizen-App, Scanner mit OCR für Print-Dokumente, etc.)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ENTWICKLUNG / Erarbeitung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Verschiedene Optionen für Ausdruck und </a:t>
            </a:r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Austausch/Kommunikation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Medien-spezifische Barrieren zu minimieren: Unterschiedliche Medien/Materialien in der Kommunikation und Ausdruck einsetzen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(Text, Sprache, Illustrationen, Comics, Filme, Clips, Musik, Podcasts, interaktiver Text)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Die Lernenden sollten sich den Umgang mit verschiedenen digitalen Hilfen aneignen und diese verwenden dürfen. 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Tools: Rechtschreibprüfung, Übersetzer, Wortvorhersage, Screenreader, Taschenrechner, Unterstützte Kommunikation usw.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Build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fluencies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wiht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graduated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levels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of support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for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practice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and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performance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to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develop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independence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learners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 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VERINNERLICHUNG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Unterstützung der exekutiven Funktionen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angemessene Lernziele selber setzen lernen (für umfangreiche Ziele: Teilziele)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Planung vom realistischem Lernweg: Ziel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Strategie 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Werkzeuge </a:t>
            </a:r>
            <a:b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</a:b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(Innehalten «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speed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bumps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to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stop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and </a:t>
            </a:r>
            <a:r>
              <a:rPr lang="de-CH" sz="1800" b="0" i="0" u="none" strike="noStrike" kern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think</a:t>
            </a: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»)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marR="0" indent="-283464" algn="l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Entlastung des Arbeitsgedächtnisses </a:t>
            </a: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wenn es nicht zum aktuellen Erarbeitungsprozess gehört - </a:t>
            </a:r>
            <a:r>
              <a:rPr lang="de-CH" sz="1800" b="0" i="0" u="none" strike="noStrike" kern="12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Lern-Management-Systemen, graphische Hilfen (Mindmaps usw.), 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de-CH" sz="18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formatives, zeitnahes Feedback zum Prozess, damit Lernstrategien verbessert werden können </a:t>
            </a:r>
            <a:endParaRPr lang="en-IE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3929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2625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chemeClr val="bg1">
                    <a:lumMod val="85000"/>
                  </a:schemeClr>
                </a:solidFill>
              </a:rPr>
              <a:t>Ella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Verlust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Orientierung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auf dem Blatt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dadurch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Scheitern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der Aufgabe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(ADHS)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gut,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schriftlich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knapp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4.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Anpassungen</a:t>
            </a:r>
            <a:r>
              <a:rPr lang="en-GB" sz="1600" b="1" dirty="0">
                <a:solidFill>
                  <a:srgbClr val="FFC000"/>
                </a:solidFill>
              </a:rPr>
              <a:t>: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Starke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Einbindung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Unterrichtsgespräch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Lulu: intensive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mit Emma (8.3)</a:t>
            </a:r>
            <a:br>
              <a:rPr lang="en-GB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Emma, Emma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notiert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alles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(4.1 +5.1.)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Effekt</a:t>
            </a:r>
            <a:r>
              <a:rPr lang="en-GB" sz="1600" b="1" dirty="0">
                <a:solidFill>
                  <a:srgbClr val="FFC000"/>
                </a:solidFill>
              </a:rPr>
              <a:t>: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Gesteigertes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Selbstwertgefühl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(9.1)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E. kann so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mitverfolgen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wie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visuell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gute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Organisation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Gedanken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auf dem Blatt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funktioniert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schreibt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nur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jeweils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zentralen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auch auf, den Rest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macht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Entlastung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Steigerung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der Motivation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beider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Schülerinnen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(++)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Emma: hat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Matheangt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profitiert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Lulus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hervorragenden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Erklärungen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1:1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Nachhilfe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de-CH" sz="1400" b="1" dirty="0">
                <a:effectLst/>
              </a:rPr>
              <a:t>Verschiedene Optionen für Ausdruck und </a:t>
            </a:r>
            <a:r>
              <a:rPr lang="de-DE" sz="1400" b="1" dirty="0">
                <a:effectLst/>
              </a:rPr>
              <a:t>Austausch/Kommunikation</a:t>
            </a:r>
            <a:endParaRPr lang="en-CH" sz="1400" b="1" dirty="0">
              <a:effectLst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400" dirty="0">
                <a:solidFill>
                  <a:schemeClr val="tx1"/>
                </a:solidFill>
                <a:effectLst/>
              </a:rPr>
              <a:t>Medien-spezifische Barrieren zu minimieren: 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Flexibilibtät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 in Medien/Materialien </a:t>
            </a:r>
            <a:r>
              <a:rPr lang="de-CH" sz="1400" dirty="0">
                <a:solidFill>
                  <a:schemeClr val="tx1"/>
                </a:solidFill>
                <a:effectLst/>
              </a:rPr>
              <a:t>um Kommunikation und Ausdruck </a:t>
            </a:r>
            <a:r>
              <a:rPr lang="de-DE" sz="1400" dirty="0">
                <a:solidFill>
                  <a:schemeClr val="tx1"/>
                </a:solidFill>
                <a:effectLst/>
              </a:rPr>
              <a:t>im Lernprozess zu verbessern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: Umgang mit verschiedenen (digitalen) Hilfen aneignen und verwenden dürfen. 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  <a:effectLst/>
              </a:rPr>
              <a:t>Tools: Rechtschreibprüfung, Übersetzer, Wortvorhersage, Screenreader, Taschenrechner, Unterstützte Kommunikation usw.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Leichtigkeit («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fluency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») aufbauen, </a:t>
            </a:r>
            <a:r>
              <a:rPr lang="de-CH" sz="1400" dirty="0">
                <a:solidFill>
                  <a:schemeClr val="tx1"/>
                </a:solidFill>
                <a:effectLst/>
              </a:rPr>
              <a:t>abgestufte Unterstützungsmassnahmen in Erarbeitungs-/Trainingsphasen und Testsituationen mit dem Ziel, die </a:t>
            </a: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 zu selbstständigen Lernern zu machen.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10222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chemeClr val="bg1">
                    <a:lumMod val="85000"/>
                  </a:schemeClr>
                </a:solidFill>
              </a:rPr>
              <a:t>Ella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Verlust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Orientierung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auf dem Blatt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dadurch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Scheitern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der Aufgabe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(ADHS)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gut,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schriftlich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knapp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4.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Anpassungen</a:t>
            </a:r>
            <a:r>
              <a:rPr lang="en-GB" sz="1600" b="1" dirty="0">
                <a:solidFill>
                  <a:srgbClr val="FFC000"/>
                </a:solidFill>
              </a:rPr>
              <a:t>: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Starke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Einbindung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Unterrichtsgespräch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Lulu: intensive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mit Emma (8.3)</a:t>
            </a:r>
            <a:br>
              <a:rPr lang="en-GB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Emma, Emma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notiert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alles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(4.1 +5.1.)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Effekt</a:t>
            </a:r>
            <a:r>
              <a:rPr lang="en-GB" sz="1600" b="1" dirty="0">
                <a:solidFill>
                  <a:srgbClr val="FFC000"/>
                </a:solidFill>
              </a:rPr>
              <a:t>: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Gesteigertes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Selbstwertgefühl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(9.1)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E. kann so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mitverfolgen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wie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visuell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gute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Organisation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Gedanken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auf dem Blatt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funktioniert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schreibt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nur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jeweils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zentralen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auch auf, den Rest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macht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Entlastung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Steigerung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der Motivation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beider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Schülerinnen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(++)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Emma: hat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Matheangt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profitiert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Lulus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hervorragenden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Erklärungen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1:1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Nachhilfe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de-CH" sz="1400" b="1" dirty="0">
                <a:effectLst/>
              </a:rPr>
              <a:t>Verschiedene Optionen für Ausdruck und </a:t>
            </a:r>
            <a:r>
              <a:rPr lang="de-DE" sz="1400" b="1" dirty="0">
                <a:effectLst/>
              </a:rPr>
              <a:t>Austausch/Kommunikation</a:t>
            </a:r>
            <a:endParaRPr lang="en-CH" sz="1400" b="1" dirty="0">
              <a:effectLst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400" dirty="0">
                <a:solidFill>
                  <a:schemeClr val="tx1"/>
                </a:solidFill>
                <a:effectLst/>
              </a:rPr>
              <a:t>Medien-spezifische Barrieren zu minimieren: 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Flexibilibtät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 in Medien/Materialien </a:t>
            </a:r>
            <a:r>
              <a:rPr lang="de-CH" sz="1400" dirty="0">
                <a:solidFill>
                  <a:schemeClr val="tx1"/>
                </a:solidFill>
                <a:effectLst/>
              </a:rPr>
              <a:t>um Kommunikation und Ausdruck </a:t>
            </a:r>
            <a:r>
              <a:rPr lang="de-DE" sz="1400" dirty="0">
                <a:solidFill>
                  <a:schemeClr val="tx1"/>
                </a:solidFill>
                <a:effectLst/>
              </a:rPr>
              <a:t>im Lernprozess zu verbessern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: Umgang mit verschiedenen (digitalen) Hilfen aneignen und verwenden dürfen. 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  <a:effectLst/>
              </a:rPr>
              <a:t>Tools: Rechtschreibprüfung, Übersetzer, Wortvorhersage, Screenreader, Taschenrechner, Unterstützte Kommunikation usw.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Leichtigkeit («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fluency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») aufbauen, </a:t>
            </a:r>
            <a:r>
              <a:rPr lang="de-CH" sz="1400" dirty="0">
                <a:solidFill>
                  <a:schemeClr val="tx1"/>
                </a:solidFill>
                <a:effectLst/>
              </a:rPr>
              <a:t>abgestufte Unterstützungsmassnahmen in Erarbeitungs-/Trainingsphasen und Testsituationen mit dem Ziel, die </a:t>
            </a: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 zu selbstständigen Lernern zu machen.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3407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chemeClr val="bg1">
                    <a:lumMod val="85000"/>
                  </a:schemeClr>
                </a:solidFill>
              </a:rPr>
              <a:t>Ella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Verlust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Orientierung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auf dem Blatt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dadurch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Scheitern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der Aufgabe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(ADHS)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gut,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schriftlich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knapp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4.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Anpassungen</a:t>
            </a:r>
            <a:r>
              <a:rPr lang="en-GB" sz="1600" b="1" dirty="0">
                <a:solidFill>
                  <a:srgbClr val="FFC000"/>
                </a:solidFill>
              </a:rPr>
              <a:t>: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Starke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Einbindung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Unterrichtsgespräch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Lulu: intensive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mit Emma (8.3)</a:t>
            </a:r>
            <a:br>
              <a:rPr lang="en-GB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Emma, Emma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notiert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alles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(4.1 +5.1.)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Effekt</a:t>
            </a:r>
            <a:r>
              <a:rPr lang="en-GB" sz="1600" b="1" dirty="0">
                <a:solidFill>
                  <a:srgbClr val="FFC000"/>
                </a:solidFill>
              </a:rPr>
              <a:t>: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Gesteigertes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Selbstwertgefühl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(9.1)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E. kann so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mitverfolgen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wie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visuell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gute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Organisation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Gedanken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auf dem Blatt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funktioniert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schreibt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nur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jeweils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zentralen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auch auf, den Rest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macht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Entlastung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Steigerung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der Motivation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beider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Schülerinnen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(++)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Emma: hat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Matheangt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profitiert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Lulus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hervorragenden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Erklärungen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1:1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Nachhilfe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de-CH" sz="1400" b="1" dirty="0">
                <a:effectLst/>
              </a:rPr>
              <a:t>Verschiedene Optionen für Ausdruck und </a:t>
            </a:r>
            <a:r>
              <a:rPr lang="de-DE" sz="1400" b="1" dirty="0">
                <a:effectLst/>
              </a:rPr>
              <a:t>Austausch/Kommunikation</a:t>
            </a:r>
            <a:endParaRPr lang="en-CH" sz="1400" b="1" dirty="0">
              <a:effectLst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400" dirty="0">
                <a:solidFill>
                  <a:schemeClr val="tx1"/>
                </a:solidFill>
                <a:effectLst/>
              </a:rPr>
              <a:t>Medien-spezifische Barrieren zu minimieren: 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Flexibilibtät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 in Medien/Materialien </a:t>
            </a:r>
            <a:r>
              <a:rPr lang="de-CH" sz="1400" dirty="0">
                <a:solidFill>
                  <a:schemeClr val="tx1"/>
                </a:solidFill>
                <a:effectLst/>
              </a:rPr>
              <a:t>um Kommunikation und Ausdruck </a:t>
            </a:r>
            <a:r>
              <a:rPr lang="de-DE" sz="1400" dirty="0">
                <a:solidFill>
                  <a:schemeClr val="tx1"/>
                </a:solidFill>
                <a:effectLst/>
              </a:rPr>
              <a:t>im Lernprozess zu verbessern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: Umgang mit verschiedenen (digitalen) Hilfen aneignen und verwenden dürfen. 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  <a:effectLst/>
              </a:rPr>
              <a:t>Tools: Rechtschreibprüfung, Übersetzer, Wortvorhersage, Screenreader, Taschenrechner, Unterstützte Kommunikation usw.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Leichtigkeit («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fluency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») aufbauen, </a:t>
            </a:r>
            <a:r>
              <a:rPr lang="de-CH" sz="1400" dirty="0">
                <a:solidFill>
                  <a:schemeClr val="tx1"/>
                </a:solidFill>
                <a:effectLst/>
              </a:rPr>
              <a:t>abgestufte Unterstützungsmassnahmen in Erarbeitungs-/Trainingsphasen und Testsituationen mit dem Ziel, die </a:t>
            </a: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 zu selbstständigen Lernern zu machen.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57754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chemeClr val="bg1">
                    <a:lumMod val="85000"/>
                  </a:schemeClr>
                </a:solidFill>
              </a:rPr>
              <a:t>Ella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Verlust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Orientierung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auf dem Blatt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dadurch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Scheitern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der Aufgabe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(ADHS)</a:t>
            </a:r>
          </a:p>
          <a:p>
            <a:pPr>
              <a:lnSpc>
                <a:spcPct val="124000"/>
              </a:lnSpc>
              <a:spcAft>
                <a:spcPts val="1200"/>
              </a:spcAft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gut,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schriftlich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knapp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4.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Anpassungen</a:t>
            </a:r>
            <a:r>
              <a:rPr lang="en-GB" sz="1600" b="1" dirty="0">
                <a:solidFill>
                  <a:srgbClr val="FFC000"/>
                </a:solidFill>
              </a:rPr>
              <a:t>: 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Starke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Einbindung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Unterrichtsgespräch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Lulu: intensive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mit Emma (8.3)</a:t>
            </a:r>
            <a:br>
              <a:rPr lang="en-GB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Lulu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Emma, Emma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notiert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alles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(4.1 +5.1.)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Effekt</a:t>
            </a:r>
            <a:r>
              <a:rPr lang="en-GB" sz="1600" b="1" dirty="0">
                <a:solidFill>
                  <a:srgbClr val="FFC000"/>
                </a:solidFill>
              </a:rPr>
              <a:t>: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Gesteigertes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Selbstwertgefühl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(9.1)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E. kann so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mitverfolgen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wie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visuell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gute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Organisation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Gedanken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auf dem Blatt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funktioniert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schreibt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nur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jeweils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zentralen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auch auf, den Rest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macht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Entlastung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Steigerung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der Motivation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beider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Schülerinnen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(++)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Emma: hat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Matheangt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profitiert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von Lulus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hervorragenden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Erklärungen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1:1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Nachhilfe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de-CH" sz="1400" b="1" dirty="0">
                <a:effectLst/>
              </a:rPr>
              <a:t>Verschiedene Optionen für Ausdruck und </a:t>
            </a:r>
            <a:r>
              <a:rPr lang="de-DE" sz="1400" b="1" dirty="0">
                <a:effectLst/>
              </a:rPr>
              <a:t>Austausch/Kommunikation</a:t>
            </a:r>
            <a:endParaRPr lang="en-CH" sz="1400" b="1" dirty="0">
              <a:effectLst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400" dirty="0">
                <a:solidFill>
                  <a:schemeClr val="tx1"/>
                </a:solidFill>
                <a:effectLst/>
              </a:rPr>
              <a:t>Medien-spezifische Barrieren zu minimieren: 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Flexibilibtät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 in Medien/Materialien </a:t>
            </a:r>
            <a:r>
              <a:rPr lang="de-CH" sz="1400" dirty="0">
                <a:solidFill>
                  <a:schemeClr val="tx1"/>
                </a:solidFill>
                <a:effectLst/>
              </a:rPr>
              <a:t>um Kommunikation und Ausdruck </a:t>
            </a:r>
            <a:r>
              <a:rPr lang="de-DE" sz="1400" dirty="0">
                <a:solidFill>
                  <a:schemeClr val="tx1"/>
                </a:solidFill>
                <a:effectLst/>
              </a:rPr>
              <a:t>im Lernprozess zu verbessern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: Umgang mit verschiedenen (digitalen) Hilfen aneignen und verwenden dürfen. </a:t>
            </a:r>
            <a:endParaRPr lang="en-CH" sz="1400" dirty="0">
              <a:solidFill>
                <a:schemeClr val="tx1"/>
              </a:solidFill>
              <a:effectLst/>
            </a:endParaRPr>
          </a:p>
          <a:p>
            <a:pPr marL="742950" lvl="1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  <a:effectLst/>
              </a:rPr>
              <a:t>Tools: Rechtschreibprüfung, Übersetzer, Wortvorhersage, Screenreader, Taschenrechner, Unterstützte Kommunikation usw.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Leichtigkeit («</a:t>
            </a:r>
            <a:r>
              <a:rPr lang="de-CH" sz="1400" b="1" kern="1200" dirty="0" err="1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fluency</a:t>
            </a:r>
            <a:r>
              <a:rPr lang="de-CH" sz="14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») aufbauen, </a:t>
            </a:r>
            <a:r>
              <a:rPr lang="de-CH" sz="1400" dirty="0">
                <a:solidFill>
                  <a:schemeClr val="tx1"/>
                </a:solidFill>
                <a:effectLst/>
              </a:rPr>
              <a:t>abgestufte Unterstützungsmassnahmen in Erarbeitungs-/Trainingsphasen und Testsituationen mit dem Ziel, die </a:t>
            </a:r>
            <a:r>
              <a:rPr lang="de-CH" sz="1400" dirty="0" err="1">
                <a:solidFill>
                  <a:schemeClr val="tx1"/>
                </a:solidFill>
                <a:effectLst/>
              </a:rPr>
              <a:t>SuS</a:t>
            </a:r>
            <a:r>
              <a:rPr lang="de-CH" sz="1400" dirty="0">
                <a:solidFill>
                  <a:schemeClr val="tx1"/>
                </a:solidFill>
                <a:effectLst/>
              </a:rPr>
              <a:t> zu selbstständigen Lernern zu machen.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18249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Ursachen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1x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Hochbegabung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2 x ADHS; 1x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ohne NAM, 3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Alles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was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Exekutivfunktionen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stärkt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Anspruchsvolle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bei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das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logische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Denkvermögen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Schlussfolgern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stärker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im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Vordergrund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stehen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Challenge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Anerkennung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starken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Logik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Reduktion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stupiden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Schreibaufgaben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engeres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Feedback zur individual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mathematischen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Notation</a:t>
            </a:r>
            <a:endParaRPr lang="en-IE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die Gleichen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wie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bei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Notationsproblemen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146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Ursachen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1x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Hochbegabung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2 x ADHS; 1x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ohne NAM, 3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Alles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was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Exekutivfunktionen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stärkt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Anspruchsvolle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bei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das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logische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Denkvermögen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Schlussfolgern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stärker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im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Vordergrund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stehen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Challenge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Anerkennung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starken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Logik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Reduktion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stupiden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Schreibaufgaben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engeres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Feedback zur individual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mathematischen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Notation</a:t>
            </a:r>
            <a:endParaRPr lang="en-IE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de-CH" sz="1200" b="1" dirty="0">
                <a:effectLst/>
              </a:rPr>
              <a:t>Unterstützung der exekutiven Funktionen</a:t>
            </a:r>
            <a:endParaRPr lang="en-CH" sz="1200" b="1" dirty="0">
              <a:effectLst/>
            </a:endParaRP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angemessene Lernziele </a:t>
            </a:r>
            <a:r>
              <a:rPr lang="de-CH" sz="1200" dirty="0">
                <a:solidFill>
                  <a:schemeClr val="tx1"/>
                </a:solidFill>
                <a:effectLst/>
              </a:rPr>
              <a:t>selber setzen lernen (für umfangreiche Ziele: Teilziele)</a:t>
            </a:r>
            <a:endParaRPr lang="en-CH" sz="1200" dirty="0">
              <a:solidFill>
                <a:schemeClr val="tx1"/>
              </a:solidFill>
              <a:effectLst/>
            </a:endParaRP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chemeClr val="tx1"/>
                </a:solidFill>
                <a:effectLst/>
              </a:rPr>
              <a:t>Planung vom </a:t>
            </a:r>
            <a:r>
              <a:rPr lang="de-CH" sz="12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realistischem Lernweg: </a:t>
            </a:r>
            <a:r>
              <a:rPr lang="de-CH" sz="1200" dirty="0">
                <a:solidFill>
                  <a:schemeClr val="tx1"/>
                </a:solidFill>
                <a:effectLst/>
              </a:rPr>
              <a:t>Ziel </a:t>
            </a:r>
            <a:r>
              <a:rPr lang="de-CH" sz="1200" dirty="0">
                <a:solidFill>
                  <a:schemeClr val="tx1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de-CH" sz="1200" dirty="0">
                <a:solidFill>
                  <a:schemeClr val="tx1"/>
                </a:solidFill>
                <a:effectLst/>
              </a:rPr>
              <a:t> Strategie </a:t>
            </a:r>
            <a:r>
              <a:rPr lang="de-CH" sz="1200" dirty="0">
                <a:solidFill>
                  <a:schemeClr val="tx1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de-CH" sz="1200" dirty="0">
                <a:solidFill>
                  <a:schemeClr val="tx1"/>
                </a:solidFill>
                <a:effectLst/>
              </a:rPr>
              <a:t> Werkzeuge 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b="1" dirty="0">
                <a:solidFill>
                  <a:srgbClr val="3A92B2"/>
                </a:solidFill>
                <a:effectLst/>
              </a:rPr>
              <a:t>Entlastung des Arbeitsgedächtnisses </a:t>
            </a:r>
            <a:r>
              <a:rPr lang="de-DE" sz="1200" dirty="0">
                <a:solidFill>
                  <a:schemeClr val="tx1"/>
                </a:solidFill>
                <a:effectLst/>
              </a:rPr>
              <a:t>wenn es nicht zum aktuellen Erarbeitungsprozess gehört - </a:t>
            </a:r>
            <a:r>
              <a:rPr lang="de-CH" sz="1200" dirty="0">
                <a:solidFill>
                  <a:schemeClr val="tx1"/>
                </a:solidFill>
                <a:effectLst/>
              </a:rPr>
              <a:t>Lern-Management-Systemen, graphische Hilfen (Mindmaps usw.), </a:t>
            </a:r>
            <a:endParaRPr lang="en-CH" sz="1200" dirty="0">
              <a:solidFill>
                <a:schemeClr val="tx1"/>
              </a:solidFill>
              <a:effectLst/>
            </a:endParaRP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b="0" dirty="0">
                <a:solidFill>
                  <a:schemeClr val="tx1"/>
                </a:solidFill>
                <a:effectLst/>
              </a:rPr>
              <a:t>formatives, zeitnahes Feedback </a:t>
            </a:r>
            <a:r>
              <a:rPr lang="de-CH" sz="1200" dirty="0">
                <a:solidFill>
                  <a:schemeClr val="tx1"/>
                </a:solidFill>
                <a:effectLst/>
              </a:rPr>
              <a:t>zum Prozess, damit </a:t>
            </a:r>
            <a:r>
              <a:rPr lang="de-CH" sz="1200" b="1" dirty="0">
                <a:solidFill>
                  <a:schemeClr val="accent6">
                    <a:lumMod val="75000"/>
                  </a:schemeClr>
                </a:solidFill>
                <a:effectLst/>
              </a:rPr>
              <a:t>Lernstrategien verbessert</a:t>
            </a:r>
            <a:r>
              <a:rPr lang="de-CH" sz="1200" dirty="0">
                <a:solidFill>
                  <a:schemeClr val="tx1"/>
                </a:solidFill>
                <a:effectLst/>
              </a:rPr>
              <a:t> werden können</a:t>
            </a:r>
            <a:r>
              <a:rPr lang="de-CH" sz="1200" dirty="0">
                <a:effectLst/>
              </a:rPr>
              <a:t> </a:t>
            </a:r>
            <a:endParaRPr lang="en-CH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At the highest level of the human capacity to act </a:t>
            </a:r>
            <a:r>
              <a:rPr lang="en-IE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skillfully</a:t>
            </a:r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are the so-called “executive functions.”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Associated with networks that include the prefrontal cortex, these capabilities allow humans to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overcome impulsive, short-term reactions to their environment and instead to set long-term goals,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plan effective strategies for reaching those goals, monitor their progress, and modify strategies as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needed. In short, they allow learners to take advantage of their environment. Of critical importance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to educators is the fact that executive functions have very limited capacity due to working memory.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This is true because </a:t>
            </a:r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executive capacity is sharply reduced when: 1) executive functioning capacity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must be devoted to managing “lower level” skills and responses which are not automatic or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fluent thus the capacity for “higher level” functions is taken; and 2) executive capacity itself is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reduced due to some sort of higher level disability or to lack of fluency with executive strategies.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The UDL framework typically involves efforts to expand executive capacity in two ways: 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1) By scaffolding lower level skills so that they require less executive processing; and 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2) by scaffolding higher level executive skills and strategies so that they are more effective and developed.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Previous guidelines have addressed lower level scaffolding, this guideline addresses ways to provide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scaffolding for executive functions themselves.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3393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Ursachen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1x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Hochbegabung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2 x ADHS; 1x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ohne NAM, 3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Alles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was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Exekutivfunktionen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stärkt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Anspruchsvolle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bei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das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logische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Denkvermögen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Schlussfolgern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stärker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im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Vordergrund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stehen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Challenge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Anerkennung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starken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Logik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Reduktion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stupiden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Schreibaufgaben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engeres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Feedback zur individual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ihrer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mathematischen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Notation</a:t>
            </a:r>
            <a:endParaRPr lang="en-IE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de-CH" sz="1200" b="1" dirty="0">
                <a:effectLst/>
              </a:rPr>
              <a:t>Unterstützung der exekutiven Funktionen</a:t>
            </a:r>
            <a:endParaRPr lang="en-CH" sz="1200" b="1" dirty="0">
              <a:effectLst/>
            </a:endParaRP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angemessene Lernziele </a:t>
            </a:r>
            <a:r>
              <a:rPr lang="de-CH" sz="1200" dirty="0">
                <a:solidFill>
                  <a:schemeClr val="tx1"/>
                </a:solidFill>
                <a:effectLst/>
              </a:rPr>
              <a:t>selber setzen lernen (für umfangreiche Ziele: Teilziele)</a:t>
            </a:r>
            <a:endParaRPr lang="en-CH" sz="1200" dirty="0">
              <a:solidFill>
                <a:schemeClr val="tx1"/>
              </a:solidFill>
              <a:effectLst/>
            </a:endParaRP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chemeClr val="tx1"/>
                </a:solidFill>
                <a:effectLst/>
              </a:rPr>
              <a:t>Planung vom </a:t>
            </a:r>
            <a:r>
              <a:rPr lang="de-CH" sz="1200" b="1" kern="1200" dirty="0">
                <a:solidFill>
                  <a:srgbClr val="3A92B2"/>
                </a:solidFill>
                <a:effectLst/>
                <a:latin typeface="+mn-lt"/>
                <a:ea typeface="+mn-ea"/>
                <a:cs typeface="+mn-cs"/>
              </a:rPr>
              <a:t>realistischem Lernweg: </a:t>
            </a:r>
            <a:r>
              <a:rPr lang="de-CH" sz="1200" dirty="0">
                <a:solidFill>
                  <a:schemeClr val="tx1"/>
                </a:solidFill>
                <a:effectLst/>
              </a:rPr>
              <a:t>Ziel </a:t>
            </a:r>
            <a:r>
              <a:rPr lang="de-CH" sz="1200" dirty="0">
                <a:solidFill>
                  <a:schemeClr val="tx1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de-CH" sz="1200" dirty="0">
                <a:solidFill>
                  <a:schemeClr val="tx1"/>
                </a:solidFill>
                <a:effectLst/>
              </a:rPr>
              <a:t> Strategie </a:t>
            </a:r>
            <a:r>
              <a:rPr lang="de-CH" sz="1200" dirty="0">
                <a:solidFill>
                  <a:schemeClr val="tx1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de-CH" sz="1200" dirty="0">
                <a:solidFill>
                  <a:schemeClr val="tx1"/>
                </a:solidFill>
                <a:effectLst/>
              </a:rPr>
              <a:t> Werkzeuge 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b="1" dirty="0">
                <a:solidFill>
                  <a:srgbClr val="3A92B2"/>
                </a:solidFill>
                <a:effectLst/>
              </a:rPr>
              <a:t>Entlastung des Arbeitsgedächtnisses </a:t>
            </a:r>
            <a:r>
              <a:rPr lang="de-DE" sz="1200" dirty="0">
                <a:solidFill>
                  <a:schemeClr val="tx1"/>
                </a:solidFill>
                <a:effectLst/>
              </a:rPr>
              <a:t>wenn es nicht zum aktuellen Erarbeitungsprozess gehört - </a:t>
            </a:r>
            <a:r>
              <a:rPr lang="de-CH" sz="1200" dirty="0">
                <a:solidFill>
                  <a:schemeClr val="tx1"/>
                </a:solidFill>
                <a:effectLst/>
              </a:rPr>
              <a:t>Lern-Management-Systemen, graphische Hilfen (Mindmaps usw.), </a:t>
            </a:r>
            <a:endParaRPr lang="en-CH" sz="1200" dirty="0">
              <a:solidFill>
                <a:schemeClr val="tx1"/>
              </a:solidFill>
              <a:effectLst/>
            </a:endParaRP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de-CH" sz="1200" b="0" dirty="0">
                <a:solidFill>
                  <a:schemeClr val="tx1"/>
                </a:solidFill>
                <a:effectLst/>
              </a:rPr>
              <a:t>formatives, zeitnahes Feedback </a:t>
            </a:r>
            <a:r>
              <a:rPr lang="de-CH" sz="1200" dirty="0">
                <a:solidFill>
                  <a:schemeClr val="tx1"/>
                </a:solidFill>
                <a:effectLst/>
              </a:rPr>
              <a:t>zum Prozess, damit </a:t>
            </a:r>
            <a:r>
              <a:rPr lang="de-CH" sz="1200" b="1" dirty="0">
                <a:solidFill>
                  <a:schemeClr val="accent6">
                    <a:lumMod val="75000"/>
                  </a:schemeClr>
                </a:solidFill>
                <a:effectLst/>
              </a:rPr>
              <a:t>Lernstrategien verbessert</a:t>
            </a:r>
            <a:r>
              <a:rPr lang="de-CH" sz="1200" dirty="0">
                <a:solidFill>
                  <a:schemeClr val="tx1"/>
                </a:solidFill>
                <a:effectLst/>
              </a:rPr>
              <a:t> werden können</a:t>
            </a:r>
            <a:r>
              <a:rPr lang="de-CH" sz="1200" dirty="0">
                <a:effectLst/>
              </a:rPr>
              <a:t> </a:t>
            </a:r>
            <a:endParaRPr lang="en-CH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At the highest level of the human capacity to act </a:t>
            </a:r>
            <a:r>
              <a:rPr lang="en-IE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skillfully</a:t>
            </a:r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are the so-called “executive functions.”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Associated with networks that include the prefrontal cortex, these capabilities allow humans to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overcome impulsive, short-term reactions to their environment and instead to set long-term goals,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plan effective strategies for reaching those goals, monitor their progress, and modify strategies as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needed. In short, they allow learners to take advantage of their environment. Of critical importance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to educators is the fact that executive functions have very limited capacity due to working memory.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This is true because </a:t>
            </a:r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executive capacity is sharply reduced when: 1) executive functioning capacity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must be devoted to managing “lower level” skills and responses which are not automatic or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fluent thus the capacity for “higher level” functions is taken; and 2) executive capacity itself is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reduced due to some sort of higher level disability or to lack of fluency with executive strategies.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The UDL framework typically involves efforts to expand executive capacity in two ways: 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1) By scaffolding lower level skills so that they require less executive processing; and </a:t>
            </a:r>
          </a:p>
          <a:p>
            <a:pPr algn="l"/>
            <a:r>
              <a:rPr lang="en-IE" sz="1800" b="1" i="0" u="none" strike="noStrike" baseline="0" dirty="0">
                <a:solidFill>
                  <a:srgbClr val="538235"/>
                </a:solidFill>
                <a:latin typeface="Calibri,Bold"/>
              </a:rPr>
              <a:t>2) by scaffolding higher level executive skills and strategies so that they are more effective and developed.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Previous guidelines have addressed lower level scaffolding, this guideline addresses ways to provide</a:t>
            </a:r>
          </a:p>
          <a:p>
            <a:pPr algn="l"/>
            <a:r>
              <a:rPr lang="en-I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scaffolding for executive functions themselves.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8237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64166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Eva: Angst,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aufgerufen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werden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entwickelt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im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Untergymi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Erja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Panik-attacken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niedriges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Selbstwertgefühl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Maria: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Karina: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hochbegabte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Schülerin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Notationsprobleme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41807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62700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2127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>
                <a:solidFill>
                  <a:srgbClr val="FFC000"/>
                </a:solidFill>
              </a:rPr>
              <a:t>Stephen und </a:t>
            </a:r>
            <a:r>
              <a:rPr lang="en-GB" sz="1200" dirty="0" err="1">
                <a:solidFill>
                  <a:srgbClr val="FFC000"/>
                </a:solidFill>
              </a:rPr>
              <a:t>Malou</a:t>
            </a:r>
            <a:r>
              <a:rPr lang="en-GB" sz="1200" dirty="0">
                <a:solidFill>
                  <a:srgbClr val="FFC000"/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Verstehensprobleme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und Angst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St. Georg Tendenzen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GB" sz="1200" dirty="0">
              <a:solidFill>
                <a:srgbClr val="FFC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err="1">
                <a:solidFill>
                  <a:srgbClr val="FFC000"/>
                </a:solidFill>
              </a:rPr>
              <a:t>Auswirkung</a:t>
            </a:r>
            <a:r>
              <a:rPr lang="en-GB" sz="1200" b="1" dirty="0">
                <a:solidFill>
                  <a:srgbClr val="FFC000"/>
                </a:solidFill>
              </a:rPr>
              <a:t> </a:t>
            </a:r>
            <a:r>
              <a:rPr lang="en-GB" sz="1200" b="1" dirty="0" err="1">
                <a:solidFill>
                  <a:srgbClr val="FFC000"/>
                </a:solidFill>
              </a:rPr>
              <a:t>nach</a:t>
            </a:r>
            <a:r>
              <a:rPr lang="en-GB" sz="1200" b="1" dirty="0">
                <a:solidFill>
                  <a:srgbClr val="FFC000"/>
                </a:solidFill>
              </a:rPr>
              <a:t> 4 Jahren </a:t>
            </a:r>
            <a:r>
              <a:rPr lang="en-GB" sz="1200" b="1" dirty="0" err="1">
                <a:solidFill>
                  <a:srgbClr val="FFC000"/>
                </a:solidFill>
              </a:rPr>
              <a:t>Partnerarbeit</a:t>
            </a:r>
            <a:r>
              <a:rPr lang="en-GB" sz="1200" b="1" dirty="0">
                <a:solidFill>
                  <a:srgbClr val="FFC000"/>
                </a:solidFill>
              </a:rPr>
              <a:t>:</a:t>
            </a:r>
            <a:br>
              <a:rPr lang="en-GB" sz="12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Matura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Marlene 5, Stephen 5.5</a:t>
            </a:r>
            <a:br>
              <a:rPr lang="en-GB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Matheangst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Stress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Unsicherheit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nicht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vorhanden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confident learners</a:t>
            </a: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5433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24934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Problem: 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Frustrierte Schüler sehr hoher Intelligenz, die in Mathe zu scheitern scheinen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einmaliges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Gespräch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Analyse des Problems;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offizielle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Entbindung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meinen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Erklärungen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folgen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müssen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Autonomie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Effekt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br>
              <a:rPr lang="en-GB" sz="1200" dirty="0">
                <a:solidFill>
                  <a:schemeClr val="bg1">
                    <a:lumMod val="85000"/>
                  </a:schemeClr>
                </a:solidFill>
              </a:rPr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8342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Problem: 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Frustrierte Schüler sehr hoher Intelligenz, die in Mathe zu scheitern scheinen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Anpassung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einmaliges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Gespräch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Analyse des Problems;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offizielle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Entbindung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meinen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Erklärungen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folgen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müssen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Autonomie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der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endParaRPr lang="en-GB" sz="1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Effekt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br>
              <a:rPr lang="en-GB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Nathalie: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von 2 Jahren von 3.8 auf 6,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beste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Matur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br>
              <a:rPr lang="en-GB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Sina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: statt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Dauerfrust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an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nun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Studium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Geschichte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im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Nebenfach</a:t>
            </a:r>
            <a:br>
              <a:rPr lang="en-GB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Max: statt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frustiertem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Stören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nun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neues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Selbstbewusstsein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; er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findet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es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aber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noch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mühsam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so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viel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nun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selber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arbeiten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müssen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, und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findet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85000"/>
                  </a:schemeClr>
                </a:solidFill>
              </a:rPr>
              <a:t>immer</a:t>
            </a:r>
            <a:r>
              <a:rPr lang="en-GB" sz="1200" dirty="0">
                <a:solidFill>
                  <a:schemeClr val="bg1">
                    <a:lumMod val="85000"/>
                  </a:schemeClr>
                </a:solidFill>
              </a:rPr>
              <a:t> noch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7746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7426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60576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Ständig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60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8371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69440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62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394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63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60200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E1AD3-FD8D-4261-8466-553C0CBEEB63}" type="slidenum">
              <a:rPr lang="de-DE" smtClean="0"/>
              <a:t>64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785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8B077-370B-4C9B-B149-7C0D72813AE2}" type="datetime1">
              <a:rPr lang="fr-CH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1BA45-7087-4CAB-8271-31DB1848E21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86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08796-8BE8-44CA-8D7D-DA0581696F8F}" type="datetime1">
              <a:rPr lang="fr-CH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19A8B-9457-4F93-9C38-F59278B8D6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03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29D7-7081-4449-A920-5AD83A211557}" type="datetime1">
              <a:rPr lang="fr-CH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30E67-5F91-4B4F-931A-A9E742A112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413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FE29D-F633-4C03-AD02-69C4412F196F}" type="datetime1">
              <a:rPr lang="fr-CH" smtClean="0"/>
              <a:t>21.03.2022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18105-5CC5-460B-A8E0-2CE335DBDE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742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1319C-8DE1-4623-BD42-2E3EB34B2ECD}" type="datetime1">
              <a:rPr lang="fr-CH" smtClean="0"/>
              <a:t>21.03.2022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C7F84-F688-44AB-AC15-808A14F16C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205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9DC91-E113-44FD-BDA9-0C4C8B3738A8}" type="datetime1">
              <a:rPr lang="fr-CH" smtClean="0"/>
              <a:t>21.03.2022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C1383-CBEA-4281-AED0-F73C93670B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36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48C93-03E6-4185-8A63-37CA6532AE9A}" type="datetime1">
              <a:rPr lang="fr-CH" smtClean="0"/>
              <a:t>21.03.2022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7109A-F616-4E5C-BD7E-316FB1E2333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46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D34DD-A2FE-421E-9951-A0A829870F7A}" type="datetime1">
              <a:rPr lang="fr-CH" smtClean="0"/>
              <a:t>21.03.2022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F308-18D2-40EA-AD27-AECDF115838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93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54CB6-F92E-4BD5-8EFC-645D8D614709}" type="datetime1">
              <a:rPr lang="fr-CH" smtClean="0"/>
              <a:t>21.03.2022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112EC-BD24-440B-865E-A8841327397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361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E72E3-49D7-4729-9672-1A1A494C7E4E}" type="datetime1">
              <a:rPr lang="fr-CH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6638D-B5DB-4D63-A036-261F316D68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184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BFDC2-E38A-42A1-8D4C-09F26F25D6EE}" type="datetime1">
              <a:rPr lang="fr-CH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F4D33-CC61-4243-A32B-9807E0015E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3904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3D26C-69C6-492B-9C5F-D7436935FE19}" type="datetime1">
              <a:rPr lang="fr-CH" smtClean="0"/>
              <a:t>21.03.2022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CF115-D0F0-45D9-B6F2-BB23C2175F1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8310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43606-E26B-433F-83A7-D22ADA9AAD30}" type="datetime1">
              <a:rPr lang="fr-CH" smtClean="0"/>
              <a:t>21.03.2022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362CD-88CA-433F-B936-07BDCBD0FB82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6304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FF492-BE08-4DD7-A7B1-AAD3FB8C3D41}" type="datetime1">
              <a:rPr lang="fr-CH" smtClean="0"/>
              <a:t>21.03.2022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BF499-CF9C-41E4-93B4-C39686BEDA51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3778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C7634-8574-45C4-A0BC-336D8627D037}" type="datetime1">
              <a:rPr lang="fr-CH" smtClean="0"/>
              <a:t>21.03.2022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7D2B-B065-4ED5-A872-C5ECDCDA384C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8685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A103A-B4BC-4E60-8DEF-ECFF8A13E769}" type="datetime1">
              <a:rPr lang="fr-CH" smtClean="0"/>
              <a:t>21.03.2022</a:t>
            </a:fld>
            <a:endParaRPr lang="de-CH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6E5C0-F54A-4C0B-B04E-9DF3FE88B5EF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9099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10F78-BE8C-40DF-A347-92D76FB1E60B}" type="datetime1">
              <a:rPr lang="fr-CH" smtClean="0"/>
              <a:t>21.03.2022</a:t>
            </a:fld>
            <a:endParaRPr lang="de-CH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0DA31-42B0-4A78-B0E1-393EF0B0D1ED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3476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3CDB5-2F8F-4E02-9FDC-435327B1746F}" type="datetime1">
              <a:rPr lang="fr-CH" smtClean="0"/>
              <a:t>21.03.2022</a:t>
            </a:fld>
            <a:endParaRPr lang="de-CH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2E88A-E0B0-4E12-979E-5618CC1D0934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1201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C5BD2-EB1B-4A52-9AB2-4AC91C8A5EB4}" type="datetime1">
              <a:rPr lang="fr-CH" smtClean="0"/>
              <a:t>21.03.2022</a:t>
            </a:fld>
            <a:endParaRPr lang="de-CH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0DD1D-11E1-4735-9025-088D0B57E182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8417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0A8C0-A818-42B5-A7A8-262A455B1702}" type="datetime1">
              <a:rPr lang="fr-CH" smtClean="0"/>
              <a:t>21.03.2022</a:t>
            </a:fld>
            <a:endParaRPr lang="de-CH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55821-2DE8-4A2D-BDAB-1E2E558B0EE2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3230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5240-565D-4ADC-BF61-84613D637B93}" type="datetime1">
              <a:rPr lang="fr-CH" smtClean="0"/>
              <a:t>21.03.2022</a:t>
            </a:fld>
            <a:endParaRPr lang="de-CH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84C35-9B71-4C22-B6F7-0162B36E47DC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410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D61EB-1224-43E6-9A28-5520A3EDFEE6}" type="datetime1">
              <a:rPr lang="fr-CH" smtClean="0"/>
              <a:t>21.03.2022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F08E6-5BBE-4EFB-B34A-6B7750C0329F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7885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C1346-4F13-40B2-A38C-F4204BA812F1}" type="datetime1">
              <a:rPr lang="fr-CH" smtClean="0"/>
              <a:t>21.03.2022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B6DA8-0D60-46B0-B07B-AD64D0839495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07631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63B6-C1C1-4781-A8C3-B80C5735A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380565"/>
            <a:ext cx="6858000" cy="212939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C50C4-DFFA-4316-98A8-E71E54B5B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43128-0CF1-4522-97B3-C97F569F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69D2-B4A6-4609-8E75-3BE425DA7379}" type="datetime1">
              <a:rPr lang="fr-CH" smtClean="0"/>
              <a:t>21.03.2022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4F688-7505-42A0-8D6C-CBE943D07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 10.11.2021  14:00 – 17:00  online 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D941B-D1AE-4D72-B815-D05E4C3BD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‹Nr.›</a:t>
            </a:fld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2AE1CF-1425-4B1B-A635-C658F8DB69BF}"/>
              </a:ext>
            </a:extLst>
          </p:cNvPr>
          <p:cNvSpPr/>
          <p:nvPr/>
        </p:nvSpPr>
        <p:spPr>
          <a:xfrm>
            <a:off x="7045587" y="176024"/>
            <a:ext cx="191082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100" dirty="0">
                <a:solidFill>
                  <a:schemeClr val="tx2"/>
                </a:solidFill>
              </a:rPr>
              <a:t>Stiftung Schweizer Zentrum</a:t>
            </a:r>
          </a:p>
          <a:p>
            <a:r>
              <a:rPr lang="fr-CH" sz="1100" dirty="0" err="1">
                <a:solidFill>
                  <a:schemeClr val="tx2"/>
                </a:solidFill>
              </a:rPr>
              <a:t>für</a:t>
            </a:r>
            <a:r>
              <a:rPr lang="fr-CH" sz="1100" dirty="0">
                <a:solidFill>
                  <a:schemeClr val="tx2"/>
                </a:solidFill>
              </a:rPr>
              <a:t> </a:t>
            </a:r>
            <a:r>
              <a:rPr lang="fr-CH" sz="1100" dirty="0" err="1">
                <a:solidFill>
                  <a:schemeClr val="tx2"/>
                </a:solidFill>
              </a:rPr>
              <a:t>Heil</a:t>
            </a:r>
            <a:r>
              <a:rPr lang="fr-CH" sz="1100" dirty="0">
                <a:solidFill>
                  <a:schemeClr val="tx2"/>
                </a:solidFill>
              </a:rPr>
              <a:t>- </a:t>
            </a:r>
            <a:r>
              <a:rPr lang="fr-CH" sz="1100" dirty="0" err="1">
                <a:solidFill>
                  <a:schemeClr val="tx2"/>
                </a:solidFill>
              </a:rPr>
              <a:t>und</a:t>
            </a:r>
            <a:r>
              <a:rPr lang="fr-CH" sz="1100" dirty="0">
                <a:solidFill>
                  <a:schemeClr val="tx2"/>
                </a:solidFill>
              </a:rPr>
              <a:t> </a:t>
            </a:r>
            <a:r>
              <a:rPr lang="fr-CH" sz="1100" dirty="0" err="1">
                <a:solidFill>
                  <a:schemeClr val="tx2"/>
                </a:solidFill>
              </a:rPr>
              <a:t>Sonderpädagogik</a:t>
            </a:r>
            <a:endParaRPr lang="fr-CH" sz="1100" dirty="0">
              <a:solidFill>
                <a:schemeClr val="tx2"/>
              </a:solidFill>
            </a:endParaRPr>
          </a:p>
          <a:p>
            <a:endParaRPr lang="fr-CH" sz="600" dirty="0">
              <a:solidFill>
                <a:schemeClr val="tx2"/>
              </a:solidFill>
            </a:endParaRPr>
          </a:p>
          <a:p>
            <a:r>
              <a:rPr lang="fr-CH" sz="1100" dirty="0">
                <a:solidFill>
                  <a:schemeClr val="tx2"/>
                </a:solidFill>
              </a:rPr>
              <a:t>Fondation Centre suisse</a:t>
            </a:r>
          </a:p>
          <a:p>
            <a:r>
              <a:rPr lang="fr-CH" sz="1100" dirty="0">
                <a:solidFill>
                  <a:schemeClr val="tx2"/>
                </a:solidFill>
              </a:rPr>
              <a:t>de pédagogie spécialisée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5D9036-9C96-45E2-98D5-D72FDDCC8167}"/>
              </a:ext>
            </a:extLst>
          </p:cNvPr>
          <p:cNvSpPr/>
          <p:nvPr/>
        </p:nvSpPr>
        <p:spPr>
          <a:xfrm rot="16200000">
            <a:off x="6387720" y="528328"/>
            <a:ext cx="112682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700" b="1" dirty="0">
                <a:solidFill>
                  <a:schemeClr val="tx2"/>
                </a:solidFill>
              </a:rPr>
              <a:t>:</a:t>
            </a:r>
            <a:r>
              <a:rPr lang="fr-CH" sz="1200" b="1" dirty="0">
                <a:solidFill>
                  <a:schemeClr val="accent1"/>
                </a:solidFill>
              </a:rPr>
              <a:t>CSPS</a:t>
            </a:r>
            <a:r>
              <a:rPr lang="fr-CH" sz="1200" b="1" dirty="0">
                <a:solidFill>
                  <a:schemeClr val="tx2"/>
                </a:solidFill>
              </a:rPr>
              <a:t> </a:t>
            </a:r>
            <a:r>
              <a:rPr lang="fr-CH" sz="1700" b="1" dirty="0">
                <a:solidFill>
                  <a:schemeClr val="tx2"/>
                </a:solidFill>
              </a:rPr>
              <a:t>:</a:t>
            </a:r>
            <a:r>
              <a:rPr lang="fr-CH" sz="1200" b="1" dirty="0">
                <a:solidFill>
                  <a:schemeClr val="accent1"/>
                </a:solidFill>
              </a:rPr>
              <a:t>SZH</a:t>
            </a:r>
          </a:p>
        </p:txBody>
      </p:sp>
    </p:spTree>
    <p:extLst>
      <p:ext uri="{BB962C8B-B14F-4D97-AF65-F5344CB8AC3E}">
        <p14:creationId xmlns:p14="http://schemas.microsoft.com/office/powerpoint/2010/main" val="1733210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6376E-8063-45D1-BEFF-4ECF0A0FBAFA}" type="datetime1">
              <a:rPr lang="fr-CH" smtClean="0"/>
              <a:t>21.03.2022</a:t>
            </a:fld>
            <a:endParaRPr lang="fr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 10.11.2021  14:00 – 17:00  online 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075339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573088" y="998538"/>
            <a:ext cx="8191500" cy="567089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4673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8">
            <a:extLst>
              <a:ext uri="{FF2B5EF4-FFF2-40B4-BE49-F238E27FC236}">
                <a16:creationId xmlns:a16="http://schemas.microsoft.com/office/drawing/2014/main" id="{611AA533-34FF-45F6-A445-219FA1F8432D}"/>
              </a:ext>
            </a:extLst>
          </p:cNvPr>
          <p:cNvSpPr/>
          <p:nvPr/>
        </p:nvSpPr>
        <p:spPr>
          <a:xfrm>
            <a:off x="635000" y="1384300"/>
            <a:ext cx="8509000" cy="5473699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170" y="266515"/>
            <a:ext cx="8163414" cy="95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578634"/>
            <a:ext cx="8163422" cy="47773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BF61AB-2511-4700-8E84-52962E245D4F}" type="datetimeFigureOut">
              <a:rPr lang="fr-CH" smtClean="0"/>
              <a:pPr/>
              <a:t>21.03.2022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6"/>
            <a:ext cx="2334114" cy="204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C4A76E-F439-4F86-8CFA-396BA9AB084D}" type="slidenum">
              <a:rPr lang="fr-CH" smtClean="0"/>
              <a:pPr/>
              <a:t>‹Nr.›</a:t>
            </a:fld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21DC9-0AFC-4EEA-AAAF-31181BC8CE8A}"/>
              </a:ext>
            </a:extLst>
          </p:cNvPr>
          <p:cNvSpPr/>
          <p:nvPr/>
        </p:nvSpPr>
        <p:spPr>
          <a:xfrm rot="16200000">
            <a:off x="-100939" y="6152137"/>
            <a:ext cx="8883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40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50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</a:t>
            </a:r>
            <a:r>
              <a:rPr lang="fr-CH" sz="140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50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FDB7B74-2025-47B4-B962-6F1FFAC2F759}"/>
              </a:ext>
            </a:extLst>
          </p:cNvPr>
          <p:cNvCxnSpPr>
            <a:cxnSpLocks/>
          </p:cNvCxnSpPr>
          <p:nvPr/>
        </p:nvCxnSpPr>
        <p:spPr>
          <a:xfrm>
            <a:off x="536400" y="0"/>
            <a:ext cx="0" cy="6858000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8100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4240-7D6A-4EAF-B8F7-CCE5C98024CD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0790-5525-47ED-A200-67C1039AB3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2529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29D7-7081-4449-A920-5AD83A211557}" type="datetime1">
              <a:rPr lang="fr-CH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30E67-5F91-4B4F-931A-A9E742A112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7785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299A50AA-E4B5-F94A-9A43-06A37BFED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16663" y="525756"/>
            <a:ext cx="927337" cy="4512479"/>
            <a:chOff x="21577299" y="1034717"/>
            <a:chExt cx="2435225" cy="8880809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8F16AAFA-C42D-BF47-B853-5B43D7DD2BEF}"/>
                </a:ext>
              </a:extLst>
            </p:cNvPr>
            <p:cNvGrpSpPr/>
            <p:nvPr userDrawn="1"/>
          </p:nvGrpSpPr>
          <p:grpSpPr>
            <a:xfrm>
              <a:off x="23002111" y="7747465"/>
              <a:ext cx="1010412" cy="2168061"/>
              <a:chOff x="23002111" y="7747465"/>
              <a:chExt cx="1010412" cy="2168061"/>
            </a:xfrm>
          </p:grpSpPr>
          <p:sp>
            <p:nvSpPr>
              <p:cNvPr id="70" name="Rectangle 49">
                <a:extLst>
                  <a:ext uri="{FF2B5EF4-FFF2-40B4-BE49-F238E27FC236}">
                    <a16:creationId xmlns:a16="http://schemas.microsoft.com/office/drawing/2014/main" id="{474750E6-7DE3-4DDA-B23A-29C6F7E9C7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9865067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2" name="Rectangle 51">
                <a:extLst>
                  <a:ext uri="{FF2B5EF4-FFF2-40B4-BE49-F238E27FC236}">
                    <a16:creationId xmlns:a16="http://schemas.microsoft.com/office/drawing/2014/main" id="{A08A7772-21DA-4274-878E-1FEBDCA2B1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9713689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4" name="Rectangle 53">
                <a:extLst>
                  <a:ext uri="{FF2B5EF4-FFF2-40B4-BE49-F238E27FC236}">
                    <a16:creationId xmlns:a16="http://schemas.microsoft.com/office/drawing/2014/main" id="{F9BF4DEC-DFF5-4ECE-90E3-A6AAB35EF7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9562312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6" name="Rectangle 55">
                <a:extLst>
                  <a:ext uri="{FF2B5EF4-FFF2-40B4-BE49-F238E27FC236}">
                    <a16:creationId xmlns:a16="http://schemas.microsoft.com/office/drawing/2014/main" id="{79FD1439-6A9B-4394-A8F7-E6B518F9DE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9410935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8" name="Rectangle 57">
                <a:extLst>
                  <a:ext uri="{FF2B5EF4-FFF2-40B4-BE49-F238E27FC236}">
                    <a16:creationId xmlns:a16="http://schemas.microsoft.com/office/drawing/2014/main" id="{8434A790-AFB8-49EE-85B8-18CA880DA1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9261240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0" name="Rectangle 59">
                <a:extLst>
                  <a:ext uri="{FF2B5EF4-FFF2-40B4-BE49-F238E27FC236}">
                    <a16:creationId xmlns:a16="http://schemas.microsoft.com/office/drawing/2014/main" id="{A03F20EE-3EDE-4056-A1AB-35A0A30519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9109862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2" name="Rectangle 61">
                <a:extLst>
                  <a:ext uri="{FF2B5EF4-FFF2-40B4-BE49-F238E27FC236}">
                    <a16:creationId xmlns:a16="http://schemas.microsoft.com/office/drawing/2014/main" id="{EAE23B24-6F57-4AD5-A16F-237C42108C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8958485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5" name="Rectangle 64">
                <a:extLst>
                  <a:ext uri="{FF2B5EF4-FFF2-40B4-BE49-F238E27FC236}">
                    <a16:creationId xmlns:a16="http://schemas.microsoft.com/office/drawing/2014/main" id="{3F48F4CA-2BC6-4292-A74A-5B28812D3A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8807107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8" name="Rectangle 67">
                <a:extLst>
                  <a:ext uri="{FF2B5EF4-FFF2-40B4-BE49-F238E27FC236}">
                    <a16:creationId xmlns:a16="http://schemas.microsoft.com/office/drawing/2014/main" id="{7BDF4DE5-763C-484F-A3F3-2280A304CF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8655730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91" name="Rectangle 70">
                <a:extLst>
                  <a:ext uri="{FF2B5EF4-FFF2-40B4-BE49-F238E27FC236}">
                    <a16:creationId xmlns:a16="http://schemas.microsoft.com/office/drawing/2014/main" id="{5FA6B3C7-AD0A-4EC5-8244-74003C846D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8504353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94" name="Rectangle 73">
                <a:extLst>
                  <a:ext uri="{FF2B5EF4-FFF2-40B4-BE49-F238E27FC236}">
                    <a16:creationId xmlns:a16="http://schemas.microsoft.com/office/drawing/2014/main" id="{DDA7B9DD-BD35-4BDD-9D6A-AF57E715E1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8352975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97" name="Rectangle 76">
                <a:extLst>
                  <a:ext uri="{FF2B5EF4-FFF2-40B4-BE49-F238E27FC236}">
                    <a16:creationId xmlns:a16="http://schemas.microsoft.com/office/drawing/2014/main" id="{DA64D455-FFEE-4B72-A669-0CBDBED75E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8201598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0" name="Rectangle 79">
                <a:extLst>
                  <a:ext uri="{FF2B5EF4-FFF2-40B4-BE49-F238E27FC236}">
                    <a16:creationId xmlns:a16="http://schemas.microsoft.com/office/drawing/2014/main" id="{E7F7DEE9-9EC0-4F7C-94CB-CFDD6BBFFE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8050220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4" name="Rectangle 83">
                <a:extLst>
                  <a:ext uri="{FF2B5EF4-FFF2-40B4-BE49-F238E27FC236}">
                    <a16:creationId xmlns:a16="http://schemas.microsoft.com/office/drawing/2014/main" id="{BE9D25B6-805D-4890-9841-207C3F3855A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7898843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8" name="Rectangle 87">
                <a:extLst>
                  <a:ext uri="{FF2B5EF4-FFF2-40B4-BE49-F238E27FC236}">
                    <a16:creationId xmlns:a16="http://schemas.microsoft.com/office/drawing/2014/main" id="{46BE20A4-D76F-488C-A4EA-0F010D1160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02111" y="7747465"/>
                <a:ext cx="1010412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5235A20F-880F-5245-B6C0-32CE701EF89A}"/>
                </a:ext>
              </a:extLst>
            </p:cNvPr>
            <p:cNvGrpSpPr/>
            <p:nvPr userDrawn="1"/>
          </p:nvGrpSpPr>
          <p:grpSpPr>
            <a:xfrm>
              <a:off x="21577299" y="1034717"/>
              <a:ext cx="2435225" cy="7166881"/>
              <a:chOff x="21577299" y="1034717"/>
              <a:chExt cx="2435225" cy="7166881"/>
            </a:xfrm>
          </p:grpSpPr>
          <p:sp>
            <p:nvSpPr>
              <p:cNvPr id="99" name="Rectangle 78">
                <a:extLst>
                  <a:ext uri="{FF2B5EF4-FFF2-40B4-BE49-F238E27FC236}">
                    <a16:creationId xmlns:a16="http://schemas.microsoft.com/office/drawing/2014/main" id="{FD2090DF-2538-4C53-A6CA-EDB9E0D7E0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15113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2" name="Rectangle 81">
                <a:extLst>
                  <a:ext uri="{FF2B5EF4-FFF2-40B4-BE49-F238E27FC236}">
                    <a16:creationId xmlns:a16="http://schemas.microsoft.com/office/drawing/2014/main" id="{4C1C17A6-65DF-4051-B8A0-694FE75B79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999761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6" name="Rectangle 85">
                <a:extLst>
                  <a:ext uri="{FF2B5EF4-FFF2-40B4-BE49-F238E27FC236}">
                    <a16:creationId xmlns:a16="http://schemas.microsoft.com/office/drawing/2014/main" id="{9F88DA90-1B1C-4C8C-ADF9-F43C0A99B3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84838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10" name="Rectangle 89">
                <a:extLst>
                  <a:ext uri="{FF2B5EF4-FFF2-40B4-BE49-F238E27FC236}">
                    <a16:creationId xmlns:a16="http://schemas.microsoft.com/office/drawing/2014/main" id="{F2A93DD2-BA62-4B1E-98DC-A29A650FDF3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697006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14" name="Rectangle 93">
                <a:extLst>
                  <a:ext uri="{FF2B5EF4-FFF2-40B4-BE49-F238E27FC236}">
                    <a16:creationId xmlns:a16="http://schemas.microsoft.com/office/drawing/2014/main" id="{73E0E7EC-2E85-46C3-9667-5A4EEDAE28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54562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18" name="Rectangle 97">
                <a:extLst>
                  <a:ext uri="{FF2B5EF4-FFF2-40B4-BE49-F238E27FC236}">
                    <a16:creationId xmlns:a16="http://schemas.microsoft.com/office/drawing/2014/main" id="{EBD60573-B2F6-46E1-AAA8-B50792C7E1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394251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3" name="Rectangle 102">
                <a:extLst>
                  <a:ext uri="{FF2B5EF4-FFF2-40B4-BE49-F238E27FC236}">
                    <a16:creationId xmlns:a16="http://schemas.microsoft.com/office/drawing/2014/main" id="{8672CE89-DD6B-44AA-9096-8DE1585341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24287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6" name="Rectangle 105">
                <a:extLst>
                  <a:ext uri="{FF2B5EF4-FFF2-40B4-BE49-F238E27FC236}">
                    <a16:creationId xmlns:a16="http://schemas.microsoft.com/office/drawing/2014/main" id="{AB9B80AD-7814-49C8-84EE-5310170994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091497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9" name="Rectangle 108">
                <a:extLst>
                  <a:ext uri="{FF2B5EF4-FFF2-40B4-BE49-F238E27FC236}">
                    <a16:creationId xmlns:a16="http://schemas.microsoft.com/office/drawing/2014/main" id="{4A66BD25-D53B-4507-B1C1-A6A6021979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694011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1" name="Rectangle 110">
                <a:extLst>
                  <a:ext uri="{FF2B5EF4-FFF2-40B4-BE49-F238E27FC236}">
                    <a16:creationId xmlns:a16="http://schemas.microsoft.com/office/drawing/2014/main" id="{3CB6AAEA-40B9-4BD4-AF8F-FE5D9C21A20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6788742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4" name="Rectangle 113">
                <a:extLst>
                  <a:ext uri="{FF2B5EF4-FFF2-40B4-BE49-F238E27FC236}">
                    <a16:creationId xmlns:a16="http://schemas.microsoft.com/office/drawing/2014/main" id="{BE34B6DA-7207-42FE-B248-000EA78786A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663736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7" name="Rectangle 116">
                <a:extLst>
                  <a:ext uri="{FF2B5EF4-FFF2-40B4-BE49-F238E27FC236}">
                    <a16:creationId xmlns:a16="http://schemas.microsoft.com/office/drawing/2014/main" id="{C40BAF58-F6FE-4097-A065-0FF9D903CC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6485987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0" name="Rectangle 119">
                <a:extLst>
                  <a:ext uri="{FF2B5EF4-FFF2-40B4-BE49-F238E27FC236}">
                    <a16:creationId xmlns:a16="http://schemas.microsoft.com/office/drawing/2014/main" id="{D3920ED7-2A17-479F-85AE-377C6B6C69B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633460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3" name="Rectangle 122">
                <a:extLst>
                  <a:ext uri="{FF2B5EF4-FFF2-40B4-BE49-F238E27FC236}">
                    <a16:creationId xmlns:a16="http://schemas.microsoft.com/office/drawing/2014/main" id="{62BB580C-4AD1-49E3-927F-B46AB8F3E5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6183232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6" name="Rectangle 125">
                <a:extLst>
                  <a:ext uri="{FF2B5EF4-FFF2-40B4-BE49-F238E27FC236}">
                    <a16:creationId xmlns:a16="http://schemas.microsoft.com/office/drawing/2014/main" id="{D9E491E1-CE23-43BC-8206-8646F8ECFF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6031855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9" name="Rectangle 128">
                <a:extLst>
                  <a:ext uri="{FF2B5EF4-FFF2-40B4-BE49-F238E27FC236}">
                    <a16:creationId xmlns:a16="http://schemas.microsoft.com/office/drawing/2014/main" id="{5DBDC3E5-2AB5-440E-A788-0D603EDEED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5880477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2" name="Rectangle 131">
                <a:extLst>
                  <a:ext uri="{FF2B5EF4-FFF2-40B4-BE49-F238E27FC236}">
                    <a16:creationId xmlns:a16="http://schemas.microsoft.com/office/drawing/2014/main" id="{9D2626CA-5BA0-43B7-8337-3CBDEBEF4C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5729100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5" name="Rectangle 134">
                <a:extLst>
                  <a:ext uri="{FF2B5EF4-FFF2-40B4-BE49-F238E27FC236}">
                    <a16:creationId xmlns:a16="http://schemas.microsoft.com/office/drawing/2014/main" id="{7E026665-DEB2-4C44-BFF3-26B149B742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5577722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8" name="Rectangle 137">
                <a:extLst>
                  <a:ext uri="{FF2B5EF4-FFF2-40B4-BE49-F238E27FC236}">
                    <a16:creationId xmlns:a16="http://schemas.microsoft.com/office/drawing/2014/main" id="{5657522C-3162-47C1-B097-1D77527F1A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5426345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1" name="Rectangle 140">
                <a:extLst>
                  <a:ext uri="{FF2B5EF4-FFF2-40B4-BE49-F238E27FC236}">
                    <a16:creationId xmlns:a16="http://schemas.microsoft.com/office/drawing/2014/main" id="{AE18D5DB-6E93-4DCF-A19E-55E4AF1370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5274967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4" name="Rectangle 143">
                <a:extLst>
                  <a:ext uri="{FF2B5EF4-FFF2-40B4-BE49-F238E27FC236}">
                    <a16:creationId xmlns:a16="http://schemas.microsoft.com/office/drawing/2014/main" id="{FF8EFA11-3825-404A-BC92-55B54AA2E7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5123590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7" name="Rectangle 146">
                <a:extLst>
                  <a:ext uri="{FF2B5EF4-FFF2-40B4-BE49-F238E27FC236}">
                    <a16:creationId xmlns:a16="http://schemas.microsoft.com/office/drawing/2014/main" id="{72471177-F3DF-4DD2-B334-70DD192F55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4972213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0" name="Rectangle 149">
                <a:extLst>
                  <a:ext uri="{FF2B5EF4-FFF2-40B4-BE49-F238E27FC236}">
                    <a16:creationId xmlns:a16="http://schemas.microsoft.com/office/drawing/2014/main" id="{09614C6B-11CD-433B-A023-57FCFA6E53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4820835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3" name="Rectangle 152">
                <a:extLst>
                  <a:ext uri="{FF2B5EF4-FFF2-40B4-BE49-F238E27FC236}">
                    <a16:creationId xmlns:a16="http://schemas.microsoft.com/office/drawing/2014/main" id="{1CA85878-CBA8-4B26-80AF-8136E26B26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4669458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6" name="Rectangle 155">
                <a:extLst>
                  <a:ext uri="{FF2B5EF4-FFF2-40B4-BE49-F238E27FC236}">
                    <a16:creationId xmlns:a16="http://schemas.microsoft.com/office/drawing/2014/main" id="{11B3AA27-7062-41F7-A4C2-9B7CC3CCD7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4518080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9" name="Rectangle 158">
                <a:extLst>
                  <a:ext uri="{FF2B5EF4-FFF2-40B4-BE49-F238E27FC236}">
                    <a16:creationId xmlns:a16="http://schemas.microsoft.com/office/drawing/2014/main" id="{7D2450FA-1099-4FE9-A8F0-945022B7AB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4366703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2" name="Rectangle 161">
                <a:extLst>
                  <a:ext uri="{FF2B5EF4-FFF2-40B4-BE49-F238E27FC236}">
                    <a16:creationId xmlns:a16="http://schemas.microsoft.com/office/drawing/2014/main" id="{B76C86BC-5968-4B51-AFD2-637769B1AF5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4215325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5" name="Rectangle 164">
                <a:extLst>
                  <a:ext uri="{FF2B5EF4-FFF2-40B4-BE49-F238E27FC236}">
                    <a16:creationId xmlns:a16="http://schemas.microsoft.com/office/drawing/2014/main" id="{00D9A217-8799-4F60-BDAF-B75EF996BE4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406058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8" name="Rectangle 167">
                <a:extLst>
                  <a:ext uri="{FF2B5EF4-FFF2-40B4-BE49-F238E27FC236}">
                    <a16:creationId xmlns:a16="http://schemas.microsoft.com/office/drawing/2014/main" id="{D9DD611D-9BCB-4BF7-9EDD-237457E2B6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3909207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0" name="Rectangle 169">
                <a:extLst>
                  <a:ext uri="{FF2B5EF4-FFF2-40B4-BE49-F238E27FC236}">
                    <a16:creationId xmlns:a16="http://schemas.microsoft.com/office/drawing/2014/main" id="{8D3D80A5-58EB-449E-968D-FF2DD0CCDF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375782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2" name="Rectangle 171">
                <a:extLst>
                  <a:ext uri="{FF2B5EF4-FFF2-40B4-BE49-F238E27FC236}">
                    <a16:creationId xmlns:a16="http://schemas.microsoft.com/office/drawing/2014/main" id="{64603521-E21B-469B-B231-B130BD8FAB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3606452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4" name="Rectangle 173">
                <a:extLst>
                  <a:ext uri="{FF2B5EF4-FFF2-40B4-BE49-F238E27FC236}">
                    <a16:creationId xmlns:a16="http://schemas.microsoft.com/office/drawing/2014/main" id="{E912BB19-B88D-4EEF-A973-60F37D50D3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345507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6" name="Rectangle 175">
                <a:extLst>
                  <a:ext uri="{FF2B5EF4-FFF2-40B4-BE49-F238E27FC236}">
                    <a16:creationId xmlns:a16="http://schemas.microsoft.com/office/drawing/2014/main" id="{5A3271A6-E7BB-4079-B4D6-210FB1F8AB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3305378"/>
                <a:ext cx="2435225" cy="487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8" name="Rectangle 177">
                <a:extLst>
                  <a:ext uri="{FF2B5EF4-FFF2-40B4-BE49-F238E27FC236}">
                    <a16:creationId xmlns:a16="http://schemas.microsoft.com/office/drawing/2014/main" id="{F231CCD3-5EE8-4CAE-AD51-75C4CC35B1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3154001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0" name="Rectangle 179">
                <a:extLst>
                  <a:ext uri="{FF2B5EF4-FFF2-40B4-BE49-F238E27FC236}">
                    <a16:creationId xmlns:a16="http://schemas.microsoft.com/office/drawing/2014/main" id="{2C97D917-19F1-4D70-A42C-94420913D01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300262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2" name="Rectangle 181">
                <a:extLst>
                  <a:ext uri="{FF2B5EF4-FFF2-40B4-BE49-F238E27FC236}">
                    <a16:creationId xmlns:a16="http://schemas.microsoft.com/office/drawing/2014/main" id="{0EE4948E-305D-4009-AA91-802D93F2B2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2851246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4" name="Rectangle 183">
                <a:extLst>
                  <a:ext uri="{FF2B5EF4-FFF2-40B4-BE49-F238E27FC236}">
                    <a16:creationId xmlns:a16="http://schemas.microsoft.com/office/drawing/2014/main" id="{D45BB509-663B-4A82-B05D-F737023B7B2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269986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6" name="Rectangle 185">
                <a:extLst>
                  <a:ext uri="{FF2B5EF4-FFF2-40B4-BE49-F238E27FC236}">
                    <a16:creationId xmlns:a16="http://schemas.microsoft.com/office/drawing/2014/main" id="{EEC2232D-8CA2-45E6-BEB3-C708ED3467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2548491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8" name="Rectangle 187">
                <a:extLst>
                  <a:ext uri="{FF2B5EF4-FFF2-40B4-BE49-F238E27FC236}">
                    <a16:creationId xmlns:a16="http://schemas.microsoft.com/office/drawing/2014/main" id="{F409872A-4944-4047-9080-F8DD8E9DE4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239711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0" name="Rectangle 189">
                <a:extLst>
                  <a:ext uri="{FF2B5EF4-FFF2-40B4-BE49-F238E27FC236}">
                    <a16:creationId xmlns:a16="http://schemas.microsoft.com/office/drawing/2014/main" id="{A7C7EBE7-8B55-45D6-8F61-094726BF4E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2245736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2" name="Rectangle 191">
                <a:extLst>
                  <a:ext uri="{FF2B5EF4-FFF2-40B4-BE49-F238E27FC236}">
                    <a16:creationId xmlns:a16="http://schemas.microsoft.com/office/drawing/2014/main" id="{26ECAE8D-75F2-42C8-B85D-FAF9166FD0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209435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4" name="Rectangle 193">
                <a:extLst>
                  <a:ext uri="{FF2B5EF4-FFF2-40B4-BE49-F238E27FC236}">
                    <a16:creationId xmlns:a16="http://schemas.microsoft.com/office/drawing/2014/main" id="{75C94A49-E1D8-4B7C-8A7F-A3F601F37F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942982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6" name="Rectangle 195">
                <a:extLst>
                  <a:ext uri="{FF2B5EF4-FFF2-40B4-BE49-F238E27FC236}">
                    <a16:creationId xmlns:a16="http://schemas.microsoft.com/office/drawing/2014/main" id="{D26C61EE-35AC-456E-BD31-E51D6DAFDEB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79160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8" name="Rectangle 197">
                <a:extLst>
                  <a:ext uri="{FF2B5EF4-FFF2-40B4-BE49-F238E27FC236}">
                    <a16:creationId xmlns:a16="http://schemas.microsoft.com/office/drawing/2014/main" id="{FE2CE93F-2420-4BCF-B84C-11047C19F8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640227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0" name="Rectangle 199">
                <a:extLst>
                  <a:ext uri="{FF2B5EF4-FFF2-40B4-BE49-F238E27FC236}">
                    <a16:creationId xmlns:a16="http://schemas.microsoft.com/office/drawing/2014/main" id="{7E98B4D0-E3E9-4880-9043-DC275863813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488849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2" name="Rectangle 201">
                <a:extLst>
                  <a:ext uri="{FF2B5EF4-FFF2-40B4-BE49-F238E27FC236}">
                    <a16:creationId xmlns:a16="http://schemas.microsoft.com/office/drawing/2014/main" id="{8E4115FD-9C46-4ED2-99A6-2913F810F9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337472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4" name="Rectangle 203">
                <a:extLst>
                  <a:ext uri="{FF2B5EF4-FFF2-40B4-BE49-F238E27FC236}">
                    <a16:creationId xmlns:a16="http://schemas.microsoft.com/office/drawing/2014/main" id="{DD11C414-0265-4073-8FE3-349226CEE77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186094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6" name="Rectangle 205">
                <a:extLst>
                  <a:ext uri="{FF2B5EF4-FFF2-40B4-BE49-F238E27FC236}">
                    <a16:creationId xmlns:a16="http://schemas.microsoft.com/office/drawing/2014/main" id="{97821CF5-5736-4049-B8AD-BF58858AD94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34717"/>
                <a:ext cx="2435225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226AB28-6B76-8344-B430-652A64D0E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39430"/>
            <a:ext cx="822531" cy="5666238"/>
            <a:chOff x="0" y="1050055"/>
            <a:chExt cx="2160000" cy="11151472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4C2FD313-5AAF-C448-B028-7FD802332310}"/>
                </a:ext>
              </a:extLst>
            </p:cNvPr>
            <p:cNvGrpSpPr/>
            <p:nvPr userDrawn="1"/>
          </p:nvGrpSpPr>
          <p:grpSpPr>
            <a:xfrm>
              <a:off x="0" y="1050055"/>
              <a:ext cx="2160000" cy="3231068"/>
              <a:chOff x="0" y="1050055"/>
              <a:chExt cx="2160000" cy="3231068"/>
            </a:xfrm>
          </p:grpSpPr>
          <p:sp>
            <p:nvSpPr>
              <p:cNvPr id="180" name="Rectangle 159">
                <a:extLst>
                  <a:ext uri="{FF2B5EF4-FFF2-40B4-BE49-F238E27FC236}">
                    <a16:creationId xmlns:a16="http://schemas.microsoft.com/office/drawing/2014/main" id="{9382F5AE-2D8F-4C0C-B436-3B83FABD43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230664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3" name="Rectangle 162">
                <a:extLst>
                  <a:ext uri="{FF2B5EF4-FFF2-40B4-BE49-F238E27FC236}">
                    <a16:creationId xmlns:a16="http://schemas.microsoft.com/office/drawing/2014/main" id="{949411EA-9DB6-4F3A-A186-266D117154B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079286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6" name="Rectangle 165">
                <a:extLst>
                  <a:ext uri="{FF2B5EF4-FFF2-40B4-BE49-F238E27FC236}">
                    <a16:creationId xmlns:a16="http://schemas.microsoft.com/office/drawing/2014/main" id="{20C021DC-33C4-4415-9752-06E84A4CE4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924545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9" name="Rectangle 168">
                <a:extLst>
                  <a:ext uri="{FF2B5EF4-FFF2-40B4-BE49-F238E27FC236}">
                    <a16:creationId xmlns:a16="http://schemas.microsoft.com/office/drawing/2014/main" id="{47EF21FB-5D89-4FE5-A964-EC373C3CF1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773168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1" name="Rectangle 170">
                <a:extLst>
                  <a:ext uri="{FF2B5EF4-FFF2-40B4-BE49-F238E27FC236}">
                    <a16:creationId xmlns:a16="http://schemas.microsoft.com/office/drawing/2014/main" id="{E2E16C8B-3AD8-4AD1-96C5-A15FC5FF82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621790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3" name="Rectangle 172">
                <a:extLst>
                  <a:ext uri="{FF2B5EF4-FFF2-40B4-BE49-F238E27FC236}">
                    <a16:creationId xmlns:a16="http://schemas.microsoft.com/office/drawing/2014/main" id="{B320127D-E5AE-44AD-B537-C8E84D9B0C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470413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5" name="Rectangle 174">
                <a:extLst>
                  <a:ext uri="{FF2B5EF4-FFF2-40B4-BE49-F238E27FC236}">
                    <a16:creationId xmlns:a16="http://schemas.microsoft.com/office/drawing/2014/main" id="{87DE05E6-7EDB-4BBA-8225-B1D7276BC9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319035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7" name="Rectangle 176">
                <a:extLst>
                  <a:ext uri="{FF2B5EF4-FFF2-40B4-BE49-F238E27FC236}">
                    <a16:creationId xmlns:a16="http://schemas.microsoft.com/office/drawing/2014/main" id="{52554F41-5316-4DDC-A01A-E1D65C8072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169339"/>
                <a:ext cx="2160000" cy="487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9" name="Rectangle 178">
                <a:extLst>
                  <a:ext uri="{FF2B5EF4-FFF2-40B4-BE49-F238E27FC236}">
                    <a16:creationId xmlns:a16="http://schemas.microsoft.com/office/drawing/2014/main" id="{24BF21BA-39D5-4C4C-870C-6DF0458D8ED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017962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1" name="Rectangle 180">
                <a:extLst>
                  <a:ext uri="{FF2B5EF4-FFF2-40B4-BE49-F238E27FC236}">
                    <a16:creationId xmlns:a16="http://schemas.microsoft.com/office/drawing/2014/main" id="{94678887-558D-4D7F-8F28-97375CB9B1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866584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3" name="Rectangle 182">
                <a:extLst>
                  <a:ext uri="{FF2B5EF4-FFF2-40B4-BE49-F238E27FC236}">
                    <a16:creationId xmlns:a16="http://schemas.microsoft.com/office/drawing/2014/main" id="{99506EDE-29DD-4D67-B17A-5CF0BE6867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715207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5" name="Rectangle 184">
                <a:extLst>
                  <a:ext uri="{FF2B5EF4-FFF2-40B4-BE49-F238E27FC236}">
                    <a16:creationId xmlns:a16="http://schemas.microsoft.com/office/drawing/2014/main" id="{D66FC3BE-06D3-44A6-9D17-C3DF914092A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563829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7" name="Rectangle 186">
                <a:extLst>
                  <a:ext uri="{FF2B5EF4-FFF2-40B4-BE49-F238E27FC236}">
                    <a16:creationId xmlns:a16="http://schemas.microsoft.com/office/drawing/2014/main" id="{7A48F6E3-679A-4F6B-8ED7-978A9EEFB8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412452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9" name="Rectangle 188">
                <a:extLst>
                  <a:ext uri="{FF2B5EF4-FFF2-40B4-BE49-F238E27FC236}">
                    <a16:creationId xmlns:a16="http://schemas.microsoft.com/office/drawing/2014/main" id="{65E33EEB-27D1-464B-B9B4-399F59C65F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261075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1" name="Rectangle 190">
                <a:extLst>
                  <a:ext uri="{FF2B5EF4-FFF2-40B4-BE49-F238E27FC236}">
                    <a16:creationId xmlns:a16="http://schemas.microsoft.com/office/drawing/2014/main" id="{5817CDE7-4000-4DB3-9D2F-0F9666385D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109697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3" name="Rectangle 192">
                <a:extLst>
                  <a:ext uri="{FF2B5EF4-FFF2-40B4-BE49-F238E27FC236}">
                    <a16:creationId xmlns:a16="http://schemas.microsoft.com/office/drawing/2014/main" id="{44ADAFBB-898F-421C-8C59-0618904353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958320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5" name="Rectangle 194">
                <a:extLst>
                  <a:ext uri="{FF2B5EF4-FFF2-40B4-BE49-F238E27FC236}">
                    <a16:creationId xmlns:a16="http://schemas.microsoft.com/office/drawing/2014/main" id="{084C580E-D85D-4472-82FE-453FBC4479F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806942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7" name="Rectangle 196">
                <a:extLst>
                  <a:ext uri="{FF2B5EF4-FFF2-40B4-BE49-F238E27FC236}">
                    <a16:creationId xmlns:a16="http://schemas.microsoft.com/office/drawing/2014/main" id="{951EFE4A-4443-41F0-86A3-115AA493C4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655565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9" name="Rectangle 198">
                <a:extLst>
                  <a:ext uri="{FF2B5EF4-FFF2-40B4-BE49-F238E27FC236}">
                    <a16:creationId xmlns:a16="http://schemas.microsoft.com/office/drawing/2014/main" id="{5141F623-FF63-464E-BC5C-CA1B3F429F9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504187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1" name="Rectangle 200">
                <a:extLst>
                  <a:ext uri="{FF2B5EF4-FFF2-40B4-BE49-F238E27FC236}">
                    <a16:creationId xmlns:a16="http://schemas.microsoft.com/office/drawing/2014/main" id="{C76B230C-4B02-4B25-BB23-8C494236F9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352810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3" name="Rectangle 202">
                <a:extLst>
                  <a:ext uri="{FF2B5EF4-FFF2-40B4-BE49-F238E27FC236}">
                    <a16:creationId xmlns:a16="http://schemas.microsoft.com/office/drawing/2014/main" id="{07F46247-888E-4257-A0E9-63D141D5F3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201432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5" name="Rectangle 204">
                <a:extLst>
                  <a:ext uri="{FF2B5EF4-FFF2-40B4-BE49-F238E27FC236}">
                    <a16:creationId xmlns:a16="http://schemas.microsoft.com/office/drawing/2014/main" id="{334904E7-EB20-4187-8E77-4A26392B1C7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50055"/>
                <a:ext cx="2160000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B91BABFC-4D81-A142-900E-E1B6AFAE96BC}"/>
                </a:ext>
              </a:extLst>
            </p:cNvPr>
            <p:cNvGrpSpPr/>
            <p:nvPr userDrawn="1"/>
          </p:nvGrpSpPr>
          <p:grpSpPr>
            <a:xfrm>
              <a:off x="0" y="2463540"/>
              <a:ext cx="995707" cy="9737987"/>
              <a:chOff x="0" y="2463540"/>
              <a:chExt cx="995707" cy="9737987"/>
            </a:xfrm>
          </p:grpSpPr>
          <p:sp>
            <p:nvSpPr>
              <p:cNvPr id="54" name="Rectangle 33">
                <a:extLst>
                  <a:ext uri="{FF2B5EF4-FFF2-40B4-BE49-F238E27FC236}">
                    <a16:creationId xmlns:a16="http://schemas.microsoft.com/office/drawing/2014/main" id="{510A28E1-9F17-420D-A91C-B3822CA154C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2151068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55" name="Rectangle 34">
                <a:extLst>
                  <a:ext uri="{FF2B5EF4-FFF2-40B4-BE49-F238E27FC236}">
                    <a16:creationId xmlns:a16="http://schemas.microsoft.com/office/drawing/2014/main" id="{9D51707F-EAA7-4473-979C-46CE6225CC1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1999690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56" name="Rectangle 35">
                <a:extLst>
                  <a:ext uri="{FF2B5EF4-FFF2-40B4-BE49-F238E27FC236}">
                    <a16:creationId xmlns:a16="http://schemas.microsoft.com/office/drawing/2014/main" id="{AF24BEE1-E998-42B6-9D97-CD29A53585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1848313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57" name="Rectangle 36">
                <a:extLst>
                  <a:ext uri="{FF2B5EF4-FFF2-40B4-BE49-F238E27FC236}">
                    <a16:creationId xmlns:a16="http://schemas.microsoft.com/office/drawing/2014/main" id="{1376EECD-03C4-4122-9562-5E0DF5232E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169693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58" name="Rectangle 37">
                <a:extLst>
                  <a:ext uri="{FF2B5EF4-FFF2-40B4-BE49-F238E27FC236}">
                    <a16:creationId xmlns:a16="http://schemas.microsoft.com/office/drawing/2014/main" id="{E316CCB5-F902-4073-A970-A031A5EDAF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1545558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59" name="Rectangle 38">
                <a:extLst>
                  <a:ext uri="{FF2B5EF4-FFF2-40B4-BE49-F238E27FC236}">
                    <a16:creationId xmlns:a16="http://schemas.microsoft.com/office/drawing/2014/main" id="{37C72E34-AAD8-4EF1-84A5-45B0A4FBD7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139418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0" name="Rectangle 39">
                <a:extLst>
                  <a:ext uri="{FF2B5EF4-FFF2-40B4-BE49-F238E27FC236}">
                    <a16:creationId xmlns:a16="http://schemas.microsoft.com/office/drawing/2014/main" id="{8B243132-41EC-48F6-BE8B-761D4E2212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1242803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1" name="Rectangle 40">
                <a:extLst>
                  <a:ext uri="{FF2B5EF4-FFF2-40B4-BE49-F238E27FC236}">
                    <a16:creationId xmlns:a16="http://schemas.microsoft.com/office/drawing/2014/main" id="{7703B0EC-53CB-4B7D-B85F-047C3B1181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109142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2" name="Rectangle 41">
                <a:extLst>
                  <a:ext uri="{FF2B5EF4-FFF2-40B4-BE49-F238E27FC236}">
                    <a16:creationId xmlns:a16="http://schemas.microsoft.com/office/drawing/2014/main" id="{E15EEB6D-6D2B-4B20-9BAB-EEDCA2D0F3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940048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3" name="Rectangle 42">
                <a:extLst>
                  <a:ext uri="{FF2B5EF4-FFF2-40B4-BE49-F238E27FC236}">
                    <a16:creationId xmlns:a16="http://schemas.microsoft.com/office/drawing/2014/main" id="{E69D8120-A01E-4FF1-98AB-9DFBF097E3F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78867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4" name="Rectangle 43">
                <a:extLst>
                  <a:ext uri="{FF2B5EF4-FFF2-40B4-BE49-F238E27FC236}">
                    <a16:creationId xmlns:a16="http://schemas.microsoft.com/office/drawing/2014/main" id="{17B3DFB4-1BBA-418C-8F58-B682D2C86E1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637293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5" name="Rectangle 44">
                <a:extLst>
                  <a:ext uri="{FF2B5EF4-FFF2-40B4-BE49-F238E27FC236}">
                    <a16:creationId xmlns:a16="http://schemas.microsoft.com/office/drawing/2014/main" id="{EA6318B8-CF04-41B3-A478-D0FE38E18B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48591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6" name="Rectangle 45">
                <a:extLst>
                  <a:ext uri="{FF2B5EF4-FFF2-40B4-BE49-F238E27FC236}">
                    <a16:creationId xmlns:a16="http://schemas.microsoft.com/office/drawing/2014/main" id="{13700697-A0A4-4ACA-A3ED-D89F7F4F42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334538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7" name="Rectangle 46">
                <a:extLst>
                  <a:ext uri="{FF2B5EF4-FFF2-40B4-BE49-F238E27FC236}">
                    <a16:creationId xmlns:a16="http://schemas.microsoft.com/office/drawing/2014/main" id="{C3928D64-7EEF-4826-8F06-6688A5F157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18316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8" name="Rectangle 47">
                <a:extLst>
                  <a:ext uri="{FF2B5EF4-FFF2-40B4-BE49-F238E27FC236}">
                    <a16:creationId xmlns:a16="http://schemas.microsoft.com/office/drawing/2014/main" id="{EA635F88-5F4B-4159-9733-481E7D32D4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031784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69" name="Rectangle 48">
                <a:extLst>
                  <a:ext uri="{FF2B5EF4-FFF2-40B4-BE49-F238E27FC236}">
                    <a16:creationId xmlns:a16="http://schemas.microsoft.com/office/drawing/2014/main" id="{3F575180-3EB7-487B-9358-222D3FE8CC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88040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1" name="Rectangle 50">
                <a:extLst>
                  <a:ext uri="{FF2B5EF4-FFF2-40B4-BE49-F238E27FC236}">
                    <a16:creationId xmlns:a16="http://schemas.microsoft.com/office/drawing/2014/main" id="{132F93F3-3FFF-4786-8DC8-A2DE60C6A4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72902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3" name="Rectangle 52">
                <a:extLst>
                  <a:ext uri="{FF2B5EF4-FFF2-40B4-BE49-F238E27FC236}">
                    <a16:creationId xmlns:a16="http://schemas.microsoft.com/office/drawing/2014/main" id="{D9162A86-319C-4D0A-A6BA-BFE3A3B566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57765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5" name="Rectangle 54">
                <a:extLst>
                  <a:ext uri="{FF2B5EF4-FFF2-40B4-BE49-F238E27FC236}">
                    <a16:creationId xmlns:a16="http://schemas.microsoft.com/office/drawing/2014/main" id="{C5ED3BCB-CCE8-4999-9D22-37F63130AB1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426274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7" name="Rectangle 56">
                <a:extLst>
                  <a:ext uri="{FF2B5EF4-FFF2-40B4-BE49-F238E27FC236}">
                    <a16:creationId xmlns:a16="http://schemas.microsoft.com/office/drawing/2014/main" id="{D1E409CA-F582-414C-A49B-04F176BA5D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27489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79" name="Rectangle 58">
                <a:extLst>
                  <a:ext uri="{FF2B5EF4-FFF2-40B4-BE49-F238E27FC236}">
                    <a16:creationId xmlns:a16="http://schemas.microsoft.com/office/drawing/2014/main" id="{3EBB11D7-CF81-416A-BDF5-835A21AAD1B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12520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1" name="Rectangle 60">
                <a:extLst>
                  <a:ext uri="{FF2B5EF4-FFF2-40B4-BE49-F238E27FC236}">
                    <a16:creationId xmlns:a16="http://schemas.microsoft.com/office/drawing/2014/main" id="{7C2A8ED2-CE7C-47F7-9088-F2176211F9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8973824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3" name="Rectangle 62">
                <a:extLst>
                  <a:ext uri="{FF2B5EF4-FFF2-40B4-BE49-F238E27FC236}">
                    <a16:creationId xmlns:a16="http://schemas.microsoft.com/office/drawing/2014/main" id="{66A707BE-26BD-4869-963C-098936AB2C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882244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6" name="Rectangle 65">
                <a:extLst>
                  <a:ext uri="{FF2B5EF4-FFF2-40B4-BE49-F238E27FC236}">
                    <a16:creationId xmlns:a16="http://schemas.microsoft.com/office/drawing/2014/main" id="{46FCB189-9697-4220-BA6F-A9655657B2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867106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89" name="Rectangle 68">
                <a:extLst>
                  <a:ext uri="{FF2B5EF4-FFF2-40B4-BE49-F238E27FC236}">
                    <a16:creationId xmlns:a16="http://schemas.microsoft.com/office/drawing/2014/main" id="{D8E9D27B-9CAE-4444-8DC9-F1903539ADF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8519692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92" name="Rectangle 71">
                <a:extLst>
                  <a:ext uri="{FF2B5EF4-FFF2-40B4-BE49-F238E27FC236}">
                    <a16:creationId xmlns:a16="http://schemas.microsoft.com/office/drawing/2014/main" id="{647F60DE-A14F-4348-870A-9CE8F4D301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8368314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95" name="Rectangle 74">
                <a:extLst>
                  <a:ext uri="{FF2B5EF4-FFF2-40B4-BE49-F238E27FC236}">
                    <a16:creationId xmlns:a16="http://schemas.microsoft.com/office/drawing/2014/main" id="{63CD83FE-8D76-4F04-98D7-74298797B9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8216937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98" name="Rectangle 77">
                <a:extLst>
                  <a:ext uri="{FF2B5EF4-FFF2-40B4-BE49-F238E27FC236}">
                    <a16:creationId xmlns:a16="http://schemas.microsoft.com/office/drawing/2014/main" id="{4B469E8D-E884-4A21-A60B-77E7A3F2E3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806555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1" name="Rectangle 80">
                <a:extLst>
                  <a:ext uri="{FF2B5EF4-FFF2-40B4-BE49-F238E27FC236}">
                    <a16:creationId xmlns:a16="http://schemas.microsoft.com/office/drawing/2014/main" id="{99FF32A6-E181-4E6C-A1EA-FC86B0EF22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914182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5" name="Rectangle 84">
                <a:extLst>
                  <a:ext uri="{FF2B5EF4-FFF2-40B4-BE49-F238E27FC236}">
                    <a16:creationId xmlns:a16="http://schemas.microsoft.com/office/drawing/2014/main" id="{495DD64E-637C-4820-9235-DAB21F1A21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762804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09" name="Rectangle 88">
                <a:extLst>
                  <a:ext uri="{FF2B5EF4-FFF2-40B4-BE49-F238E27FC236}">
                    <a16:creationId xmlns:a16="http://schemas.microsoft.com/office/drawing/2014/main" id="{FD52045A-518F-4989-8490-46E00BB420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611427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13" name="Rectangle 92">
                <a:extLst>
                  <a:ext uri="{FF2B5EF4-FFF2-40B4-BE49-F238E27FC236}">
                    <a16:creationId xmlns:a16="http://schemas.microsoft.com/office/drawing/2014/main" id="{20B30D1C-F197-4F29-8C6E-60B0B740D1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46004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17" name="Rectangle 96">
                <a:extLst>
                  <a:ext uri="{FF2B5EF4-FFF2-40B4-BE49-F238E27FC236}">
                    <a16:creationId xmlns:a16="http://schemas.microsoft.com/office/drawing/2014/main" id="{808CCDA7-B078-484A-A5E6-52DADF03B9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308672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1" name="Rectangle 100">
                <a:extLst>
                  <a:ext uri="{FF2B5EF4-FFF2-40B4-BE49-F238E27FC236}">
                    <a16:creationId xmlns:a16="http://schemas.microsoft.com/office/drawing/2014/main" id="{93D05837-E96E-4BA5-A396-34C8773FC4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157295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4" name="Rectangle 103">
                <a:extLst>
                  <a:ext uri="{FF2B5EF4-FFF2-40B4-BE49-F238E27FC236}">
                    <a16:creationId xmlns:a16="http://schemas.microsoft.com/office/drawing/2014/main" id="{A9B59F82-DEDE-4537-AFF7-C887DC37F88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005917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7" name="Rectangle 106">
                <a:extLst>
                  <a:ext uri="{FF2B5EF4-FFF2-40B4-BE49-F238E27FC236}">
                    <a16:creationId xmlns:a16="http://schemas.microsoft.com/office/drawing/2014/main" id="{802E4227-26EB-46E2-AC46-E52B958D4D0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854540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0" name="Rectangle 109">
                <a:extLst>
                  <a:ext uri="{FF2B5EF4-FFF2-40B4-BE49-F238E27FC236}">
                    <a16:creationId xmlns:a16="http://schemas.microsoft.com/office/drawing/2014/main" id="{B494635C-BC93-45DA-89B0-73971EDC697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703162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3" name="Rectangle 112">
                <a:extLst>
                  <a:ext uri="{FF2B5EF4-FFF2-40B4-BE49-F238E27FC236}">
                    <a16:creationId xmlns:a16="http://schemas.microsoft.com/office/drawing/2014/main" id="{3CEDF0F9-AD9D-49C7-B452-2CCE1A0C563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551785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6" name="Rectangle 115">
                <a:extLst>
                  <a:ext uri="{FF2B5EF4-FFF2-40B4-BE49-F238E27FC236}">
                    <a16:creationId xmlns:a16="http://schemas.microsoft.com/office/drawing/2014/main" id="{56DA7679-E101-4F8B-8415-4AC76BE85E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400407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9" name="Rectangle 118">
                <a:extLst>
                  <a:ext uri="{FF2B5EF4-FFF2-40B4-BE49-F238E27FC236}">
                    <a16:creationId xmlns:a16="http://schemas.microsoft.com/office/drawing/2014/main" id="{27ED01E6-363C-4316-B2E5-85BB00CBC5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249030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2" name="Rectangle 121">
                <a:extLst>
                  <a:ext uri="{FF2B5EF4-FFF2-40B4-BE49-F238E27FC236}">
                    <a16:creationId xmlns:a16="http://schemas.microsoft.com/office/drawing/2014/main" id="{B09ABD30-688F-40A8-9426-1C61C5D468B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097652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5" name="Rectangle 124">
                <a:extLst>
                  <a:ext uri="{FF2B5EF4-FFF2-40B4-BE49-F238E27FC236}">
                    <a16:creationId xmlns:a16="http://schemas.microsoft.com/office/drawing/2014/main" id="{4197225C-D402-419A-A0DE-8B1C59EEF1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946275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8" name="Rectangle 127">
                <a:extLst>
                  <a:ext uri="{FF2B5EF4-FFF2-40B4-BE49-F238E27FC236}">
                    <a16:creationId xmlns:a16="http://schemas.microsoft.com/office/drawing/2014/main" id="{612ED2E5-5C58-4966-B786-20FD6B3D3A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794898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1" name="Rectangle 130">
                <a:extLst>
                  <a:ext uri="{FF2B5EF4-FFF2-40B4-BE49-F238E27FC236}">
                    <a16:creationId xmlns:a16="http://schemas.microsoft.com/office/drawing/2014/main" id="{E47F4A32-A898-4B36-B81F-454F22E84E5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643520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4" name="Rectangle 133">
                <a:extLst>
                  <a:ext uri="{FF2B5EF4-FFF2-40B4-BE49-F238E27FC236}">
                    <a16:creationId xmlns:a16="http://schemas.microsoft.com/office/drawing/2014/main" id="{02248F0C-27C2-433F-89EA-B88BA827E6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492143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7" name="Rectangle 136">
                <a:extLst>
                  <a:ext uri="{FF2B5EF4-FFF2-40B4-BE49-F238E27FC236}">
                    <a16:creationId xmlns:a16="http://schemas.microsoft.com/office/drawing/2014/main" id="{377CB9B6-C68E-460C-86DD-1231ABC13C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340765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0" name="Rectangle 139">
                <a:extLst>
                  <a:ext uri="{FF2B5EF4-FFF2-40B4-BE49-F238E27FC236}">
                    <a16:creationId xmlns:a16="http://schemas.microsoft.com/office/drawing/2014/main" id="{8817634F-D62E-48B6-9BDC-E7084CEDEE5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189388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3" name="Rectangle 142">
                <a:extLst>
                  <a:ext uri="{FF2B5EF4-FFF2-40B4-BE49-F238E27FC236}">
                    <a16:creationId xmlns:a16="http://schemas.microsoft.com/office/drawing/2014/main" id="{BD5193E1-34CA-4BF1-AE49-4A182E2D35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038010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6" name="Rectangle 145">
                <a:extLst>
                  <a:ext uri="{FF2B5EF4-FFF2-40B4-BE49-F238E27FC236}">
                    <a16:creationId xmlns:a16="http://schemas.microsoft.com/office/drawing/2014/main" id="{1DC3BC5D-CBD7-44CD-9E3A-4BDBEFCDF73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886633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9" name="Rectangle 148">
                <a:extLst>
                  <a:ext uri="{FF2B5EF4-FFF2-40B4-BE49-F238E27FC236}">
                    <a16:creationId xmlns:a16="http://schemas.microsoft.com/office/drawing/2014/main" id="{431A0A97-92B4-41D7-8A7D-0DE2B50A993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735255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2" name="Rectangle 151">
                <a:extLst>
                  <a:ext uri="{FF2B5EF4-FFF2-40B4-BE49-F238E27FC236}">
                    <a16:creationId xmlns:a16="http://schemas.microsoft.com/office/drawing/2014/main" id="{2C61B2BB-8568-4435-947E-C7516F41780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583878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5" name="Rectangle 154">
                <a:extLst>
                  <a:ext uri="{FF2B5EF4-FFF2-40B4-BE49-F238E27FC236}">
                    <a16:creationId xmlns:a16="http://schemas.microsoft.com/office/drawing/2014/main" id="{02C37934-5BE2-4E37-9C78-E6E7D42A63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43250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8" name="Rectangle 157">
                <a:extLst>
                  <a:ext uri="{FF2B5EF4-FFF2-40B4-BE49-F238E27FC236}">
                    <a16:creationId xmlns:a16="http://schemas.microsoft.com/office/drawing/2014/main" id="{0BFD55DD-55AF-445B-AA6D-FD6815C72F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281123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2" name="Rectangle 124">
                <a:extLst>
                  <a:ext uri="{FF2B5EF4-FFF2-40B4-BE49-F238E27FC236}">
                    <a16:creationId xmlns:a16="http://schemas.microsoft.com/office/drawing/2014/main" id="{2FBF24A0-3803-7C4C-AC41-9CF8EBE46B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12722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3" name="Rectangle 127">
                <a:extLst>
                  <a:ext uri="{FF2B5EF4-FFF2-40B4-BE49-F238E27FC236}">
                    <a16:creationId xmlns:a16="http://schemas.microsoft.com/office/drawing/2014/main" id="{9D8429B9-8F64-4643-B145-03AB7857069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97516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4" name="Rectangle 130">
                <a:extLst>
                  <a:ext uri="{FF2B5EF4-FFF2-40B4-BE49-F238E27FC236}">
                    <a16:creationId xmlns:a16="http://schemas.microsoft.com/office/drawing/2014/main" id="{DEA0C89A-A848-0340-BD44-D1AB4C8627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82379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5" name="Rectangle 133">
                <a:extLst>
                  <a:ext uri="{FF2B5EF4-FFF2-40B4-BE49-F238E27FC236}">
                    <a16:creationId xmlns:a16="http://schemas.microsoft.com/office/drawing/2014/main" id="{A0516B41-409F-4545-A3AD-CE966FBDFC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672414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6" name="Rectangle 136">
                <a:extLst>
                  <a:ext uri="{FF2B5EF4-FFF2-40B4-BE49-F238E27FC236}">
                    <a16:creationId xmlns:a16="http://schemas.microsoft.com/office/drawing/2014/main" id="{CD247ADF-8383-AB4D-9026-3F8EE6C7A1B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52103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7" name="Rectangle 139">
                <a:extLst>
                  <a:ext uri="{FF2B5EF4-FFF2-40B4-BE49-F238E27FC236}">
                    <a16:creationId xmlns:a16="http://schemas.microsoft.com/office/drawing/2014/main" id="{3E554163-B427-8B42-AE76-C4B9765DAC3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365263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8" name="Rectangle 142">
                <a:extLst>
                  <a:ext uri="{FF2B5EF4-FFF2-40B4-BE49-F238E27FC236}">
                    <a16:creationId xmlns:a16="http://schemas.microsoft.com/office/drawing/2014/main" id="{E33D09CA-6418-1C43-9E40-D48B1A7CC30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218281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9" name="Rectangle 145">
                <a:extLst>
                  <a:ext uri="{FF2B5EF4-FFF2-40B4-BE49-F238E27FC236}">
                    <a16:creationId xmlns:a16="http://schemas.microsoft.com/office/drawing/2014/main" id="{213A809B-614A-1042-A4C2-3B060BA7F30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066904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0" name="Rectangle 148">
                <a:extLst>
                  <a:ext uri="{FF2B5EF4-FFF2-40B4-BE49-F238E27FC236}">
                    <a16:creationId xmlns:a16="http://schemas.microsoft.com/office/drawing/2014/main" id="{2E3E2A62-F410-3245-9D6A-A1766CBE9AA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915526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1" name="Rectangle 151">
                <a:extLst>
                  <a:ext uri="{FF2B5EF4-FFF2-40B4-BE49-F238E27FC236}">
                    <a16:creationId xmlns:a16="http://schemas.microsoft.com/office/drawing/2014/main" id="{905CC8A7-8B22-8F4C-B9ED-380FC4537F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76414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3" name="Rectangle 151">
                <a:extLst>
                  <a:ext uri="{FF2B5EF4-FFF2-40B4-BE49-F238E27FC236}">
                    <a16:creationId xmlns:a16="http://schemas.microsoft.com/office/drawing/2014/main" id="{77FC28AD-D809-A240-A2A4-E485624C2D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613009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4" name="Rectangle 151">
                <a:extLst>
                  <a:ext uri="{FF2B5EF4-FFF2-40B4-BE49-F238E27FC236}">
                    <a16:creationId xmlns:a16="http://schemas.microsoft.com/office/drawing/2014/main" id="{6594D1AB-9F34-5544-84AB-76DE1BF825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463540"/>
                <a:ext cx="995707" cy="50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DB5CC23-4B66-4F48-BF37-90E0C6BE4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16663" y="5729737"/>
            <a:ext cx="548906" cy="470050"/>
            <a:chOff x="21677313" y="11425238"/>
            <a:chExt cx="1360488" cy="873125"/>
          </a:xfrm>
          <a:solidFill>
            <a:schemeClr val="accent1"/>
          </a:solidFill>
        </p:grpSpPr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D332B665-E389-4302-8FB0-A9839E4D8E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21825" y="11425238"/>
              <a:ext cx="273050" cy="622300"/>
            </a:xfrm>
            <a:custGeom>
              <a:avLst/>
              <a:gdLst>
                <a:gd name="T0" fmla="*/ 32 w 86"/>
                <a:gd name="T1" fmla="*/ 15 h 196"/>
                <a:gd name="T2" fmla="*/ 27 w 86"/>
                <a:gd name="T3" fmla="*/ 47 h 196"/>
                <a:gd name="T4" fmla="*/ 27 w 86"/>
                <a:gd name="T5" fmla="*/ 86 h 196"/>
                <a:gd name="T6" fmla="*/ 5 w 86"/>
                <a:gd name="T7" fmla="*/ 86 h 196"/>
                <a:gd name="T8" fmla="*/ 0 w 86"/>
                <a:gd name="T9" fmla="*/ 91 h 196"/>
                <a:gd name="T10" fmla="*/ 0 w 86"/>
                <a:gd name="T11" fmla="*/ 91 h 196"/>
                <a:gd name="T12" fmla="*/ 0 w 86"/>
                <a:gd name="T13" fmla="*/ 104 h 196"/>
                <a:gd name="T14" fmla="*/ 5 w 86"/>
                <a:gd name="T15" fmla="*/ 109 h 196"/>
                <a:gd name="T16" fmla="*/ 27 w 86"/>
                <a:gd name="T17" fmla="*/ 109 h 196"/>
                <a:gd name="T18" fmla="*/ 27 w 86"/>
                <a:gd name="T19" fmla="*/ 191 h 196"/>
                <a:gd name="T20" fmla="*/ 32 w 86"/>
                <a:gd name="T21" fmla="*/ 196 h 196"/>
                <a:gd name="T22" fmla="*/ 46 w 86"/>
                <a:gd name="T23" fmla="*/ 196 h 196"/>
                <a:gd name="T24" fmla="*/ 51 w 86"/>
                <a:gd name="T25" fmla="*/ 191 h 196"/>
                <a:gd name="T26" fmla="*/ 51 w 86"/>
                <a:gd name="T27" fmla="*/ 191 h 196"/>
                <a:gd name="T28" fmla="*/ 51 w 86"/>
                <a:gd name="T29" fmla="*/ 109 h 196"/>
                <a:gd name="T30" fmla="*/ 78 w 86"/>
                <a:gd name="T31" fmla="*/ 109 h 196"/>
                <a:gd name="T32" fmla="*/ 83 w 86"/>
                <a:gd name="T33" fmla="*/ 104 h 196"/>
                <a:gd name="T34" fmla="*/ 83 w 86"/>
                <a:gd name="T35" fmla="*/ 104 h 196"/>
                <a:gd name="T36" fmla="*/ 83 w 86"/>
                <a:gd name="T37" fmla="*/ 91 h 196"/>
                <a:gd name="T38" fmla="*/ 78 w 86"/>
                <a:gd name="T39" fmla="*/ 86 h 196"/>
                <a:gd name="T40" fmla="*/ 78 w 86"/>
                <a:gd name="T41" fmla="*/ 86 h 196"/>
                <a:gd name="T42" fmla="*/ 51 w 86"/>
                <a:gd name="T43" fmla="*/ 86 h 196"/>
                <a:gd name="T44" fmla="*/ 51 w 86"/>
                <a:gd name="T45" fmla="*/ 41 h 196"/>
                <a:gd name="T46" fmla="*/ 72 w 86"/>
                <a:gd name="T47" fmla="*/ 22 h 196"/>
                <a:gd name="T48" fmla="*/ 81 w 86"/>
                <a:gd name="T49" fmla="*/ 22 h 196"/>
                <a:gd name="T50" fmla="*/ 81 w 86"/>
                <a:gd name="T51" fmla="*/ 22 h 196"/>
                <a:gd name="T52" fmla="*/ 86 w 86"/>
                <a:gd name="T53" fmla="*/ 17 h 196"/>
                <a:gd name="T54" fmla="*/ 86 w 86"/>
                <a:gd name="T55" fmla="*/ 2 h 196"/>
                <a:gd name="T56" fmla="*/ 66 w 86"/>
                <a:gd name="T57" fmla="*/ 0 h 196"/>
                <a:gd name="T58" fmla="*/ 32 w 86"/>
                <a:gd name="T59" fmla="*/ 1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96">
                  <a:moveTo>
                    <a:pt x="32" y="15"/>
                  </a:moveTo>
                  <a:cubicBezTo>
                    <a:pt x="28" y="22"/>
                    <a:pt x="27" y="29"/>
                    <a:pt x="27" y="47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0" y="89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7"/>
                    <a:pt x="2" y="109"/>
                    <a:pt x="5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7" y="194"/>
                    <a:pt x="29" y="196"/>
                    <a:pt x="32" y="19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9" y="196"/>
                    <a:pt x="51" y="194"/>
                    <a:pt x="51" y="191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80" y="109"/>
                    <a:pt x="83" y="107"/>
                    <a:pt x="83" y="10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89"/>
                    <a:pt x="80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32"/>
                    <a:pt x="51" y="22"/>
                    <a:pt x="72" y="22"/>
                  </a:cubicBezTo>
                  <a:cubicBezTo>
                    <a:pt x="75" y="22"/>
                    <a:pt x="78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4" y="22"/>
                    <a:pt x="86" y="20"/>
                    <a:pt x="86" y="17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0" y="1"/>
                    <a:pt x="73" y="1"/>
                    <a:pt x="66" y="0"/>
                  </a:cubicBezTo>
                  <a:cubicBezTo>
                    <a:pt x="48" y="0"/>
                    <a:pt x="38" y="7"/>
                    <a:pt x="32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4A24480C-DDC8-4453-8602-15774C7958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77313" y="11437938"/>
              <a:ext cx="458788" cy="609600"/>
            </a:xfrm>
            <a:custGeom>
              <a:avLst/>
              <a:gdLst>
                <a:gd name="T0" fmla="*/ 140 w 144"/>
                <a:gd name="T1" fmla="*/ 0 h 192"/>
                <a:gd name="T2" fmla="*/ 123 w 144"/>
                <a:gd name="T3" fmla="*/ 0 h 192"/>
                <a:gd name="T4" fmla="*/ 118 w 144"/>
                <a:gd name="T5" fmla="*/ 5 h 192"/>
                <a:gd name="T6" fmla="*/ 118 w 144"/>
                <a:gd name="T7" fmla="*/ 5 h 192"/>
                <a:gd name="T8" fmla="*/ 118 w 144"/>
                <a:gd name="T9" fmla="*/ 5 h 192"/>
                <a:gd name="T10" fmla="*/ 118 w 144"/>
                <a:gd name="T11" fmla="*/ 82 h 192"/>
                <a:gd name="T12" fmla="*/ 26 w 144"/>
                <a:gd name="T13" fmla="*/ 82 h 192"/>
                <a:gd name="T14" fmla="*/ 26 w 144"/>
                <a:gd name="T15" fmla="*/ 5 h 192"/>
                <a:gd name="T16" fmla="*/ 21 w 144"/>
                <a:gd name="T17" fmla="*/ 0 h 192"/>
                <a:gd name="T18" fmla="*/ 21 w 144"/>
                <a:gd name="T19" fmla="*/ 0 h 192"/>
                <a:gd name="T20" fmla="*/ 5 w 144"/>
                <a:gd name="T21" fmla="*/ 0 h 192"/>
                <a:gd name="T22" fmla="*/ 0 w 144"/>
                <a:gd name="T23" fmla="*/ 5 h 192"/>
                <a:gd name="T24" fmla="*/ 0 w 144"/>
                <a:gd name="T25" fmla="*/ 5 h 192"/>
                <a:gd name="T26" fmla="*/ 0 w 144"/>
                <a:gd name="T27" fmla="*/ 187 h 192"/>
                <a:gd name="T28" fmla="*/ 5 w 144"/>
                <a:gd name="T29" fmla="*/ 192 h 192"/>
                <a:gd name="T30" fmla="*/ 5 w 144"/>
                <a:gd name="T31" fmla="*/ 192 h 192"/>
                <a:gd name="T32" fmla="*/ 21 w 144"/>
                <a:gd name="T33" fmla="*/ 192 h 192"/>
                <a:gd name="T34" fmla="*/ 26 w 144"/>
                <a:gd name="T35" fmla="*/ 187 h 192"/>
                <a:gd name="T36" fmla="*/ 26 w 144"/>
                <a:gd name="T37" fmla="*/ 187 h 192"/>
                <a:gd name="T38" fmla="*/ 26 w 144"/>
                <a:gd name="T39" fmla="*/ 105 h 192"/>
                <a:gd name="T40" fmla="*/ 118 w 144"/>
                <a:gd name="T41" fmla="*/ 105 h 192"/>
                <a:gd name="T42" fmla="*/ 118 w 144"/>
                <a:gd name="T43" fmla="*/ 187 h 192"/>
                <a:gd name="T44" fmla="*/ 118 w 144"/>
                <a:gd name="T45" fmla="*/ 187 h 192"/>
                <a:gd name="T46" fmla="*/ 123 w 144"/>
                <a:gd name="T47" fmla="*/ 192 h 192"/>
                <a:gd name="T48" fmla="*/ 123 w 144"/>
                <a:gd name="T49" fmla="*/ 192 h 192"/>
                <a:gd name="T50" fmla="*/ 139 w 144"/>
                <a:gd name="T51" fmla="*/ 192 h 192"/>
                <a:gd name="T52" fmla="*/ 144 w 144"/>
                <a:gd name="T53" fmla="*/ 187 h 192"/>
                <a:gd name="T54" fmla="*/ 144 w 144"/>
                <a:gd name="T55" fmla="*/ 5 h 192"/>
                <a:gd name="T56" fmla="*/ 139 w 144"/>
                <a:gd name="T5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192">
                  <a:moveTo>
                    <a:pt x="140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0" y="0"/>
                    <a:pt x="118" y="2"/>
                    <a:pt x="118" y="5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90"/>
                    <a:pt x="2" y="192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4" y="192"/>
                    <a:pt x="26" y="190"/>
                    <a:pt x="26" y="187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8" y="190"/>
                    <a:pt x="120" y="192"/>
                    <a:pt x="123" y="192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2" y="192"/>
                    <a:pt x="144" y="190"/>
                    <a:pt x="144" y="187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2"/>
                    <a:pt x="142" y="0"/>
                    <a:pt x="1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2544A7DB-BD07-464E-B4CB-677B9A3AF6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577425" y="11437938"/>
              <a:ext cx="460375" cy="609600"/>
            </a:xfrm>
            <a:custGeom>
              <a:avLst/>
              <a:gdLst>
                <a:gd name="T0" fmla="*/ 145 w 145"/>
                <a:gd name="T1" fmla="*/ 5 h 192"/>
                <a:gd name="T2" fmla="*/ 145 w 145"/>
                <a:gd name="T3" fmla="*/ 5 h 192"/>
                <a:gd name="T4" fmla="*/ 140 w 145"/>
                <a:gd name="T5" fmla="*/ 0 h 192"/>
                <a:gd name="T6" fmla="*/ 124 w 145"/>
                <a:gd name="T7" fmla="*/ 0 h 192"/>
                <a:gd name="T8" fmla="*/ 119 w 145"/>
                <a:gd name="T9" fmla="*/ 5 h 192"/>
                <a:gd name="T10" fmla="*/ 119 w 145"/>
                <a:gd name="T11" fmla="*/ 5 h 192"/>
                <a:gd name="T12" fmla="*/ 119 w 145"/>
                <a:gd name="T13" fmla="*/ 82 h 192"/>
                <a:gd name="T14" fmla="*/ 27 w 145"/>
                <a:gd name="T15" fmla="*/ 82 h 192"/>
                <a:gd name="T16" fmla="*/ 27 w 145"/>
                <a:gd name="T17" fmla="*/ 5 h 192"/>
                <a:gd name="T18" fmla="*/ 27 w 145"/>
                <a:gd name="T19" fmla="*/ 5 h 192"/>
                <a:gd name="T20" fmla="*/ 22 w 145"/>
                <a:gd name="T21" fmla="*/ 0 h 192"/>
                <a:gd name="T22" fmla="*/ 22 w 145"/>
                <a:gd name="T23" fmla="*/ 0 h 192"/>
                <a:gd name="T24" fmla="*/ 5 w 145"/>
                <a:gd name="T25" fmla="*/ 0 h 192"/>
                <a:gd name="T26" fmla="*/ 0 w 145"/>
                <a:gd name="T27" fmla="*/ 5 h 192"/>
                <a:gd name="T28" fmla="*/ 0 w 145"/>
                <a:gd name="T29" fmla="*/ 5 h 192"/>
                <a:gd name="T30" fmla="*/ 0 w 145"/>
                <a:gd name="T31" fmla="*/ 5 h 192"/>
                <a:gd name="T32" fmla="*/ 0 w 145"/>
                <a:gd name="T33" fmla="*/ 187 h 192"/>
                <a:gd name="T34" fmla="*/ 5 w 145"/>
                <a:gd name="T35" fmla="*/ 192 h 192"/>
                <a:gd name="T36" fmla="*/ 5 w 145"/>
                <a:gd name="T37" fmla="*/ 192 h 192"/>
                <a:gd name="T38" fmla="*/ 22 w 145"/>
                <a:gd name="T39" fmla="*/ 192 h 192"/>
                <a:gd name="T40" fmla="*/ 27 w 145"/>
                <a:gd name="T41" fmla="*/ 187 h 192"/>
                <a:gd name="T42" fmla="*/ 27 w 145"/>
                <a:gd name="T43" fmla="*/ 187 h 192"/>
                <a:gd name="T44" fmla="*/ 27 w 145"/>
                <a:gd name="T45" fmla="*/ 187 h 192"/>
                <a:gd name="T46" fmla="*/ 27 w 145"/>
                <a:gd name="T47" fmla="*/ 105 h 192"/>
                <a:gd name="T48" fmla="*/ 119 w 145"/>
                <a:gd name="T49" fmla="*/ 105 h 192"/>
                <a:gd name="T50" fmla="*/ 119 w 145"/>
                <a:gd name="T51" fmla="*/ 187 h 192"/>
                <a:gd name="T52" fmla="*/ 119 w 145"/>
                <a:gd name="T53" fmla="*/ 187 h 192"/>
                <a:gd name="T54" fmla="*/ 124 w 145"/>
                <a:gd name="T55" fmla="*/ 192 h 192"/>
                <a:gd name="T56" fmla="*/ 140 w 145"/>
                <a:gd name="T57" fmla="*/ 192 h 192"/>
                <a:gd name="T58" fmla="*/ 145 w 145"/>
                <a:gd name="T59" fmla="*/ 187 h 192"/>
                <a:gd name="T60" fmla="*/ 145 w 145"/>
                <a:gd name="T61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5" h="192">
                  <a:moveTo>
                    <a:pt x="145" y="5"/>
                  </a:moveTo>
                  <a:cubicBezTo>
                    <a:pt x="145" y="5"/>
                    <a:pt x="145" y="5"/>
                    <a:pt x="145" y="5"/>
                  </a:cubicBezTo>
                  <a:cubicBezTo>
                    <a:pt x="145" y="2"/>
                    <a:pt x="143" y="0"/>
                    <a:pt x="14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1" y="0"/>
                    <a:pt x="119" y="2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82"/>
                    <a:pt x="119" y="82"/>
                    <a:pt x="119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90"/>
                    <a:pt x="3" y="192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25" y="192"/>
                    <a:pt x="27" y="190"/>
                    <a:pt x="27" y="187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119" y="190"/>
                    <a:pt x="121" y="192"/>
                    <a:pt x="124" y="192"/>
                  </a:cubicBezTo>
                  <a:cubicBezTo>
                    <a:pt x="140" y="192"/>
                    <a:pt x="140" y="192"/>
                    <a:pt x="140" y="192"/>
                  </a:cubicBezTo>
                  <a:cubicBezTo>
                    <a:pt x="143" y="192"/>
                    <a:pt x="145" y="190"/>
                    <a:pt x="145" y="187"/>
                  </a:cubicBezTo>
                  <a:cubicBezTo>
                    <a:pt x="145" y="5"/>
                    <a:pt x="145" y="5"/>
                    <a:pt x="14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A1FD0D29-8554-4800-959D-5A1501BE15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77313" y="12250738"/>
              <a:ext cx="1360488" cy="47625"/>
            </a:xfrm>
            <a:custGeom>
              <a:avLst/>
              <a:gdLst>
                <a:gd name="T0" fmla="*/ 857 w 857"/>
                <a:gd name="T1" fmla="*/ 0 h 30"/>
                <a:gd name="T2" fmla="*/ 0 w 857"/>
                <a:gd name="T3" fmla="*/ 0 h 30"/>
                <a:gd name="T4" fmla="*/ 0 w 857"/>
                <a:gd name="T5" fmla="*/ 30 h 30"/>
                <a:gd name="T6" fmla="*/ 857 w 857"/>
                <a:gd name="T7" fmla="*/ 30 h 30"/>
                <a:gd name="T8" fmla="*/ 857 w 857"/>
                <a:gd name="T9" fmla="*/ 0 h 30"/>
                <a:gd name="T10" fmla="*/ 857 w 857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7" h="30">
                  <a:moveTo>
                    <a:pt x="857" y="0"/>
                  </a:moveTo>
                  <a:lnTo>
                    <a:pt x="0" y="0"/>
                  </a:lnTo>
                  <a:lnTo>
                    <a:pt x="0" y="30"/>
                  </a:lnTo>
                  <a:lnTo>
                    <a:pt x="857" y="30"/>
                  </a:lnTo>
                  <a:lnTo>
                    <a:pt x="857" y="0"/>
                  </a:lnTo>
                  <a:lnTo>
                    <a:pt x="8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14437" y="548765"/>
            <a:ext cx="6257238" cy="2095476"/>
          </a:xfrm>
        </p:spPr>
        <p:txBody>
          <a:bodyPr anchor="t">
            <a:noAutofit/>
          </a:bodyPr>
          <a:lstStyle>
            <a:lvl1pPr algn="l">
              <a:lnSpc>
                <a:spcPts val="3427"/>
              </a:lnSpc>
              <a:defRPr sz="2513" b="1"/>
            </a:lvl1pPr>
          </a:lstStyle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  <a:br>
              <a:rPr lang="de-CH" noProof="0"/>
            </a:br>
            <a:endParaRPr lang="de-CH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14437" y="3852632"/>
            <a:ext cx="6257238" cy="1655762"/>
          </a:xfrm>
        </p:spPr>
        <p:txBody>
          <a:bodyPr>
            <a:noAutofit/>
          </a:bodyPr>
          <a:lstStyle>
            <a:lvl1pPr marL="0" indent="0" algn="l">
              <a:lnSpc>
                <a:spcPts val="2171"/>
              </a:lnSpc>
              <a:spcBef>
                <a:spcPts val="0"/>
              </a:spcBef>
              <a:spcAft>
                <a:spcPts val="0"/>
              </a:spcAft>
              <a:buNone/>
              <a:defRPr sz="1676" b="1"/>
            </a:lvl1pPr>
            <a:lvl2pPr marL="0" indent="0" algn="l">
              <a:lnSpc>
                <a:spcPts val="2171"/>
              </a:lnSpc>
              <a:spcBef>
                <a:spcPts val="0"/>
              </a:spcBef>
              <a:spcAft>
                <a:spcPts val="0"/>
              </a:spcAft>
              <a:buNone/>
              <a:defRPr sz="1676" b="0"/>
            </a:lvl2pPr>
            <a:lvl3pPr marL="685299" indent="0" algn="ctr">
              <a:buNone/>
              <a:defRPr sz="1349"/>
            </a:lvl3pPr>
            <a:lvl4pPr marL="1027949" indent="0" algn="ctr">
              <a:buNone/>
              <a:defRPr sz="1199"/>
            </a:lvl4pPr>
            <a:lvl5pPr marL="1370599" indent="0" algn="ctr">
              <a:buNone/>
              <a:defRPr sz="1199"/>
            </a:lvl5pPr>
            <a:lvl6pPr marL="1713249" indent="0" algn="ctr">
              <a:buNone/>
              <a:defRPr sz="1199"/>
            </a:lvl6pPr>
            <a:lvl7pPr marL="2055898" indent="0" algn="ctr">
              <a:buNone/>
              <a:defRPr sz="1199"/>
            </a:lvl7pPr>
            <a:lvl8pPr marL="2398548" indent="0" algn="ctr">
              <a:buNone/>
              <a:defRPr sz="1199"/>
            </a:lvl8pPr>
            <a:lvl9pPr marL="2741198" indent="0" algn="ctr">
              <a:buNone/>
              <a:defRPr sz="1199"/>
            </a:lvl9pPr>
          </a:lstStyle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subtitle</a:t>
            </a:r>
            <a:r>
              <a:rPr lang="de-CH" noProof="0"/>
              <a:t> style</a:t>
            </a:r>
          </a:p>
          <a:p>
            <a:pPr lvl="1"/>
            <a:r>
              <a:rPr lang="de-CH" noProof="0"/>
              <a:t>2nd </a:t>
            </a:r>
            <a:r>
              <a:rPr lang="de-CH" noProof="0" err="1"/>
              <a:t>level</a:t>
            </a:r>
            <a:endParaRPr lang="de-CH" noProof="0"/>
          </a:p>
        </p:txBody>
      </p:sp>
      <p:sp>
        <p:nvSpPr>
          <p:cNvPr id="4" name="Date Placeholder 3" descr="Aktuelles Datum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4437" y="5910479"/>
            <a:ext cx="2059213" cy="367825"/>
          </a:xfrm>
        </p:spPr>
        <p:txBody>
          <a:bodyPr/>
          <a:lstStyle>
            <a:lvl1pPr>
              <a:lnSpc>
                <a:spcPts val="2285"/>
              </a:lnSpc>
              <a:defRPr sz="1676"/>
            </a:lvl1pPr>
          </a:lstStyle>
          <a:p>
            <a:fld id="{20F5D3AE-EE1B-4947-A122-4060566AAFF6}" type="datetime4">
              <a:rPr lang="de-CH" smtClean="0"/>
              <a:pPr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90175"/>
            <a:ext cx="3086100" cy="36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233320A-DC66-4EC4-A67B-A1F149B8C79B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171" name="Grafik 170">
            <a:extLst>
              <a:ext uri="{FF2B5EF4-FFF2-40B4-BE49-F238E27FC236}">
                <a16:creationId xmlns:a16="http://schemas.microsoft.com/office/drawing/2014/main" id="{9912EB49-FD80-FB48-BA3E-0A4A753941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1203" y="5509601"/>
            <a:ext cx="1366220" cy="91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334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252" y="548765"/>
            <a:ext cx="5524727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de-CH" noProof="0"/>
              <a:t>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12A06-646E-4015-AD82-05D82DFFF6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805" y="1884093"/>
            <a:ext cx="5524727" cy="4290485"/>
          </a:xfrm>
        </p:spPr>
        <p:txBody>
          <a:bodyPr>
            <a:noAutofit/>
          </a:bodyPr>
          <a:lstStyle>
            <a:lvl1pPr marL="341239" indent="-341239">
              <a:buFont typeface="+mj-lt"/>
              <a:buAutoNum type="arabicPeriod"/>
              <a:defRPr/>
            </a:lvl1pPr>
          </a:lstStyle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E9D6-31DC-5B45-8D3F-B316C5E1DC48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41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431" y="548765"/>
            <a:ext cx="6939913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8431" y="1884093"/>
            <a:ext cx="6939913" cy="4290738"/>
          </a:xfrm>
        </p:spPr>
        <p:txBody>
          <a:bodyPr>
            <a:noAutofit/>
          </a:bodyPr>
          <a:lstStyle>
            <a:lvl1pPr>
              <a:spcBef>
                <a:spcPts val="381"/>
              </a:spcBef>
              <a:spcAft>
                <a:spcPts val="381"/>
              </a:spcAft>
              <a:defRPr/>
            </a:lvl1pPr>
            <a:lvl2pPr>
              <a:spcBef>
                <a:spcPts val="381"/>
              </a:spcBef>
              <a:spcAft>
                <a:spcPts val="381"/>
              </a:spcAft>
              <a:defRPr/>
            </a:lvl2pPr>
            <a:lvl3pPr marL="205440" indent="-205440">
              <a:spcBef>
                <a:spcPts val="381"/>
              </a:spcBef>
              <a:spcAft>
                <a:spcPts val="381"/>
              </a:spcAft>
              <a:defRPr/>
            </a:lvl3pPr>
            <a:lvl4pPr marL="341239" indent="-135799">
              <a:spcBef>
                <a:spcPts val="381"/>
              </a:spcBef>
              <a:spcAft>
                <a:spcPts val="381"/>
              </a:spcAft>
              <a:defRPr/>
            </a:lvl4pPr>
            <a:lvl5pPr marL="477039" indent="-135799">
              <a:spcBef>
                <a:spcPts val="381"/>
              </a:spcBef>
              <a:spcAft>
                <a:spcPts val="381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  <a:p>
            <a:pPr lvl="1"/>
            <a:r>
              <a:rPr lang="de-CH" noProof="0"/>
              <a:t>Second </a:t>
            </a:r>
            <a:r>
              <a:rPr lang="de-CH" noProof="0" err="1"/>
              <a:t>level</a:t>
            </a:r>
            <a:endParaRPr lang="de-CH" noProof="0"/>
          </a:p>
          <a:p>
            <a:pPr lvl="2"/>
            <a:r>
              <a:rPr lang="de-CH" noProof="0"/>
              <a:t>Third </a:t>
            </a:r>
            <a:r>
              <a:rPr lang="de-CH" noProof="0" err="1"/>
              <a:t>level</a:t>
            </a:r>
            <a:endParaRPr lang="de-CH" noProof="0"/>
          </a:p>
          <a:p>
            <a:pPr lvl="3"/>
            <a:r>
              <a:rPr lang="de-CH" noProof="0" err="1"/>
              <a:t>Fourth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  <a:p>
            <a:pPr lvl="4"/>
            <a:r>
              <a:rPr lang="de-CH" noProof="0" err="1"/>
              <a:t>Fifth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1FC4-F083-0048-999B-9C6BC60C4572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08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431" y="548765"/>
            <a:ext cx="6939913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378431" y="1884093"/>
            <a:ext cx="4098659" cy="4290738"/>
          </a:xfrm>
        </p:spPr>
        <p:txBody>
          <a:bodyPr>
            <a:noAutofit/>
          </a:bodyPr>
          <a:lstStyle>
            <a:lvl1pPr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1pPr>
            <a:lvl2pPr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2pPr>
            <a:lvl3pPr marL="205440" indent="-205440"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3pPr>
            <a:lvl4pPr marL="341239" indent="-135799"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4pPr>
            <a:lvl5pPr marL="477039" indent="-135799"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  <a:p>
            <a:pPr lvl="1"/>
            <a:r>
              <a:rPr lang="de-CH" noProof="0"/>
              <a:t>Second </a:t>
            </a:r>
            <a:r>
              <a:rPr lang="de-CH" noProof="0" err="1"/>
              <a:t>level</a:t>
            </a:r>
            <a:endParaRPr lang="de-CH" noProof="0"/>
          </a:p>
          <a:p>
            <a:pPr lvl="2"/>
            <a:r>
              <a:rPr lang="de-CH" noProof="0"/>
              <a:t>Third </a:t>
            </a:r>
            <a:r>
              <a:rPr lang="de-CH" noProof="0" err="1"/>
              <a:t>level</a:t>
            </a:r>
            <a:endParaRPr lang="de-CH" noProof="0"/>
          </a:p>
          <a:p>
            <a:pPr lvl="3"/>
            <a:r>
              <a:rPr lang="de-CH" noProof="0" err="1"/>
              <a:t>Fourth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  <a:p>
            <a:pPr lvl="4"/>
            <a:r>
              <a:rPr lang="de-CH" noProof="0" err="1"/>
              <a:t>Fifth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94AF72-1658-4DDC-93D1-AA0BDCDB656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66910" y="1884093"/>
            <a:ext cx="4098659" cy="4290738"/>
          </a:xfrm>
        </p:spPr>
        <p:txBody>
          <a:bodyPr>
            <a:noAutofit/>
          </a:bodyPr>
          <a:lstStyle>
            <a:lvl1pPr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1pPr>
            <a:lvl2pPr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2pPr>
            <a:lvl3pPr marL="205440" indent="-205440"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3pPr>
            <a:lvl4pPr marL="341239" indent="-135799"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defRPr/>
            </a:lvl4pPr>
            <a:lvl5pPr marL="477039" indent="-135799">
              <a:lnSpc>
                <a:spcPts val="2171"/>
              </a:lnSpc>
              <a:spcBef>
                <a:spcPts val="381"/>
              </a:spcBef>
              <a:spcAft>
                <a:spcPts val="381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  <a:p>
            <a:pPr lvl="1"/>
            <a:r>
              <a:rPr lang="de-CH" noProof="0"/>
              <a:t>Second </a:t>
            </a:r>
            <a:r>
              <a:rPr lang="de-CH" noProof="0" err="1"/>
              <a:t>level</a:t>
            </a:r>
            <a:endParaRPr lang="de-CH" noProof="0"/>
          </a:p>
          <a:p>
            <a:pPr lvl="2"/>
            <a:r>
              <a:rPr lang="de-CH" noProof="0"/>
              <a:t>Third </a:t>
            </a:r>
            <a:r>
              <a:rPr lang="de-CH" noProof="0" err="1"/>
              <a:t>level</a:t>
            </a:r>
            <a:endParaRPr lang="de-CH" noProof="0"/>
          </a:p>
          <a:p>
            <a:pPr lvl="3"/>
            <a:r>
              <a:rPr lang="de-CH" noProof="0" err="1"/>
              <a:t>Fourth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  <a:p>
            <a:pPr lvl="4"/>
            <a:r>
              <a:rPr lang="de-CH" noProof="0" err="1"/>
              <a:t>Fifth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7AAA-40D4-0945-B48C-24940C263557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32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 descr="Feld für Folientitel" title="Platzhalter für Titeltext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431" y="548765"/>
            <a:ext cx="6939913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3" name="Content Placeholder 2" descr="Feld für Text" title="Platzhalter für Text"/>
          <p:cNvSpPr>
            <a:spLocks noGrp="1"/>
          </p:cNvSpPr>
          <p:nvPr>
            <p:ph idx="1" hasCustomPrompt="1"/>
          </p:nvPr>
        </p:nvSpPr>
        <p:spPr>
          <a:xfrm>
            <a:off x="378431" y="1884093"/>
            <a:ext cx="4098659" cy="4290738"/>
          </a:xfrm>
        </p:spPr>
        <p:txBody>
          <a:bodyPr>
            <a:noAutofit/>
          </a:bodyPr>
          <a:lstStyle>
            <a:lvl1pPr>
              <a:spcBef>
                <a:spcPts val="381"/>
              </a:spcBef>
              <a:spcAft>
                <a:spcPts val="381"/>
              </a:spcAft>
              <a:defRPr/>
            </a:lvl1pPr>
            <a:lvl2pPr>
              <a:spcBef>
                <a:spcPts val="381"/>
              </a:spcBef>
              <a:spcAft>
                <a:spcPts val="381"/>
              </a:spcAft>
              <a:defRPr/>
            </a:lvl2pPr>
            <a:lvl3pPr marL="205440" indent="-205440">
              <a:spcBef>
                <a:spcPts val="381"/>
              </a:spcBef>
              <a:spcAft>
                <a:spcPts val="381"/>
              </a:spcAft>
              <a:defRPr/>
            </a:lvl3pPr>
            <a:lvl4pPr marL="341239" indent="-135799">
              <a:spcBef>
                <a:spcPts val="381"/>
              </a:spcBef>
              <a:spcAft>
                <a:spcPts val="381"/>
              </a:spcAft>
              <a:defRPr/>
            </a:lvl4pPr>
            <a:lvl5pPr marL="477039" indent="-135799">
              <a:spcBef>
                <a:spcPts val="381"/>
              </a:spcBef>
              <a:spcAft>
                <a:spcPts val="381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  <a:p>
            <a:pPr lvl="1"/>
            <a:r>
              <a:rPr lang="de-CH" noProof="0"/>
              <a:t>Second </a:t>
            </a:r>
            <a:r>
              <a:rPr lang="de-CH" noProof="0" err="1"/>
              <a:t>level</a:t>
            </a:r>
            <a:endParaRPr lang="de-CH" noProof="0"/>
          </a:p>
          <a:p>
            <a:pPr lvl="2"/>
            <a:r>
              <a:rPr lang="de-CH" noProof="0"/>
              <a:t>Third </a:t>
            </a:r>
            <a:r>
              <a:rPr lang="de-CH" noProof="0" err="1"/>
              <a:t>level</a:t>
            </a:r>
            <a:endParaRPr lang="de-CH" noProof="0"/>
          </a:p>
          <a:p>
            <a:pPr lvl="3"/>
            <a:r>
              <a:rPr lang="de-CH" noProof="0" err="1"/>
              <a:t>Fourth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  <a:p>
            <a:pPr lvl="4"/>
            <a:r>
              <a:rPr lang="de-CH" noProof="0" err="1"/>
              <a:t>Fifth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</p:txBody>
      </p:sp>
      <p:sp>
        <p:nvSpPr>
          <p:cNvPr id="9" name="Picture Placeholder 8" descr="Feld für ein Bild" title="Platzhalter für Bild">
            <a:extLst>
              <a:ext uri="{FF2B5EF4-FFF2-40B4-BE49-F238E27FC236}">
                <a16:creationId xmlns:a16="http://schemas.microsoft.com/office/drawing/2014/main" id="{9830BB7B-712F-47F2-A7F1-ED3B4B2A3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6910" y="1944457"/>
            <a:ext cx="4477090" cy="4242087"/>
          </a:xfrm>
          <a:pattFill prst="dkHorz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r>
              <a:rPr lang="de-CH" noProof="0"/>
              <a:t>Bild</a:t>
            </a:r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80ECF-EA25-4347-B551-93A5EEE4E1BA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83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 descr="Feld für einen Folientitel" title="Platzhalter für Titeltext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431" y="548765"/>
            <a:ext cx="6939913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9" name="Picture Placeholder 8" descr="Feld für ein Bild" title="Platzhalter für Bild">
            <a:extLst>
              <a:ext uri="{FF2B5EF4-FFF2-40B4-BE49-F238E27FC236}">
                <a16:creationId xmlns:a16="http://schemas.microsoft.com/office/drawing/2014/main" id="{9830BB7B-712F-47F2-A7F1-ED3B4B2A3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8431" y="1944457"/>
            <a:ext cx="4098658" cy="4242087"/>
          </a:xfrm>
          <a:pattFill prst="dkHorz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endParaRPr lang="de-CH" noProof="0"/>
          </a:p>
        </p:txBody>
      </p:sp>
      <p:sp>
        <p:nvSpPr>
          <p:cNvPr id="3" name="Content Placeholder 2" descr="Feld für Text" title="Platzhalter für Text"/>
          <p:cNvSpPr>
            <a:spLocks noGrp="1"/>
          </p:cNvSpPr>
          <p:nvPr>
            <p:ph idx="1" hasCustomPrompt="1"/>
          </p:nvPr>
        </p:nvSpPr>
        <p:spPr>
          <a:xfrm>
            <a:off x="4666911" y="1884093"/>
            <a:ext cx="4098659" cy="4290738"/>
          </a:xfrm>
        </p:spPr>
        <p:txBody>
          <a:bodyPr>
            <a:noAutofit/>
          </a:bodyPr>
          <a:lstStyle>
            <a:lvl1pPr>
              <a:spcBef>
                <a:spcPts val="381"/>
              </a:spcBef>
              <a:spcAft>
                <a:spcPts val="381"/>
              </a:spcAft>
              <a:defRPr/>
            </a:lvl1pPr>
            <a:lvl2pPr>
              <a:spcBef>
                <a:spcPts val="381"/>
              </a:spcBef>
              <a:spcAft>
                <a:spcPts val="381"/>
              </a:spcAft>
              <a:defRPr/>
            </a:lvl2pPr>
            <a:lvl3pPr marL="205440" indent="-205440">
              <a:spcBef>
                <a:spcPts val="381"/>
              </a:spcBef>
              <a:spcAft>
                <a:spcPts val="381"/>
              </a:spcAft>
              <a:defRPr/>
            </a:lvl3pPr>
            <a:lvl4pPr marL="341239" indent="-135799">
              <a:spcBef>
                <a:spcPts val="381"/>
              </a:spcBef>
              <a:spcAft>
                <a:spcPts val="381"/>
              </a:spcAft>
              <a:defRPr/>
            </a:lvl4pPr>
            <a:lvl5pPr marL="477039" indent="-135799">
              <a:spcBef>
                <a:spcPts val="381"/>
              </a:spcBef>
              <a:spcAft>
                <a:spcPts val="381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  <a:p>
            <a:pPr lvl="1"/>
            <a:r>
              <a:rPr lang="de-CH" noProof="0"/>
              <a:t>Second </a:t>
            </a:r>
            <a:r>
              <a:rPr lang="de-CH" noProof="0" err="1"/>
              <a:t>level</a:t>
            </a:r>
            <a:endParaRPr lang="de-CH" noProof="0"/>
          </a:p>
          <a:p>
            <a:pPr lvl="2"/>
            <a:r>
              <a:rPr lang="de-CH" noProof="0"/>
              <a:t>Third </a:t>
            </a:r>
            <a:r>
              <a:rPr lang="de-CH" noProof="0" err="1"/>
              <a:t>level</a:t>
            </a:r>
            <a:endParaRPr lang="de-CH" noProof="0"/>
          </a:p>
          <a:p>
            <a:pPr lvl="3"/>
            <a:r>
              <a:rPr lang="de-CH" noProof="0" err="1"/>
              <a:t>Fourth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  <a:p>
            <a:pPr lvl="4"/>
            <a:r>
              <a:rPr lang="de-CH" noProof="0" err="1"/>
              <a:t>Fifth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0DD5-F979-DD44-B267-6C10AB7A3D7D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594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431" y="548765"/>
            <a:ext cx="6939913" cy="86308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830BB7B-712F-47F2-A7F1-ED3B4B2A3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8431" y="1944457"/>
            <a:ext cx="8765569" cy="4242087"/>
          </a:xfrm>
          <a:pattFill prst="dkHorz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de-CH" noProof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5996-B132-B045-A1B1-1E2EB1FB3788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95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431" y="548765"/>
            <a:ext cx="6939913" cy="86308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BF10-16AC-6942-8DDA-0EDAC2554F42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561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0092CF8-9CC8-1B4E-A564-06C1A623A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16663" y="538141"/>
            <a:ext cx="928590" cy="5858680"/>
            <a:chOff x="21577300" y="1059091"/>
            <a:chExt cx="2438516" cy="11530208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CB616BCB-B972-D94F-87B6-625B461AB19A}"/>
                </a:ext>
              </a:extLst>
            </p:cNvPr>
            <p:cNvGrpSpPr/>
            <p:nvPr userDrawn="1"/>
          </p:nvGrpSpPr>
          <p:grpSpPr>
            <a:xfrm>
              <a:off x="21577300" y="6547504"/>
              <a:ext cx="2077199" cy="3727283"/>
              <a:chOff x="21577299" y="7607242"/>
              <a:chExt cx="2438516" cy="3727283"/>
            </a:xfrm>
          </p:grpSpPr>
          <p:sp>
            <p:nvSpPr>
              <p:cNvPr id="133" name="Rectangle 17">
                <a:extLst>
                  <a:ext uri="{FF2B5EF4-FFF2-40B4-BE49-F238E27FC236}">
                    <a16:creationId xmlns:a16="http://schemas.microsoft.com/office/drawing/2014/main" id="{63724D53-6AFC-48C6-9B70-F66F5AF3AE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1285460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5" name="Rectangle 19">
                <a:extLst>
                  <a:ext uri="{FF2B5EF4-FFF2-40B4-BE49-F238E27FC236}">
                    <a16:creationId xmlns:a16="http://schemas.microsoft.com/office/drawing/2014/main" id="{F45724BC-F0CE-4E94-91AA-34A0631E95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1138267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7" name="Rectangle 21">
                <a:extLst>
                  <a:ext uri="{FF2B5EF4-FFF2-40B4-BE49-F238E27FC236}">
                    <a16:creationId xmlns:a16="http://schemas.microsoft.com/office/drawing/2014/main" id="{FBAA7001-B3DB-4A2E-9D5C-27185A009D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991072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9" name="Rectangle 23">
                <a:extLst>
                  <a:ext uri="{FF2B5EF4-FFF2-40B4-BE49-F238E27FC236}">
                    <a16:creationId xmlns:a16="http://schemas.microsoft.com/office/drawing/2014/main" id="{DE9DAB56-C6FF-478B-9B85-E3E7B392E0E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843878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1" name="Rectangle 25">
                <a:extLst>
                  <a:ext uri="{FF2B5EF4-FFF2-40B4-BE49-F238E27FC236}">
                    <a16:creationId xmlns:a16="http://schemas.microsoft.com/office/drawing/2014/main" id="{EA36F041-1104-4D3E-8FA8-677287FB835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698320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3" name="Rectangle 27">
                <a:extLst>
                  <a:ext uri="{FF2B5EF4-FFF2-40B4-BE49-F238E27FC236}">
                    <a16:creationId xmlns:a16="http://schemas.microsoft.com/office/drawing/2014/main" id="{55E025F1-3CE6-4274-AF9D-AB6FAE5915F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551125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5" name="Rectangle 29">
                <a:extLst>
                  <a:ext uri="{FF2B5EF4-FFF2-40B4-BE49-F238E27FC236}">
                    <a16:creationId xmlns:a16="http://schemas.microsoft.com/office/drawing/2014/main" id="{0525A7C2-4186-4B04-A652-A035705A5F1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403931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7" name="Rectangle 31">
                <a:extLst>
                  <a:ext uri="{FF2B5EF4-FFF2-40B4-BE49-F238E27FC236}">
                    <a16:creationId xmlns:a16="http://schemas.microsoft.com/office/drawing/2014/main" id="{DC71D7D6-CD91-4B30-9284-A82FE989D00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256737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9" name="Rectangle 33">
                <a:extLst>
                  <a:ext uri="{FF2B5EF4-FFF2-40B4-BE49-F238E27FC236}">
                    <a16:creationId xmlns:a16="http://schemas.microsoft.com/office/drawing/2014/main" id="{455F38A5-E776-4658-A7EE-F2083E02C4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10109543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1" name="Rectangle 35">
                <a:extLst>
                  <a:ext uri="{FF2B5EF4-FFF2-40B4-BE49-F238E27FC236}">
                    <a16:creationId xmlns:a16="http://schemas.microsoft.com/office/drawing/2014/main" id="{8C96F61D-DECF-4B8D-BCBE-7F17D660773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9962348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3" name="Rectangle 37">
                <a:extLst>
                  <a:ext uri="{FF2B5EF4-FFF2-40B4-BE49-F238E27FC236}">
                    <a16:creationId xmlns:a16="http://schemas.microsoft.com/office/drawing/2014/main" id="{2BDD65E4-CBB9-4070-BF81-A7E3044A8F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9815155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5" name="Rectangle 39">
                <a:extLst>
                  <a:ext uri="{FF2B5EF4-FFF2-40B4-BE49-F238E27FC236}">
                    <a16:creationId xmlns:a16="http://schemas.microsoft.com/office/drawing/2014/main" id="{4C7222DF-A9F1-456D-97DF-4AF7C49DAA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9667960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7" name="Rectangle 41">
                <a:extLst>
                  <a:ext uri="{FF2B5EF4-FFF2-40B4-BE49-F238E27FC236}">
                    <a16:creationId xmlns:a16="http://schemas.microsoft.com/office/drawing/2014/main" id="{111A929F-4349-4A15-AEB3-0C26BD19B0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9520767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9" name="Rectangle 43">
                <a:extLst>
                  <a:ext uri="{FF2B5EF4-FFF2-40B4-BE49-F238E27FC236}">
                    <a16:creationId xmlns:a16="http://schemas.microsoft.com/office/drawing/2014/main" id="{BD27B98C-A4A5-4F8D-B161-2D5EE01C3E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9373572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1" name="Rectangle 45">
                <a:extLst>
                  <a:ext uri="{FF2B5EF4-FFF2-40B4-BE49-F238E27FC236}">
                    <a16:creationId xmlns:a16="http://schemas.microsoft.com/office/drawing/2014/main" id="{7B96C30B-9A64-46E7-A350-F6390494A4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9226378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3" name="Rectangle 47">
                <a:extLst>
                  <a:ext uri="{FF2B5EF4-FFF2-40B4-BE49-F238E27FC236}">
                    <a16:creationId xmlns:a16="http://schemas.microsoft.com/office/drawing/2014/main" id="{C47FE849-CD97-4005-867F-692A026547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9079184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5" name="Rectangle 49">
                <a:extLst>
                  <a:ext uri="{FF2B5EF4-FFF2-40B4-BE49-F238E27FC236}">
                    <a16:creationId xmlns:a16="http://schemas.microsoft.com/office/drawing/2014/main" id="{9D871B03-BFE7-4556-9141-F9C1DB362DB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931990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7" name="Rectangle 51">
                <a:extLst>
                  <a:ext uri="{FF2B5EF4-FFF2-40B4-BE49-F238E27FC236}">
                    <a16:creationId xmlns:a16="http://schemas.microsoft.com/office/drawing/2014/main" id="{750DBC83-BF41-4119-B486-E3E7C41728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784795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9" name="Rectangle 53">
                <a:extLst>
                  <a:ext uri="{FF2B5EF4-FFF2-40B4-BE49-F238E27FC236}">
                    <a16:creationId xmlns:a16="http://schemas.microsoft.com/office/drawing/2014/main" id="{E029E6C0-7E1B-4110-95D2-CFAF7BD3CB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637602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2" name="Rectangle 56">
                <a:extLst>
                  <a:ext uri="{FF2B5EF4-FFF2-40B4-BE49-F238E27FC236}">
                    <a16:creationId xmlns:a16="http://schemas.microsoft.com/office/drawing/2014/main" id="{07B37212-CE23-422F-AF82-CDD61F5DA5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490407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5" name="Rectangle 59">
                <a:extLst>
                  <a:ext uri="{FF2B5EF4-FFF2-40B4-BE49-F238E27FC236}">
                    <a16:creationId xmlns:a16="http://schemas.microsoft.com/office/drawing/2014/main" id="{7E02914E-D391-4A77-A9DE-43C025A6AD3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343213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8" name="Rectangle 62">
                <a:extLst>
                  <a:ext uri="{FF2B5EF4-FFF2-40B4-BE49-F238E27FC236}">
                    <a16:creationId xmlns:a16="http://schemas.microsoft.com/office/drawing/2014/main" id="{8661B1BD-EAE4-42F3-9040-8D6FE6E028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196019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1" name="Rectangle 65">
                <a:extLst>
                  <a:ext uri="{FF2B5EF4-FFF2-40B4-BE49-F238E27FC236}">
                    <a16:creationId xmlns:a16="http://schemas.microsoft.com/office/drawing/2014/main" id="{08735DE8-3A8B-475C-8B1E-3207550D4F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8048825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4" name="Rectangle 68">
                <a:extLst>
                  <a:ext uri="{FF2B5EF4-FFF2-40B4-BE49-F238E27FC236}">
                    <a16:creationId xmlns:a16="http://schemas.microsoft.com/office/drawing/2014/main" id="{D961A766-3310-4DC2-88B4-87AF43C43CB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901630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7" name="Rectangle 71">
                <a:extLst>
                  <a:ext uri="{FF2B5EF4-FFF2-40B4-BE49-F238E27FC236}">
                    <a16:creationId xmlns:a16="http://schemas.microsoft.com/office/drawing/2014/main" id="{93C3E067-5BF0-4132-932A-DFA38A176D9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754437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0" name="Rectangle 74">
                <a:extLst>
                  <a:ext uri="{FF2B5EF4-FFF2-40B4-BE49-F238E27FC236}">
                    <a16:creationId xmlns:a16="http://schemas.microsoft.com/office/drawing/2014/main" id="{81218579-01E6-436D-A285-044B3DE999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577299" y="7607242"/>
                <a:ext cx="2438516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  <p:grpSp>
          <p:nvGrpSpPr>
            <p:cNvPr id="118" name="Gruppieren 117">
              <a:extLst>
                <a:ext uri="{FF2B5EF4-FFF2-40B4-BE49-F238E27FC236}">
                  <a16:creationId xmlns:a16="http://schemas.microsoft.com/office/drawing/2014/main" id="{A381994B-D501-3F47-BC58-158B13F7FE6F}"/>
                </a:ext>
              </a:extLst>
            </p:cNvPr>
            <p:cNvGrpSpPr/>
            <p:nvPr userDrawn="1"/>
          </p:nvGrpSpPr>
          <p:grpSpPr>
            <a:xfrm>
              <a:off x="23014896" y="1059091"/>
              <a:ext cx="1000920" cy="11530208"/>
              <a:chOff x="23014896" y="1053744"/>
              <a:chExt cx="1000920" cy="11530208"/>
            </a:xfrm>
          </p:grpSpPr>
          <p:sp>
            <p:nvSpPr>
              <p:cNvPr id="121" name="Rectangle 5">
                <a:extLst>
                  <a:ext uri="{FF2B5EF4-FFF2-40B4-BE49-F238E27FC236}">
                    <a16:creationId xmlns:a16="http://schemas.microsoft.com/office/drawing/2014/main" id="{EDF5E88F-F528-4195-932F-B02EA60115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253488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2" name="Rectangle 6">
                <a:extLst>
                  <a:ext uri="{FF2B5EF4-FFF2-40B4-BE49-F238E27FC236}">
                    <a16:creationId xmlns:a16="http://schemas.microsoft.com/office/drawing/2014/main" id="{D2829851-B859-41C4-8570-E82A8B1AAA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2387693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3" name="Rectangle 7">
                <a:extLst>
                  <a:ext uri="{FF2B5EF4-FFF2-40B4-BE49-F238E27FC236}">
                    <a16:creationId xmlns:a16="http://schemas.microsoft.com/office/drawing/2014/main" id="{A73F78E3-2EEC-470F-AE59-41AF40CBE1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224049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4" name="Rectangle 8">
                <a:extLst>
                  <a:ext uri="{FF2B5EF4-FFF2-40B4-BE49-F238E27FC236}">
                    <a16:creationId xmlns:a16="http://schemas.microsoft.com/office/drawing/2014/main" id="{191FD791-466A-41E9-AF5E-7A13364D05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2093305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5" name="Rectangle 9">
                <a:extLst>
                  <a:ext uri="{FF2B5EF4-FFF2-40B4-BE49-F238E27FC236}">
                    <a16:creationId xmlns:a16="http://schemas.microsoft.com/office/drawing/2014/main" id="{1375EF49-008E-489E-B507-46C0BF647B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1946111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6" name="Rectangle 10">
                <a:extLst>
                  <a:ext uri="{FF2B5EF4-FFF2-40B4-BE49-F238E27FC236}">
                    <a16:creationId xmlns:a16="http://schemas.microsoft.com/office/drawing/2014/main" id="{3EB7F966-9180-4215-8D68-810002491D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179891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7" name="Rectangle 11">
                <a:extLst>
                  <a:ext uri="{FF2B5EF4-FFF2-40B4-BE49-F238E27FC236}">
                    <a16:creationId xmlns:a16="http://schemas.microsoft.com/office/drawing/2014/main" id="{92484A36-3053-4438-BEC9-519DF9A5DB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165172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8" name="Rectangle 12">
                <a:extLst>
                  <a:ext uri="{FF2B5EF4-FFF2-40B4-BE49-F238E27FC236}">
                    <a16:creationId xmlns:a16="http://schemas.microsoft.com/office/drawing/2014/main" id="{C612DFE0-0D99-495E-8310-C8E4C81434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150452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29" name="Rectangle 13">
                <a:extLst>
                  <a:ext uri="{FF2B5EF4-FFF2-40B4-BE49-F238E27FC236}">
                    <a16:creationId xmlns:a16="http://schemas.microsoft.com/office/drawing/2014/main" id="{99B3F9D8-A49A-4FE1-9522-2EEBD7FFDC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135733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0" name="Rectangle 14">
                <a:extLst>
                  <a:ext uri="{FF2B5EF4-FFF2-40B4-BE49-F238E27FC236}">
                    <a16:creationId xmlns:a16="http://schemas.microsoft.com/office/drawing/2014/main" id="{16694375-8A1B-4CA4-A85C-247D3F9CC6B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1210140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1" name="Rectangle 15">
                <a:extLst>
                  <a:ext uri="{FF2B5EF4-FFF2-40B4-BE49-F238E27FC236}">
                    <a16:creationId xmlns:a16="http://schemas.microsoft.com/office/drawing/2014/main" id="{017BE174-F7FA-4111-8165-1A299101B1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1062946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2" name="Rectangle 16">
                <a:extLst>
                  <a:ext uri="{FF2B5EF4-FFF2-40B4-BE49-F238E27FC236}">
                    <a16:creationId xmlns:a16="http://schemas.microsoft.com/office/drawing/2014/main" id="{BB57C5C5-D09B-4C9B-B6E1-6E2D789D354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91575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4" name="Rectangle 18">
                <a:extLst>
                  <a:ext uri="{FF2B5EF4-FFF2-40B4-BE49-F238E27FC236}">
                    <a16:creationId xmlns:a16="http://schemas.microsoft.com/office/drawing/2014/main" id="{C24D936A-AC2E-4ABA-B489-CBE38321B33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76855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6" name="Rectangle 20">
                <a:extLst>
                  <a:ext uri="{FF2B5EF4-FFF2-40B4-BE49-F238E27FC236}">
                    <a16:creationId xmlns:a16="http://schemas.microsoft.com/office/drawing/2014/main" id="{9DE022FC-AB81-4083-B3A8-7D4D0D8602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62136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38" name="Rectangle 22">
                <a:extLst>
                  <a:ext uri="{FF2B5EF4-FFF2-40B4-BE49-F238E27FC236}">
                    <a16:creationId xmlns:a16="http://schemas.microsoft.com/office/drawing/2014/main" id="{0E907AF2-479C-4D26-A54E-49F3AE8D6E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47416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0" name="Rectangle 24">
                <a:extLst>
                  <a:ext uri="{FF2B5EF4-FFF2-40B4-BE49-F238E27FC236}">
                    <a16:creationId xmlns:a16="http://schemas.microsoft.com/office/drawing/2014/main" id="{8C67CB58-0334-46E7-9C0A-10804ABFC1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326976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2" name="Rectangle 26">
                <a:extLst>
                  <a:ext uri="{FF2B5EF4-FFF2-40B4-BE49-F238E27FC236}">
                    <a16:creationId xmlns:a16="http://schemas.microsoft.com/office/drawing/2014/main" id="{8ABA8A59-EF56-4449-B0D0-5586F32F86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18141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4" name="Rectangle 28">
                <a:extLst>
                  <a:ext uri="{FF2B5EF4-FFF2-40B4-BE49-F238E27FC236}">
                    <a16:creationId xmlns:a16="http://schemas.microsoft.com/office/drawing/2014/main" id="{EEA7CA3B-9A38-409F-869F-CD3B498F3F6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03422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6" name="Rectangle 30">
                <a:extLst>
                  <a:ext uri="{FF2B5EF4-FFF2-40B4-BE49-F238E27FC236}">
                    <a16:creationId xmlns:a16="http://schemas.microsoft.com/office/drawing/2014/main" id="{F5C17B38-B8B6-4264-8012-2C714108392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9887028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48" name="Rectangle 32">
                <a:extLst>
                  <a:ext uri="{FF2B5EF4-FFF2-40B4-BE49-F238E27FC236}">
                    <a16:creationId xmlns:a16="http://schemas.microsoft.com/office/drawing/2014/main" id="{E0C97351-C408-44E6-8661-E95A1E3AC3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973983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0" name="Rectangle 34">
                <a:extLst>
                  <a:ext uri="{FF2B5EF4-FFF2-40B4-BE49-F238E27FC236}">
                    <a16:creationId xmlns:a16="http://schemas.microsoft.com/office/drawing/2014/main" id="{23B80A68-96AF-400E-93B9-34886E1B2B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9592640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2" name="Rectangle 36">
                <a:extLst>
                  <a:ext uri="{FF2B5EF4-FFF2-40B4-BE49-F238E27FC236}">
                    <a16:creationId xmlns:a16="http://schemas.microsoft.com/office/drawing/2014/main" id="{E8CDBB7F-08FD-48C5-9215-1BC3912CC21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9445446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4" name="Rectangle 38">
                <a:extLst>
                  <a:ext uri="{FF2B5EF4-FFF2-40B4-BE49-F238E27FC236}">
                    <a16:creationId xmlns:a16="http://schemas.microsoft.com/office/drawing/2014/main" id="{1F1BA2BD-9C43-48F1-9938-071D849D24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929825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6" name="Rectangle 40">
                <a:extLst>
                  <a:ext uri="{FF2B5EF4-FFF2-40B4-BE49-F238E27FC236}">
                    <a16:creationId xmlns:a16="http://schemas.microsoft.com/office/drawing/2014/main" id="{3C56B171-C0C0-47B6-AA0E-C79669852D3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915105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58" name="Rectangle 42">
                <a:extLst>
                  <a:ext uri="{FF2B5EF4-FFF2-40B4-BE49-F238E27FC236}">
                    <a16:creationId xmlns:a16="http://schemas.microsoft.com/office/drawing/2014/main" id="{F2CBADF2-68AD-4028-A9B2-88976A5856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900386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0" name="Rectangle 44">
                <a:extLst>
                  <a:ext uri="{FF2B5EF4-FFF2-40B4-BE49-F238E27FC236}">
                    <a16:creationId xmlns:a16="http://schemas.microsoft.com/office/drawing/2014/main" id="{BBAA6269-E465-404B-B77B-FA5802FA7B5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885666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2" name="Rectangle 46">
                <a:extLst>
                  <a:ext uri="{FF2B5EF4-FFF2-40B4-BE49-F238E27FC236}">
                    <a16:creationId xmlns:a16="http://schemas.microsoft.com/office/drawing/2014/main" id="{235B2C1B-83A5-473B-8EF0-3CEB222CE3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8709475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4" name="Rectangle 48">
                <a:extLst>
                  <a:ext uri="{FF2B5EF4-FFF2-40B4-BE49-F238E27FC236}">
                    <a16:creationId xmlns:a16="http://schemas.microsoft.com/office/drawing/2014/main" id="{50BB1D71-9EC8-4FF9-AFC7-F8B0B2A9C0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8562281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6" name="Rectangle 50">
                <a:extLst>
                  <a:ext uri="{FF2B5EF4-FFF2-40B4-BE49-F238E27FC236}">
                    <a16:creationId xmlns:a16="http://schemas.microsoft.com/office/drawing/2014/main" id="{896B1927-218E-4FDD-B8BD-F29DFE01D6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841508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68" name="Rectangle 52">
                <a:extLst>
                  <a:ext uri="{FF2B5EF4-FFF2-40B4-BE49-F238E27FC236}">
                    <a16:creationId xmlns:a16="http://schemas.microsoft.com/office/drawing/2014/main" id="{60CF3869-C39F-4C3E-9480-36B2AB8F5DE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826789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0" name="Rectangle 54">
                <a:extLst>
                  <a:ext uri="{FF2B5EF4-FFF2-40B4-BE49-F238E27FC236}">
                    <a16:creationId xmlns:a16="http://schemas.microsoft.com/office/drawing/2014/main" id="{A497E0EE-8EF6-4913-8785-D6000E04DC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812069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3" name="Rectangle 57">
                <a:extLst>
                  <a:ext uri="{FF2B5EF4-FFF2-40B4-BE49-F238E27FC236}">
                    <a16:creationId xmlns:a16="http://schemas.microsoft.com/office/drawing/2014/main" id="{C364744D-FFA0-41EE-B518-3E6B79AC51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797350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6" name="Rectangle 60">
                <a:extLst>
                  <a:ext uri="{FF2B5EF4-FFF2-40B4-BE49-F238E27FC236}">
                    <a16:creationId xmlns:a16="http://schemas.microsoft.com/office/drawing/2014/main" id="{1854AF44-598B-47AC-BA1F-4366C70242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7826311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79" name="Rectangle 63">
                <a:extLst>
                  <a:ext uri="{FF2B5EF4-FFF2-40B4-BE49-F238E27FC236}">
                    <a16:creationId xmlns:a16="http://schemas.microsoft.com/office/drawing/2014/main" id="{AA8E9A84-8552-4A19-9016-87F4F36812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7679116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2" name="Rectangle 66">
                <a:extLst>
                  <a:ext uri="{FF2B5EF4-FFF2-40B4-BE49-F238E27FC236}">
                    <a16:creationId xmlns:a16="http://schemas.microsoft.com/office/drawing/2014/main" id="{6C55C251-26BD-486B-B88E-4C63EDF71F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753192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5" name="Rectangle 69">
                <a:extLst>
                  <a:ext uri="{FF2B5EF4-FFF2-40B4-BE49-F238E27FC236}">
                    <a16:creationId xmlns:a16="http://schemas.microsoft.com/office/drawing/2014/main" id="{A6B97340-42D5-418C-9854-9D379EA2C1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7384728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88" name="Rectangle 72">
                <a:extLst>
                  <a:ext uri="{FF2B5EF4-FFF2-40B4-BE49-F238E27FC236}">
                    <a16:creationId xmlns:a16="http://schemas.microsoft.com/office/drawing/2014/main" id="{6FB8B74B-EF22-44C3-9998-F457129D01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723753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1" name="Rectangle 75">
                <a:extLst>
                  <a:ext uri="{FF2B5EF4-FFF2-40B4-BE49-F238E27FC236}">
                    <a16:creationId xmlns:a16="http://schemas.microsoft.com/office/drawing/2014/main" id="{194EB017-4BF8-41C4-BD96-325180A92CF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709033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4" name="Rectangle 78">
                <a:extLst>
                  <a:ext uri="{FF2B5EF4-FFF2-40B4-BE49-F238E27FC236}">
                    <a16:creationId xmlns:a16="http://schemas.microsoft.com/office/drawing/2014/main" id="{D4B77F6F-65BC-4E9A-8D6F-06202E8130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6943146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7" name="Rectangle 81">
                <a:extLst>
                  <a:ext uri="{FF2B5EF4-FFF2-40B4-BE49-F238E27FC236}">
                    <a16:creationId xmlns:a16="http://schemas.microsoft.com/office/drawing/2014/main" id="{2B87554D-BEE7-40D4-BD70-50C672FDE9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6795951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0" name="Rectangle 84">
                <a:extLst>
                  <a:ext uri="{FF2B5EF4-FFF2-40B4-BE49-F238E27FC236}">
                    <a16:creationId xmlns:a16="http://schemas.microsoft.com/office/drawing/2014/main" id="{46F9368F-DB6A-417B-8F47-6F8D29DDD5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664875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3" name="Rectangle 87">
                <a:extLst>
                  <a:ext uri="{FF2B5EF4-FFF2-40B4-BE49-F238E27FC236}">
                    <a16:creationId xmlns:a16="http://schemas.microsoft.com/office/drawing/2014/main" id="{1C02266C-61BF-463D-A9FE-EFB4742557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6501563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6" name="Rectangle 90">
                <a:extLst>
                  <a:ext uri="{FF2B5EF4-FFF2-40B4-BE49-F238E27FC236}">
                    <a16:creationId xmlns:a16="http://schemas.microsoft.com/office/drawing/2014/main" id="{704EC5B4-FD52-41F3-8954-EBE8CB1365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635436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9" name="Rectangle 93">
                <a:extLst>
                  <a:ext uri="{FF2B5EF4-FFF2-40B4-BE49-F238E27FC236}">
                    <a16:creationId xmlns:a16="http://schemas.microsoft.com/office/drawing/2014/main" id="{072A3064-4EF9-426A-9AA3-F2A53BA68D8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620717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2" name="Rectangle 96">
                <a:extLst>
                  <a:ext uri="{FF2B5EF4-FFF2-40B4-BE49-F238E27FC236}">
                    <a16:creationId xmlns:a16="http://schemas.microsoft.com/office/drawing/2014/main" id="{33CB5F1B-E216-4C66-B872-D1E9B9E808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6059981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5" name="Rectangle 99">
                <a:extLst>
                  <a:ext uri="{FF2B5EF4-FFF2-40B4-BE49-F238E27FC236}">
                    <a16:creationId xmlns:a16="http://schemas.microsoft.com/office/drawing/2014/main" id="{26EA5FFD-5690-4535-974D-7B0BA38ABC2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5912786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8" name="Rectangle 102">
                <a:extLst>
                  <a:ext uri="{FF2B5EF4-FFF2-40B4-BE49-F238E27FC236}">
                    <a16:creationId xmlns:a16="http://schemas.microsoft.com/office/drawing/2014/main" id="{DC3BC37A-7944-45E0-9E6E-C1515D2E70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576232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1" name="Rectangle 105">
                <a:extLst>
                  <a:ext uri="{FF2B5EF4-FFF2-40B4-BE49-F238E27FC236}">
                    <a16:creationId xmlns:a16="http://schemas.microsoft.com/office/drawing/2014/main" id="{A7EA54EE-0C06-487B-996A-126C44415DF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561512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4" name="Rectangle 108">
                <a:extLst>
                  <a:ext uri="{FF2B5EF4-FFF2-40B4-BE49-F238E27FC236}">
                    <a16:creationId xmlns:a16="http://schemas.microsoft.com/office/drawing/2014/main" id="{35686BC9-2479-4DCB-9831-19578AC98A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546793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7" name="Rectangle 111">
                <a:extLst>
                  <a:ext uri="{FF2B5EF4-FFF2-40B4-BE49-F238E27FC236}">
                    <a16:creationId xmlns:a16="http://schemas.microsoft.com/office/drawing/2014/main" id="{720A3CAE-F497-4610-BE2B-FED304D9B6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532073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0" name="Rectangle 114">
                <a:extLst>
                  <a:ext uri="{FF2B5EF4-FFF2-40B4-BE49-F238E27FC236}">
                    <a16:creationId xmlns:a16="http://schemas.microsoft.com/office/drawing/2014/main" id="{1E106C33-1C4D-42E5-8999-5089C0FB73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5173545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3" name="Rectangle 117">
                <a:extLst>
                  <a:ext uri="{FF2B5EF4-FFF2-40B4-BE49-F238E27FC236}">
                    <a16:creationId xmlns:a16="http://schemas.microsoft.com/office/drawing/2014/main" id="{41D9464E-AC43-4EF5-BBFF-334F2BCB3A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5026351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6" name="Rectangle 120">
                <a:extLst>
                  <a:ext uri="{FF2B5EF4-FFF2-40B4-BE49-F238E27FC236}">
                    <a16:creationId xmlns:a16="http://schemas.microsoft.com/office/drawing/2014/main" id="{6C1295C4-21B2-4EDE-B2B5-34368160BB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487915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9" name="Rectangle 123">
                <a:extLst>
                  <a:ext uri="{FF2B5EF4-FFF2-40B4-BE49-F238E27FC236}">
                    <a16:creationId xmlns:a16="http://schemas.microsoft.com/office/drawing/2014/main" id="{3235FC67-59B7-47FE-8215-D9894A21593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473196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2" name="Rectangle 126">
                <a:extLst>
                  <a:ext uri="{FF2B5EF4-FFF2-40B4-BE49-F238E27FC236}">
                    <a16:creationId xmlns:a16="http://schemas.microsoft.com/office/drawing/2014/main" id="{48336B00-3817-49A5-BC97-12E94B3D87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458476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5" name="Rectangle 129">
                <a:extLst>
                  <a:ext uri="{FF2B5EF4-FFF2-40B4-BE49-F238E27FC236}">
                    <a16:creationId xmlns:a16="http://schemas.microsoft.com/office/drawing/2014/main" id="{C752D80B-4F85-439A-9384-FAD59BCF91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443757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8" name="Rectangle 132">
                <a:extLst>
                  <a:ext uri="{FF2B5EF4-FFF2-40B4-BE49-F238E27FC236}">
                    <a16:creationId xmlns:a16="http://schemas.microsoft.com/office/drawing/2014/main" id="{7D79B32B-C916-42A6-B124-11726359F6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4292015"/>
                <a:ext cx="1000920" cy="47429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1" name="Rectangle 135">
                <a:extLst>
                  <a:ext uri="{FF2B5EF4-FFF2-40B4-BE49-F238E27FC236}">
                    <a16:creationId xmlns:a16="http://schemas.microsoft.com/office/drawing/2014/main" id="{EF4D7820-ACC9-4E0A-9C8E-D1285901829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414482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3" name="Rectangle 137">
                <a:extLst>
                  <a:ext uri="{FF2B5EF4-FFF2-40B4-BE49-F238E27FC236}">
                    <a16:creationId xmlns:a16="http://schemas.microsoft.com/office/drawing/2014/main" id="{27C589B3-DB00-43CA-9618-432A629D58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399762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6" name="Rectangle 140">
                <a:extLst>
                  <a:ext uri="{FF2B5EF4-FFF2-40B4-BE49-F238E27FC236}">
                    <a16:creationId xmlns:a16="http://schemas.microsoft.com/office/drawing/2014/main" id="{293C1131-CFBB-4063-9C98-3B9C8006177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3850433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9" name="Rectangle 143">
                <a:extLst>
                  <a:ext uri="{FF2B5EF4-FFF2-40B4-BE49-F238E27FC236}">
                    <a16:creationId xmlns:a16="http://schemas.microsoft.com/office/drawing/2014/main" id="{E5F76DB3-53F7-437E-B971-07EB00C11F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370323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2" name="Rectangle 146">
                <a:extLst>
                  <a:ext uri="{FF2B5EF4-FFF2-40B4-BE49-F238E27FC236}">
                    <a16:creationId xmlns:a16="http://schemas.microsoft.com/office/drawing/2014/main" id="{60BF1951-C773-4770-A247-54E89D2C6E0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3556045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5" name="Rectangle 149">
                <a:extLst>
                  <a:ext uri="{FF2B5EF4-FFF2-40B4-BE49-F238E27FC236}">
                    <a16:creationId xmlns:a16="http://schemas.microsoft.com/office/drawing/2014/main" id="{4B6A3AC0-47E4-4591-9A70-F8ED2E4987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3408850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7" name="Rectangle 151">
                <a:extLst>
                  <a:ext uri="{FF2B5EF4-FFF2-40B4-BE49-F238E27FC236}">
                    <a16:creationId xmlns:a16="http://schemas.microsoft.com/office/drawing/2014/main" id="{5E6E5512-A5D8-4F77-9AFA-E3B86A1FCE3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326165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9" name="Rectangle 153">
                <a:extLst>
                  <a:ext uri="{FF2B5EF4-FFF2-40B4-BE49-F238E27FC236}">
                    <a16:creationId xmlns:a16="http://schemas.microsoft.com/office/drawing/2014/main" id="{6D2DFC8D-64FB-48CB-88D9-6D0B432346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311446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1" name="Rectangle 155">
                <a:extLst>
                  <a:ext uri="{FF2B5EF4-FFF2-40B4-BE49-F238E27FC236}">
                    <a16:creationId xmlns:a16="http://schemas.microsoft.com/office/drawing/2014/main" id="{9D1C8492-A64C-4219-8413-81B68042823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296726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3" name="Rectangle 157">
                <a:extLst>
                  <a:ext uri="{FF2B5EF4-FFF2-40B4-BE49-F238E27FC236}">
                    <a16:creationId xmlns:a16="http://schemas.microsoft.com/office/drawing/2014/main" id="{C1CBAE5A-2DCA-43A5-B578-41859F27102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282007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5" name="Rectangle 159">
                <a:extLst>
                  <a:ext uri="{FF2B5EF4-FFF2-40B4-BE49-F238E27FC236}">
                    <a16:creationId xmlns:a16="http://schemas.microsoft.com/office/drawing/2014/main" id="{A4BE0BC1-8C48-4288-A6BF-5F11E659F98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2672880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7" name="Rectangle 161">
                <a:extLst>
                  <a:ext uri="{FF2B5EF4-FFF2-40B4-BE49-F238E27FC236}">
                    <a16:creationId xmlns:a16="http://schemas.microsoft.com/office/drawing/2014/main" id="{88FDEF1F-1BB8-4E85-8A32-B6CD5141801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2525686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9" name="Rectangle 163">
                <a:extLst>
                  <a:ext uri="{FF2B5EF4-FFF2-40B4-BE49-F238E27FC236}">
                    <a16:creationId xmlns:a16="http://schemas.microsoft.com/office/drawing/2014/main" id="{2A031A57-0C73-4375-8381-167216A5123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237849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1" name="Rectangle 165">
                <a:extLst>
                  <a:ext uri="{FF2B5EF4-FFF2-40B4-BE49-F238E27FC236}">
                    <a16:creationId xmlns:a16="http://schemas.microsoft.com/office/drawing/2014/main" id="{EA3E0E8C-E966-427E-9198-08DA1F4FBB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223129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3" name="Rectangle 167">
                <a:extLst>
                  <a:ext uri="{FF2B5EF4-FFF2-40B4-BE49-F238E27FC236}">
                    <a16:creationId xmlns:a16="http://schemas.microsoft.com/office/drawing/2014/main" id="{41D93608-6E20-426B-B63E-6A07597EDE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208410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5" name="Rectangle 169">
                <a:extLst>
                  <a:ext uri="{FF2B5EF4-FFF2-40B4-BE49-F238E27FC236}">
                    <a16:creationId xmlns:a16="http://schemas.microsoft.com/office/drawing/2014/main" id="{1EF803AC-1C84-483B-99CF-CDDE23DCA9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93690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7" name="Rectangle 171">
                <a:extLst>
                  <a:ext uri="{FF2B5EF4-FFF2-40B4-BE49-F238E27FC236}">
                    <a16:creationId xmlns:a16="http://schemas.microsoft.com/office/drawing/2014/main" id="{B9785870-FC6C-45B6-B76F-1D137EE107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789715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9" name="Rectangle 173">
                <a:extLst>
                  <a:ext uri="{FF2B5EF4-FFF2-40B4-BE49-F238E27FC236}">
                    <a16:creationId xmlns:a16="http://schemas.microsoft.com/office/drawing/2014/main" id="{E455835C-8641-4A24-8549-41F8A831EA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642521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1" name="Rectangle 175">
                <a:extLst>
                  <a:ext uri="{FF2B5EF4-FFF2-40B4-BE49-F238E27FC236}">
                    <a16:creationId xmlns:a16="http://schemas.microsoft.com/office/drawing/2014/main" id="{9E8F1C8E-0E4A-4029-BD5D-78519E3524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495327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3" name="Rectangle 177">
                <a:extLst>
                  <a:ext uri="{FF2B5EF4-FFF2-40B4-BE49-F238E27FC236}">
                    <a16:creationId xmlns:a16="http://schemas.microsoft.com/office/drawing/2014/main" id="{4C44F08A-5F6E-4474-904E-F061EA98BE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348132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5" name="Rectangle 179">
                <a:extLst>
                  <a:ext uri="{FF2B5EF4-FFF2-40B4-BE49-F238E27FC236}">
                    <a16:creationId xmlns:a16="http://schemas.microsoft.com/office/drawing/2014/main" id="{C6778146-3901-4778-8E00-49F111478C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200939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7" name="Rectangle 181">
                <a:extLst>
                  <a:ext uri="{FF2B5EF4-FFF2-40B4-BE49-F238E27FC236}">
                    <a16:creationId xmlns:a16="http://schemas.microsoft.com/office/drawing/2014/main" id="{28614E1F-15D8-4BCB-AE25-7722C351AA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014896" y="1053744"/>
                <a:ext cx="100092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3F1A240-B903-E345-897B-AAB47FB5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48765"/>
            <a:ext cx="1022680" cy="3167011"/>
            <a:chOff x="0" y="1080000"/>
            <a:chExt cx="2685600" cy="6232854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511F315A-1066-0D42-B54F-6CD312527D5A}"/>
                </a:ext>
              </a:extLst>
            </p:cNvPr>
            <p:cNvGrpSpPr/>
            <p:nvPr userDrawn="1"/>
          </p:nvGrpSpPr>
          <p:grpSpPr>
            <a:xfrm>
              <a:off x="720000" y="3778000"/>
              <a:ext cx="1965600" cy="1960953"/>
              <a:chOff x="720000" y="3924026"/>
              <a:chExt cx="1965600" cy="1960953"/>
            </a:xfrm>
          </p:grpSpPr>
          <p:sp>
            <p:nvSpPr>
              <p:cNvPr id="225" name="Rectangle 109">
                <a:extLst>
                  <a:ext uri="{FF2B5EF4-FFF2-40B4-BE49-F238E27FC236}">
                    <a16:creationId xmlns:a16="http://schemas.microsoft.com/office/drawing/2014/main" id="{2EDF92EA-67CB-4A53-8C18-A97AEC7AC6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5835914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8" name="Rectangle 112">
                <a:extLst>
                  <a:ext uri="{FF2B5EF4-FFF2-40B4-BE49-F238E27FC236}">
                    <a16:creationId xmlns:a16="http://schemas.microsoft.com/office/drawing/2014/main" id="{0499F2F0-9370-4342-A6BF-83D5174B76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5688720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1" name="Rectangle 115">
                <a:extLst>
                  <a:ext uri="{FF2B5EF4-FFF2-40B4-BE49-F238E27FC236}">
                    <a16:creationId xmlns:a16="http://schemas.microsoft.com/office/drawing/2014/main" id="{582AEA53-2D89-4AAB-AD3A-8B7AFEA2C8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5541526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4" name="Rectangle 118">
                <a:extLst>
                  <a:ext uri="{FF2B5EF4-FFF2-40B4-BE49-F238E27FC236}">
                    <a16:creationId xmlns:a16="http://schemas.microsoft.com/office/drawing/2014/main" id="{9C09C06B-55D2-4EA1-A407-130B2AD8A0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5394332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7" name="Rectangle 121">
                <a:extLst>
                  <a:ext uri="{FF2B5EF4-FFF2-40B4-BE49-F238E27FC236}">
                    <a16:creationId xmlns:a16="http://schemas.microsoft.com/office/drawing/2014/main" id="{58AF87C0-EACC-4144-A032-C51C601541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5247138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0" name="Rectangle 124">
                <a:extLst>
                  <a:ext uri="{FF2B5EF4-FFF2-40B4-BE49-F238E27FC236}">
                    <a16:creationId xmlns:a16="http://schemas.microsoft.com/office/drawing/2014/main" id="{218945D3-178B-4D8B-A65E-22AD4CE532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5099943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3" name="Rectangle 127">
                <a:extLst>
                  <a:ext uri="{FF2B5EF4-FFF2-40B4-BE49-F238E27FC236}">
                    <a16:creationId xmlns:a16="http://schemas.microsoft.com/office/drawing/2014/main" id="{69A0A420-C535-4273-8609-EDCB5BD6B9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4952750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6" name="Rectangle 130">
                <a:extLst>
                  <a:ext uri="{FF2B5EF4-FFF2-40B4-BE49-F238E27FC236}">
                    <a16:creationId xmlns:a16="http://schemas.microsoft.com/office/drawing/2014/main" id="{097CEC47-3BB4-4EDB-A098-554C987BA8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4805555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9" name="Rectangle 133">
                <a:extLst>
                  <a:ext uri="{FF2B5EF4-FFF2-40B4-BE49-F238E27FC236}">
                    <a16:creationId xmlns:a16="http://schemas.microsoft.com/office/drawing/2014/main" id="{B48F9E79-F442-459C-87D2-978C32F526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4659997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2" name="Rectangle 136">
                <a:extLst>
                  <a:ext uri="{FF2B5EF4-FFF2-40B4-BE49-F238E27FC236}">
                    <a16:creationId xmlns:a16="http://schemas.microsoft.com/office/drawing/2014/main" id="{0743CE9C-CD90-4E1B-9992-DD8AE7D618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4512803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5" name="Rectangle 139">
                <a:extLst>
                  <a:ext uri="{FF2B5EF4-FFF2-40B4-BE49-F238E27FC236}">
                    <a16:creationId xmlns:a16="http://schemas.microsoft.com/office/drawing/2014/main" id="{6989337F-9C7E-4AF3-B31B-C12348FFA7C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4365609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8" name="Rectangle 142">
                <a:extLst>
                  <a:ext uri="{FF2B5EF4-FFF2-40B4-BE49-F238E27FC236}">
                    <a16:creationId xmlns:a16="http://schemas.microsoft.com/office/drawing/2014/main" id="{20AF33B9-C876-4BEC-BCDD-1185BFB19C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4218414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1" name="Rectangle 145">
                <a:extLst>
                  <a:ext uri="{FF2B5EF4-FFF2-40B4-BE49-F238E27FC236}">
                    <a16:creationId xmlns:a16="http://schemas.microsoft.com/office/drawing/2014/main" id="{02711B59-FE20-42A3-8904-FE3095BC507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4071221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4" name="Rectangle 148">
                <a:extLst>
                  <a:ext uri="{FF2B5EF4-FFF2-40B4-BE49-F238E27FC236}">
                    <a16:creationId xmlns:a16="http://schemas.microsoft.com/office/drawing/2014/main" id="{2D17C787-8691-4992-A284-00A59105CB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000" y="3924026"/>
                <a:ext cx="1965600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FD2D6087-5C5C-A247-9D31-14016F8B806E}"/>
                </a:ext>
              </a:extLst>
            </p:cNvPr>
            <p:cNvGrpSpPr/>
            <p:nvPr userDrawn="1"/>
          </p:nvGrpSpPr>
          <p:grpSpPr>
            <a:xfrm>
              <a:off x="0" y="1080000"/>
              <a:ext cx="1285495" cy="6232854"/>
              <a:chOff x="0" y="1080000"/>
              <a:chExt cx="1285495" cy="6232854"/>
            </a:xfrm>
          </p:grpSpPr>
          <p:sp>
            <p:nvSpPr>
              <p:cNvPr id="196" name="Rectangle 80">
                <a:extLst>
                  <a:ext uri="{FF2B5EF4-FFF2-40B4-BE49-F238E27FC236}">
                    <a16:creationId xmlns:a16="http://schemas.microsoft.com/office/drawing/2014/main" id="{5A8AD08C-09C8-4A83-94C4-90D5EE30AD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263789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199" name="Rectangle 83">
                <a:extLst>
                  <a:ext uri="{FF2B5EF4-FFF2-40B4-BE49-F238E27FC236}">
                    <a16:creationId xmlns:a16="http://schemas.microsoft.com/office/drawing/2014/main" id="{5F89F95A-B273-49B8-975B-9CCB19AB8D5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116594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2" name="Rectangle 86">
                <a:extLst>
                  <a:ext uri="{FF2B5EF4-FFF2-40B4-BE49-F238E27FC236}">
                    <a16:creationId xmlns:a16="http://schemas.microsoft.com/office/drawing/2014/main" id="{DE846079-8318-4802-AA81-94CEFCD7293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969401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5" name="Rectangle 89">
                <a:extLst>
                  <a:ext uri="{FF2B5EF4-FFF2-40B4-BE49-F238E27FC236}">
                    <a16:creationId xmlns:a16="http://schemas.microsoft.com/office/drawing/2014/main" id="{1D4BA573-F77D-4FA1-AED6-8CF63398FE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822206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08" name="Rectangle 92">
                <a:extLst>
                  <a:ext uri="{FF2B5EF4-FFF2-40B4-BE49-F238E27FC236}">
                    <a16:creationId xmlns:a16="http://schemas.microsoft.com/office/drawing/2014/main" id="{79777617-BA16-490B-9A7A-373EB28E3CB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675012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1" name="Rectangle 95">
                <a:extLst>
                  <a:ext uri="{FF2B5EF4-FFF2-40B4-BE49-F238E27FC236}">
                    <a16:creationId xmlns:a16="http://schemas.microsoft.com/office/drawing/2014/main" id="{5A39367A-8491-4E48-9F48-A81B00851F0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527818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4" name="Rectangle 98">
                <a:extLst>
                  <a:ext uri="{FF2B5EF4-FFF2-40B4-BE49-F238E27FC236}">
                    <a16:creationId xmlns:a16="http://schemas.microsoft.com/office/drawing/2014/main" id="{4C6DE318-8A54-412C-B4A7-3B129DD22C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380624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17" name="Rectangle 101">
                <a:extLst>
                  <a:ext uri="{FF2B5EF4-FFF2-40B4-BE49-F238E27FC236}">
                    <a16:creationId xmlns:a16="http://schemas.microsoft.com/office/drawing/2014/main" id="{F94FE7A0-BD7E-4BAA-B8DE-B0BC286085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233430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0" name="Rectangle 104">
                <a:extLst>
                  <a:ext uri="{FF2B5EF4-FFF2-40B4-BE49-F238E27FC236}">
                    <a16:creationId xmlns:a16="http://schemas.microsoft.com/office/drawing/2014/main" id="{62E81FDD-7312-4434-B128-13D212DF58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6086236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3" name="Rectangle 107">
                <a:extLst>
                  <a:ext uri="{FF2B5EF4-FFF2-40B4-BE49-F238E27FC236}">
                    <a16:creationId xmlns:a16="http://schemas.microsoft.com/office/drawing/2014/main" id="{559EB8DF-ED6B-4D19-870B-A6AC27335D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939042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6" name="Rectangle 110">
                <a:extLst>
                  <a:ext uri="{FF2B5EF4-FFF2-40B4-BE49-F238E27FC236}">
                    <a16:creationId xmlns:a16="http://schemas.microsoft.com/office/drawing/2014/main" id="{F516E254-6F64-4231-B164-95252F3E793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788577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29" name="Rectangle 113">
                <a:extLst>
                  <a:ext uri="{FF2B5EF4-FFF2-40B4-BE49-F238E27FC236}">
                    <a16:creationId xmlns:a16="http://schemas.microsoft.com/office/drawing/2014/main" id="{3A5D8D7F-8E59-4C22-8F44-64B82C2FF35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641382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2" name="Rectangle 116">
                <a:extLst>
                  <a:ext uri="{FF2B5EF4-FFF2-40B4-BE49-F238E27FC236}">
                    <a16:creationId xmlns:a16="http://schemas.microsoft.com/office/drawing/2014/main" id="{FDF8CED3-1062-4F4C-AD6E-E557FD59DE7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494189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5" name="Rectangle 119">
                <a:extLst>
                  <a:ext uri="{FF2B5EF4-FFF2-40B4-BE49-F238E27FC236}">
                    <a16:creationId xmlns:a16="http://schemas.microsoft.com/office/drawing/2014/main" id="{C21EBA30-AEE9-4E42-A255-13B10B7AE8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346994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38" name="Rectangle 122">
                <a:extLst>
                  <a:ext uri="{FF2B5EF4-FFF2-40B4-BE49-F238E27FC236}">
                    <a16:creationId xmlns:a16="http://schemas.microsoft.com/office/drawing/2014/main" id="{A02DCD85-D450-4A6E-A327-1DB9EDBD24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199800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1" name="Rectangle 125">
                <a:extLst>
                  <a:ext uri="{FF2B5EF4-FFF2-40B4-BE49-F238E27FC236}">
                    <a16:creationId xmlns:a16="http://schemas.microsoft.com/office/drawing/2014/main" id="{D69E093F-7AEA-431A-A53C-3BBF22B343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052606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4" name="Rectangle 128">
                <a:extLst>
                  <a:ext uri="{FF2B5EF4-FFF2-40B4-BE49-F238E27FC236}">
                    <a16:creationId xmlns:a16="http://schemas.microsoft.com/office/drawing/2014/main" id="{276867B2-7D00-4C21-9FDF-A5A11F1BDD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905412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47" name="Rectangle 131">
                <a:extLst>
                  <a:ext uri="{FF2B5EF4-FFF2-40B4-BE49-F238E27FC236}">
                    <a16:creationId xmlns:a16="http://schemas.microsoft.com/office/drawing/2014/main" id="{6D781FA9-FBBA-45B6-9F41-0104813DD6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759853"/>
                <a:ext cx="1285495" cy="47429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0" name="Rectangle 134">
                <a:extLst>
                  <a:ext uri="{FF2B5EF4-FFF2-40B4-BE49-F238E27FC236}">
                    <a16:creationId xmlns:a16="http://schemas.microsoft.com/office/drawing/2014/main" id="{4AE3CCA7-605B-470A-8450-C6F6FA4BAD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612660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4" name="Rectangle 138">
                <a:extLst>
                  <a:ext uri="{FF2B5EF4-FFF2-40B4-BE49-F238E27FC236}">
                    <a16:creationId xmlns:a16="http://schemas.microsoft.com/office/drawing/2014/main" id="{12218D7B-A5D7-4E9E-BD43-1510702A26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465465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57" name="Rectangle 141">
                <a:extLst>
                  <a:ext uri="{FF2B5EF4-FFF2-40B4-BE49-F238E27FC236}">
                    <a16:creationId xmlns:a16="http://schemas.microsoft.com/office/drawing/2014/main" id="{93A96C1E-A127-437E-96EE-9CDEDBF9EA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318271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0" name="Rectangle 144">
                <a:extLst>
                  <a:ext uri="{FF2B5EF4-FFF2-40B4-BE49-F238E27FC236}">
                    <a16:creationId xmlns:a16="http://schemas.microsoft.com/office/drawing/2014/main" id="{0B99150C-034A-4901-97C1-B656CA42D5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171077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3" name="Rectangle 147">
                <a:extLst>
                  <a:ext uri="{FF2B5EF4-FFF2-40B4-BE49-F238E27FC236}">
                    <a16:creationId xmlns:a16="http://schemas.microsoft.com/office/drawing/2014/main" id="{1FB53FBB-4EAD-46BF-9855-7E9F1525EF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023883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6" name="Rectangle 150">
                <a:extLst>
                  <a:ext uri="{FF2B5EF4-FFF2-40B4-BE49-F238E27FC236}">
                    <a16:creationId xmlns:a16="http://schemas.microsoft.com/office/drawing/2014/main" id="{6D0DB363-15AF-4F2B-BF9C-1605111E99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876688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68" name="Rectangle 152">
                <a:extLst>
                  <a:ext uri="{FF2B5EF4-FFF2-40B4-BE49-F238E27FC236}">
                    <a16:creationId xmlns:a16="http://schemas.microsoft.com/office/drawing/2014/main" id="{B8A6200E-2D69-4D33-88D4-7FDB783527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729495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0" name="Rectangle 154">
                <a:extLst>
                  <a:ext uri="{FF2B5EF4-FFF2-40B4-BE49-F238E27FC236}">
                    <a16:creationId xmlns:a16="http://schemas.microsoft.com/office/drawing/2014/main" id="{9E06BB7D-A3A1-46ED-B770-D7288B1303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582300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2" name="Rectangle 156">
                <a:extLst>
                  <a:ext uri="{FF2B5EF4-FFF2-40B4-BE49-F238E27FC236}">
                    <a16:creationId xmlns:a16="http://schemas.microsoft.com/office/drawing/2014/main" id="{49E5B4BF-379D-45BF-ABED-42876F0FDF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435107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4" name="Rectangle 158">
                <a:extLst>
                  <a:ext uri="{FF2B5EF4-FFF2-40B4-BE49-F238E27FC236}">
                    <a16:creationId xmlns:a16="http://schemas.microsoft.com/office/drawing/2014/main" id="{D4AF17C9-E554-4C55-ABDB-9FDAD1863A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287912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6" name="Rectangle 160">
                <a:extLst>
                  <a:ext uri="{FF2B5EF4-FFF2-40B4-BE49-F238E27FC236}">
                    <a16:creationId xmlns:a16="http://schemas.microsoft.com/office/drawing/2014/main" id="{3DBFE9A5-E396-49CB-A29E-3E646E4501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140718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78" name="Rectangle 162">
                <a:extLst>
                  <a:ext uri="{FF2B5EF4-FFF2-40B4-BE49-F238E27FC236}">
                    <a16:creationId xmlns:a16="http://schemas.microsoft.com/office/drawing/2014/main" id="{2D4AB5A3-F26D-402B-91E5-7F7472D019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993524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0" name="Rectangle 164">
                <a:extLst>
                  <a:ext uri="{FF2B5EF4-FFF2-40B4-BE49-F238E27FC236}">
                    <a16:creationId xmlns:a16="http://schemas.microsoft.com/office/drawing/2014/main" id="{939FC4EC-3640-4111-ACB8-07529EA90F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846330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2" name="Rectangle 166">
                <a:extLst>
                  <a:ext uri="{FF2B5EF4-FFF2-40B4-BE49-F238E27FC236}">
                    <a16:creationId xmlns:a16="http://schemas.microsoft.com/office/drawing/2014/main" id="{194D41D2-3FDC-48BC-9813-1A48F536301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699135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4" name="Rectangle 168">
                <a:extLst>
                  <a:ext uri="{FF2B5EF4-FFF2-40B4-BE49-F238E27FC236}">
                    <a16:creationId xmlns:a16="http://schemas.microsoft.com/office/drawing/2014/main" id="{D50F2C42-0305-4273-820A-EC96422E89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551942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6" name="Rectangle 170">
                <a:extLst>
                  <a:ext uri="{FF2B5EF4-FFF2-40B4-BE49-F238E27FC236}">
                    <a16:creationId xmlns:a16="http://schemas.microsoft.com/office/drawing/2014/main" id="{B82A9293-671A-4E0C-9AAB-3E29203AB2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404747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88" name="Rectangle 172">
                <a:extLst>
                  <a:ext uri="{FF2B5EF4-FFF2-40B4-BE49-F238E27FC236}">
                    <a16:creationId xmlns:a16="http://schemas.microsoft.com/office/drawing/2014/main" id="{E92873BD-D7C3-4302-8698-0A155404F1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257553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0" name="Rectangle 174">
                <a:extLst>
                  <a:ext uri="{FF2B5EF4-FFF2-40B4-BE49-F238E27FC236}">
                    <a16:creationId xmlns:a16="http://schemas.microsoft.com/office/drawing/2014/main" id="{1EC6659F-17FB-4A77-8ED0-86124FD863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110359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2" name="Rectangle 176">
                <a:extLst>
                  <a:ext uri="{FF2B5EF4-FFF2-40B4-BE49-F238E27FC236}">
                    <a16:creationId xmlns:a16="http://schemas.microsoft.com/office/drawing/2014/main" id="{20F9C6BD-29AB-4FC8-AF58-6E6EF1769A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963165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4" name="Rectangle 178">
                <a:extLst>
                  <a:ext uri="{FF2B5EF4-FFF2-40B4-BE49-F238E27FC236}">
                    <a16:creationId xmlns:a16="http://schemas.microsoft.com/office/drawing/2014/main" id="{D546AD3B-B725-419D-9539-0B814801183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815970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6" name="Rectangle 180">
                <a:extLst>
                  <a:ext uri="{FF2B5EF4-FFF2-40B4-BE49-F238E27FC236}">
                    <a16:creationId xmlns:a16="http://schemas.microsoft.com/office/drawing/2014/main" id="{F51F90AD-9E90-49BA-B4FC-30958907551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668777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298" name="Rectangle 182">
                <a:extLst>
                  <a:ext uri="{FF2B5EF4-FFF2-40B4-BE49-F238E27FC236}">
                    <a16:creationId xmlns:a16="http://schemas.microsoft.com/office/drawing/2014/main" id="{E8E448BC-7771-4576-82C2-032221C97D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521582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300" name="Rectangle 184">
                <a:extLst>
                  <a:ext uri="{FF2B5EF4-FFF2-40B4-BE49-F238E27FC236}">
                    <a16:creationId xmlns:a16="http://schemas.microsoft.com/office/drawing/2014/main" id="{64A7D7C1-C0A1-4DDD-98BE-6E2C8F4323A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374389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302" name="Rectangle 186">
                <a:extLst>
                  <a:ext uri="{FF2B5EF4-FFF2-40B4-BE49-F238E27FC236}">
                    <a16:creationId xmlns:a16="http://schemas.microsoft.com/office/drawing/2014/main" id="{1FF90127-0974-474F-BA50-04C61D54659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227194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304" name="Rectangle 188">
                <a:extLst>
                  <a:ext uri="{FF2B5EF4-FFF2-40B4-BE49-F238E27FC236}">
                    <a16:creationId xmlns:a16="http://schemas.microsoft.com/office/drawing/2014/main" id="{79D946C2-EDEB-4ACF-A5DB-100AA5C115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080000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  <p:sp>
            <p:nvSpPr>
              <p:cNvPr id="307" name="Rectangle 125">
                <a:extLst>
                  <a:ext uri="{FF2B5EF4-FFF2-40B4-BE49-F238E27FC236}">
                    <a16:creationId xmlns:a16="http://schemas.microsoft.com/office/drawing/2014/main" id="{B7EC0A76-4F2D-0748-8880-34418E499B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5056707"/>
                <a:ext cx="1285495" cy="49065"/>
              </a:xfrm>
              <a:prstGeom prst="rect">
                <a:avLst/>
              </a:prstGeom>
              <a:solidFill>
                <a:srgbClr val="E74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14"/>
              </a:p>
            </p:txBody>
          </p:sp>
        </p:grpSp>
      </p:grpSp>
      <p:grpSp>
        <p:nvGrpSpPr>
          <p:cNvPr id="9" name="Grafik 7">
            <a:extLst>
              <a:ext uri="{FF2B5EF4-FFF2-40B4-BE49-F238E27FC236}">
                <a16:creationId xmlns:a16="http://schemas.microsoft.com/office/drawing/2014/main" id="{AEAD54F9-F005-4495-AEAE-767A5EB10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1458" y="4947177"/>
            <a:ext cx="5954606" cy="2191870"/>
            <a:chOff x="2743199" y="9737263"/>
            <a:chExt cx="15637044" cy="4313721"/>
          </a:xfrm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FA374150-2989-4A51-B2BA-0D0FBD88C9AB}"/>
                </a:ext>
              </a:extLst>
            </p:cNvPr>
            <p:cNvSpPr/>
            <p:nvPr/>
          </p:nvSpPr>
          <p:spPr>
            <a:xfrm>
              <a:off x="2743199" y="9737263"/>
              <a:ext cx="15637044" cy="4313721"/>
            </a:xfrm>
            <a:custGeom>
              <a:avLst/>
              <a:gdLst>
                <a:gd name="connsiteX0" fmla="*/ 0 w 15637044"/>
                <a:gd name="connsiteY0" fmla="*/ 0 h 4313720"/>
                <a:gd name="connsiteX1" fmla="*/ 15644340 w 15637044"/>
                <a:gd name="connsiteY1" fmla="*/ 0 h 4313720"/>
                <a:gd name="connsiteX2" fmla="*/ 15644340 w 15637044"/>
                <a:gd name="connsiteY2" fmla="*/ 4333704 h 4313720"/>
                <a:gd name="connsiteX3" fmla="*/ 0 w 15637044"/>
                <a:gd name="connsiteY3" fmla="*/ 4333704 h 431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37044" h="4313720">
                  <a:moveTo>
                    <a:pt x="0" y="0"/>
                  </a:moveTo>
                  <a:lnTo>
                    <a:pt x="15644340" y="0"/>
                  </a:lnTo>
                  <a:lnTo>
                    <a:pt x="15644340" y="4333704"/>
                  </a:lnTo>
                  <a:lnTo>
                    <a:pt x="0" y="4333704"/>
                  </a:lnTo>
                  <a:close/>
                </a:path>
              </a:pathLst>
            </a:custGeom>
            <a:noFill/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1D78CA23-CFC7-4405-A57F-3A94DF457484}"/>
                </a:ext>
              </a:extLst>
            </p:cNvPr>
            <p:cNvSpPr/>
            <p:nvPr/>
          </p:nvSpPr>
          <p:spPr>
            <a:xfrm>
              <a:off x="3646849" y="10096951"/>
              <a:ext cx="253745" cy="602652"/>
            </a:xfrm>
            <a:custGeom>
              <a:avLst/>
              <a:gdLst>
                <a:gd name="connsiteX0" fmla="*/ 101498 w 253745"/>
                <a:gd name="connsiteY0" fmla="*/ 46626 h 602652"/>
                <a:gd name="connsiteX1" fmla="*/ 83736 w 253745"/>
                <a:gd name="connsiteY1" fmla="*/ 148126 h 602652"/>
                <a:gd name="connsiteX2" fmla="*/ 83736 w 253745"/>
                <a:gd name="connsiteY2" fmla="*/ 272779 h 602652"/>
                <a:gd name="connsiteX3" fmla="*/ 15859 w 253745"/>
                <a:gd name="connsiteY3" fmla="*/ 272779 h 602652"/>
                <a:gd name="connsiteX4" fmla="*/ 0 w 253745"/>
                <a:gd name="connsiteY4" fmla="*/ 288639 h 602652"/>
                <a:gd name="connsiteX5" fmla="*/ 0 w 253745"/>
                <a:gd name="connsiteY5" fmla="*/ 328604 h 602652"/>
                <a:gd name="connsiteX6" fmla="*/ 15859 w 253745"/>
                <a:gd name="connsiteY6" fmla="*/ 344463 h 602652"/>
                <a:gd name="connsiteX7" fmla="*/ 83736 w 253745"/>
                <a:gd name="connsiteY7" fmla="*/ 344463 h 602652"/>
                <a:gd name="connsiteX8" fmla="*/ 83736 w 253745"/>
                <a:gd name="connsiteY8" fmla="*/ 605507 h 602652"/>
                <a:gd name="connsiteX9" fmla="*/ 99595 w 253745"/>
                <a:gd name="connsiteY9" fmla="*/ 621366 h 602652"/>
                <a:gd name="connsiteX10" fmla="*/ 146538 w 253745"/>
                <a:gd name="connsiteY10" fmla="*/ 621366 h 602652"/>
                <a:gd name="connsiteX11" fmla="*/ 162397 w 253745"/>
                <a:gd name="connsiteY11" fmla="*/ 605507 h 602652"/>
                <a:gd name="connsiteX12" fmla="*/ 162397 w 253745"/>
                <a:gd name="connsiteY12" fmla="*/ 344463 h 602652"/>
                <a:gd name="connsiteX13" fmla="*/ 245498 w 253745"/>
                <a:gd name="connsiteY13" fmla="*/ 344463 h 602652"/>
                <a:gd name="connsiteX14" fmla="*/ 261357 w 253745"/>
                <a:gd name="connsiteY14" fmla="*/ 328604 h 602652"/>
                <a:gd name="connsiteX15" fmla="*/ 261357 w 253745"/>
                <a:gd name="connsiteY15" fmla="*/ 288639 h 602652"/>
                <a:gd name="connsiteX16" fmla="*/ 245498 w 253745"/>
                <a:gd name="connsiteY16" fmla="*/ 272779 h 602652"/>
                <a:gd name="connsiteX17" fmla="*/ 162397 w 253745"/>
                <a:gd name="connsiteY17" fmla="*/ 272779 h 602652"/>
                <a:gd name="connsiteX18" fmla="*/ 162397 w 253745"/>
                <a:gd name="connsiteY18" fmla="*/ 129412 h 602652"/>
                <a:gd name="connsiteX19" fmla="*/ 226785 w 253745"/>
                <a:gd name="connsiteY19" fmla="*/ 67560 h 602652"/>
                <a:gd name="connsiteX20" fmla="*/ 256283 w 253745"/>
                <a:gd name="connsiteY20" fmla="*/ 68512 h 602652"/>
                <a:gd name="connsiteX21" fmla="*/ 257551 w 253745"/>
                <a:gd name="connsiteY21" fmla="*/ 68512 h 602652"/>
                <a:gd name="connsiteX22" fmla="*/ 257868 w 253745"/>
                <a:gd name="connsiteY22" fmla="*/ 68512 h 602652"/>
                <a:gd name="connsiteX23" fmla="*/ 273410 w 253745"/>
                <a:gd name="connsiteY23" fmla="*/ 52653 h 602652"/>
                <a:gd name="connsiteX24" fmla="*/ 273410 w 253745"/>
                <a:gd name="connsiteY24" fmla="*/ 19983 h 602652"/>
                <a:gd name="connsiteX25" fmla="*/ 273410 w 253745"/>
                <a:gd name="connsiteY25" fmla="*/ 6027 h 602652"/>
                <a:gd name="connsiteX26" fmla="*/ 208071 w 253745"/>
                <a:gd name="connsiteY26" fmla="*/ 0 h 602652"/>
                <a:gd name="connsiteX27" fmla="*/ 101498 w 253745"/>
                <a:gd name="connsiteY27" fmla="*/ 46626 h 60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3745" h="602652">
                  <a:moveTo>
                    <a:pt x="101498" y="46626"/>
                  </a:moveTo>
                  <a:cubicBezTo>
                    <a:pt x="86908" y="68512"/>
                    <a:pt x="83736" y="89763"/>
                    <a:pt x="83736" y="148126"/>
                  </a:cubicBezTo>
                  <a:lnTo>
                    <a:pt x="83736" y="272779"/>
                  </a:lnTo>
                  <a:lnTo>
                    <a:pt x="15859" y="272779"/>
                  </a:lnTo>
                  <a:cubicBezTo>
                    <a:pt x="6978" y="272779"/>
                    <a:pt x="0" y="279757"/>
                    <a:pt x="0" y="288639"/>
                  </a:cubicBezTo>
                  <a:lnTo>
                    <a:pt x="0" y="328604"/>
                  </a:lnTo>
                  <a:cubicBezTo>
                    <a:pt x="0" y="337485"/>
                    <a:pt x="7295" y="344463"/>
                    <a:pt x="15859" y="344463"/>
                  </a:cubicBezTo>
                  <a:lnTo>
                    <a:pt x="83736" y="344463"/>
                  </a:lnTo>
                  <a:lnTo>
                    <a:pt x="83736" y="605507"/>
                  </a:lnTo>
                  <a:cubicBezTo>
                    <a:pt x="83736" y="614388"/>
                    <a:pt x="91031" y="621366"/>
                    <a:pt x="99595" y="621366"/>
                  </a:cubicBezTo>
                  <a:lnTo>
                    <a:pt x="146538" y="621366"/>
                  </a:lnTo>
                  <a:cubicBezTo>
                    <a:pt x="155419" y="621366"/>
                    <a:pt x="162397" y="614071"/>
                    <a:pt x="162397" y="605507"/>
                  </a:cubicBezTo>
                  <a:lnTo>
                    <a:pt x="162397" y="344463"/>
                  </a:lnTo>
                  <a:lnTo>
                    <a:pt x="245498" y="344463"/>
                  </a:lnTo>
                  <a:cubicBezTo>
                    <a:pt x="254379" y="344463"/>
                    <a:pt x="261357" y="337168"/>
                    <a:pt x="261357" y="328604"/>
                  </a:cubicBezTo>
                  <a:lnTo>
                    <a:pt x="261357" y="288639"/>
                  </a:lnTo>
                  <a:cubicBezTo>
                    <a:pt x="261357" y="279757"/>
                    <a:pt x="254062" y="272779"/>
                    <a:pt x="245498" y="272779"/>
                  </a:cubicBezTo>
                  <a:lnTo>
                    <a:pt x="162397" y="272779"/>
                  </a:lnTo>
                  <a:lnTo>
                    <a:pt x="162397" y="129412"/>
                  </a:lnTo>
                  <a:cubicBezTo>
                    <a:pt x="162397" y="99913"/>
                    <a:pt x="162397" y="67560"/>
                    <a:pt x="226785" y="67560"/>
                  </a:cubicBezTo>
                  <a:cubicBezTo>
                    <a:pt x="236617" y="67560"/>
                    <a:pt x="246767" y="67878"/>
                    <a:pt x="256283" y="68512"/>
                  </a:cubicBezTo>
                  <a:cubicBezTo>
                    <a:pt x="256600" y="68512"/>
                    <a:pt x="256917" y="68512"/>
                    <a:pt x="257551" y="68512"/>
                  </a:cubicBezTo>
                  <a:cubicBezTo>
                    <a:pt x="257551" y="68512"/>
                    <a:pt x="257868" y="68512"/>
                    <a:pt x="257868" y="68512"/>
                  </a:cubicBezTo>
                  <a:cubicBezTo>
                    <a:pt x="266432" y="68195"/>
                    <a:pt x="273410" y="61217"/>
                    <a:pt x="273410" y="52653"/>
                  </a:cubicBezTo>
                  <a:lnTo>
                    <a:pt x="273410" y="19983"/>
                  </a:lnTo>
                  <a:lnTo>
                    <a:pt x="273410" y="6027"/>
                  </a:lnTo>
                  <a:cubicBezTo>
                    <a:pt x="256600" y="3489"/>
                    <a:pt x="230908" y="0"/>
                    <a:pt x="208071" y="0"/>
                  </a:cubicBezTo>
                  <a:cubicBezTo>
                    <a:pt x="153199" y="0"/>
                    <a:pt x="119577" y="19348"/>
                    <a:pt x="101498" y="46626"/>
                  </a:cubicBezTo>
                </a:path>
              </a:pathLst>
            </a:custGeom>
            <a:solidFill>
              <a:srgbClr val="E7492A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17942F5-DED3-41F0-91AF-CC2A47BE5DCC}"/>
                </a:ext>
              </a:extLst>
            </p:cNvPr>
            <p:cNvSpPr/>
            <p:nvPr/>
          </p:nvSpPr>
          <p:spPr>
            <a:xfrm>
              <a:off x="3103200" y="10106467"/>
              <a:ext cx="444054" cy="602652"/>
            </a:xfrm>
            <a:custGeom>
              <a:avLst/>
              <a:gdLst>
                <a:gd name="connsiteX0" fmla="*/ 443420 w 444053"/>
                <a:gd name="connsiteY0" fmla="*/ 634 h 602652"/>
                <a:gd name="connsiteX1" fmla="*/ 390768 w 444053"/>
                <a:gd name="connsiteY1" fmla="*/ 634 h 602652"/>
                <a:gd name="connsiteX2" fmla="*/ 374908 w 444053"/>
                <a:gd name="connsiteY2" fmla="*/ 16494 h 602652"/>
                <a:gd name="connsiteX3" fmla="*/ 374908 w 444053"/>
                <a:gd name="connsiteY3" fmla="*/ 16494 h 602652"/>
                <a:gd name="connsiteX4" fmla="*/ 374908 w 444053"/>
                <a:gd name="connsiteY4" fmla="*/ 16494 h 602652"/>
                <a:gd name="connsiteX5" fmla="*/ 374908 w 444053"/>
                <a:gd name="connsiteY5" fmla="*/ 262947 h 602652"/>
                <a:gd name="connsiteX6" fmla="*/ 84370 w 444053"/>
                <a:gd name="connsiteY6" fmla="*/ 262947 h 602652"/>
                <a:gd name="connsiteX7" fmla="*/ 84370 w 444053"/>
                <a:gd name="connsiteY7" fmla="*/ 16176 h 602652"/>
                <a:gd name="connsiteX8" fmla="*/ 68511 w 444053"/>
                <a:gd name="connsiteY8" fmla="*/ 0 h 602652"/>
                <a:gd name="connsiteX9" fmla="*/ 15859 w 444053"/>
                <a:gd name="connsiteY9" fmla="*/ 0 h 602652"/>
                <a:gd name="connsiteX10" fmla="*/ 0 w 444053"/>
                <a:gd name="connsiteY10" fmla="*/ 16176 h 602652"/>
                <a:gd name="connsiteX11" fmla="*/ 0 w 444053"/>
                <a:gd name="connsiteY11" fmla="*/ 595674 h 602652"/>
                <a:gd name="connsiteX12" fmla="*/ 15859 w 444053"/>
                <a:gd name="connsiteY12" fmla="*/ 611533 h 602652"/>
                <a:gd name="connsiteX13" fmla="*/ 68511 w 444053"/>
                <a:gd name="connsiteY13" fmla="*/ 611533 h 602652"/>
                <a:gd name="connsiteX14" fmla="*/ 84370 w 444053"/>
                <a:gd name="connsiteY14" fmla="*/ 595674 h 602652"/>
                <a:gd name="connsiteX15" fmla="*/ 84370 w 444053"/>
                <a:gd name="connsiteY15" fmla="*/ 335582 h 602652"/>
                <a:gd name="connsiteX16" fmla="*/ 374908 w 444053"/>
                <a:gd name="connsiteY16" fmla="*/ 335582 h 602652"/>
                <a:gd name="connsiteX17" fmla="*/ 374908 w 444053"/>
                <a:gd name="connsiteY17" fmla="*/ 595674 h 602652"/>
                <a:gd name="connsiteX18" fmla="*/ 374908 w 444053"/>
                <a:gd name="connsiteY18" fmla="*/ 595674 h 602652"/>
                <a:gd name="connsiteX19" fmla="*/ 374908 w 444053"/>
                <a:gd name="connsiteY19" fmla="*/ 595674 h 602652"/>
                <a:gd name="connsiteX20" fmla="*/ 390768 w 444053"/>
                <a:gd name="connsiteY20" fmla="*/ 611533 h 602652"/>
                <a:gd name="connsiteX21" fmla="*/ 443420 w 444053"/>
                <a:gd name="connsiteY21" fmla="*/ 611533 h 602652"/>
                <a:gd name="connsiteX22" fmla="*/ 459279 w 444053"/>
                <a:gd name="connsiteY22" fmla="*/ 595674 h 602652"/>
                <a:gd name="connsiteX23" fmla="*/ 459279 w 444053"/>
                <a:gd name="connsiteY23" fmla="*/ 16494 h 602652"/>
                <a:gd name="connsiteX24" fmla="*/ 443420 w 444053"/>
                <a:gd name="connsiteY24" fmla="*/ 634 h 60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4053" h="602652">
                  <a:moveTo>
                    <a:pt x="443420" y="634"/>
                  </a:moveTo>
                  <a:lnTo>
                    <a:pt x="390768" y="634"/>
                  </a:lnTo>
                  <a:cubicBezTo>
                    <a:pt x="381886" y="634"/>
                    <a:pt x="374908" y="7930"/>
                    <a:pt x="374908" y="16494"/>
                  </a:cubicBezTo>
                  <a:lnTo>
                    <a:pt x="374908" y="16494"/>
                  </a:lnTo>
                  <a:lnTo>
                    <a:pt x="374908" y="16494"/>
                  </a:lnTo>
                  <a:lnTo>
                    <a:pt x="374908" y="262947"/>
                  </a:lnTo>
                  <a:lnTo>
                    <a:pt x="84370" y="262947"/>
                  </a:lnTo>
                  <a:lnTo>
                    <a:pt x="84370" y="16176"/>
                  </a:lnTo>
                  <a:cubicBezTo>
                    <a:pt x="84370" y="7295"/>
                    <a:pt x="77075" y="0"/>
                    <a:pt x="68511" y="0"/>
                  </a:cubicBezTo>
                  <a:lnTo>
                    <a:pt x="15859" y="0"/>
                  </a:lnTo>
                  <a:cubicBezTo>
                    <a:pt x="6978" y="0"/>
                    <a:pt x="0" y="7295"/>
                    <a:pt x="0" y="16176"/>
                  </a:cubicBezTo>
                  <a:lnTo>
                    <a:pt x="0" y="595674"/>
                  </a:lnTo>
                  <a:cubicBezTo>
                    <a:pt x="0" y="604555"/>
                    <a:pt x="7295" y="611533"/>
                    <a:pt x="15859" y="611533"/>
                  </a:cubicBezTo>
                  <a:lnTo>
                    <a:pt x="68511" y="611533"/>
                  </a:lnTo>
                  <a:cubicBezTo>
                    <a:pt x="77392" y="611533"/>
                    <a:pt x="84370" y="604238"/>
                    <a:pt x="84370" y="595674"/>
                  </a:cubicBezTo>
                  <a:lnTo>
                    <a:pt x="84370" y="335582"/>
                  </a:lnTo>
                  <a:lnTo>
                    <a:pt x="374908" y="335582"/>
                  </a:lnTo>
                  <a:lnTo>
                    <a:pt x="374908" y="595674"/>
                  </a:lnTo>
                  <a:lnTo>
                    <a:pt x="374908" y="595674"/>
                  </a:lnTo>
                  <a:lnTo>
                    <a:pt x="374908" y="595674"/>
                  </a:lnTo>
                  <a:cubicBezTo>
                    <a:pt x="374908" y="604555"/>
                    <a:pt x="382204" y="611533"/>
                    <a:pt x="390768" y="611533"/>
                  </a:cubicBezTo>
                  <a:lnTo>
                    <a:pt x="443420" y="611533"/>
                  </a:lnTo>
                  <a:cubicBezTo>
                    <a:pt x="452301" y="611533"/>
                    <a:pt x="459279" y="604238"/>
                    <a:pt x="459279" y="595674"/>
                  </a:cubicBezTo>
                  <a:lnTo>
                    <a:pt x="459279" y="16494"/>
                  </a:lnTo>
                  <a:cubicBezTo>
                    <a:pt x="459596" y="7612"/>
                    <a:pt x="452301" y="634"/>
                    <a:pt x="443420" y="634"/>
                  </a:cubicBezTo>
                </a:path>
              </a:pathLst>
            </a:custGeom>
            <a:solidFill>
              <a:srgbClr val="E7492A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D878C61A-CC41-4383-89A0-E7EEE3090821}"/>
                </a:ext>
              </a:extLst>
            </p:cNvPr>
            <p:cNvSpPr/>
            <p:nvPr/>
          </p:nvSpPr>
          <p:spPr>
            <a:xfrm>
              <a:off x="4003361" y="10106784"/>
              <a:ext cx="444054" cy="602652"/>
            </a:xfrm>
            <a:custGeom>
              <a:avLst/>
              <a:gdLst>
                <a:gd name="connsiteX0" fmla="*/ 459596 w 444053"/>
                <a:gd name="connsiteY0" fmla="*/ 16176 h 602652"/>
                <a:gd name="connsiteX1" fmla="*/ 459596 w 444053"/>
                <a:gd name="connsiteY1" fmla="*/ 16176 h 602652"/>
                <a:gd name="connsiteX2" fmla="*/ 459596 w 444053"/>
                <a:gd name="connsiteY2" fmla="*/ 16176 h 602652"/>
                <a:gd name="connsiteX3" fmla="*/ 443737 w 444053"/>
                <a:gd name="connsiteY3" fmla="*/ 0 h 602652"/>
                <a:gd name="connsiteX4" fmla="*/ 391085 w 444053"/>
                <a:gd name="connsiteY4" fmla="*/ 0 h 602652"/>
                <a:gd name="connsiteX5" fmla="*/ 375226 w 444053"/>
                <a:gd name="connsiteY5" fmla="*/ 15859 h 602652"/>
                <a:gd name="connsiteX6" fmla="*/ 375226 w 444053"/>
                <a:gd name="connsiteY6" fmla="*/ 15859 h 602652"/>
                <a:gd name="connsiteX7" fmla="*/ 375226 w 444053"/>
                <a:gd name="connsiteY7" fmla="*/ 15859 h 602652"/>
                <a:gd name="connsiteX8" fmla="*/ 375226 w 444053"/>
                <a:gd name="connsiteY8" fmla="*/ 262312 h 602652"/>
                <a:gd name="connsiteX9" fmla="*/ 84688 w 444053"/>
                <a:gd name="connsiteY9" fmla="*/ 262312 h 602652"/>
                <a:gd name="connsiteX10" fmla="*/ 84688 w 444053"/>
                <a:gd name="connsiteY10" fmla="*/ 15859 h 602652"/>
                <a:gd name="connsiteX11" fmla="*/ 84688 w 444053"/>
                <a:gd name="connsiteY11" fmla="*/ 15859 h 602652"/>
                <a:gd name="connsiteX12" fmla="*/ 84688 w 444053"/>
                <a:gd name="connsiteY12" fmla="*/ 15859 h 602652"/>
                <a:gd name="connsiteX13" fmla="*/ 68828 w 444053"/>
                <a:gd name="connsiteY13" fmla="*/ 0 h 602652"/>
                <a:gd name="connsiteX14" fmla="*/ 16176 w 444053"/>
                <a:gd name="connsiteY14" fmla="*/ 0 h 602652"/>
                <a:gd name="connsiteX15" fmla="*/ 0 w 444053"/>
                <a:gd name="connsiteY15" fmla="*/ 16176 h 602652"/>
                <a:gd name="connsiteX16" fmla="*/ 0 w 444053"/>
                <a:gd name="connsiteY16" fmla="*/ 16176 h 602652"/>
                <a:gd name="connsiteX17" fmla="*/ 0 w 444053"/>
                <a:gd name="connsiteY17" fmla="*/ 595674 h 602652"/>
                <a:gd name="connsiteX18" fmla="*/ 16176 w 444053"/>
                <a:gd name="connsiteY18" fmla="*/ 611533 h 602652"/>
                <a:gd name="connsiteX19" fmla="*/ 68828 w 444053"/>
                <a:gd name="connsiteY19" fmla="*/ 611533 h 602652"/>
                <a:gd name="connsiteX20" fmla="*/ 84688 w 444053"/>
                <a:gd name="connsiteY20" fmla="*/ 595674 h 602652"/>
                <a:gd name="connsiteX21" fmla="*/ 84688 w 444053"/>
                <a:gd name="connsiteY21" fmla="*/ 595674 h 602652"/>
                <a:gd name="connsiteX22" fmla="*/ 84688 w 444053"/>
                <a:gd name="connsiteY22" fmla="*/ 595674 h 602652"/>
                <a:gd name="connsiteX23" fmla="*/ 84688 w 444053"/>
                <a:gd name="connsiteY23" fmla="*/ 335582 h 602652"/>
                <a:gd name="connsiteX24" fmla="*/ 375226 w 444053"/>
                <a:gd name="connsiteY24" fmla="*/ 335582 h 602652"/>
                <a:gd name="connsiteX25" fmla="*/ 375226 w 444053"/>
                <a:gd name="connsiteY25" fmla="*/ 595674 h 602652"/>
                <a:gd name="connsiteX26" fmla="*/ 375226 w 444053"/>
                <a:gd name="connsiteY26" fmla="*/ 595674 h 602652"/>
                <a:gd name="connsiteX27" fmla="*/ 375226 w 444053"/>
                <a:gd name="connsiteY27" fmla="*/ 595674 h 602652"/>
                <a:gd name="connsiteX28" fmla="*/ 391085 w 444053"/>
                <a:gd name="connsiteY28" fmla="*/ 611533 h 602652"/>
                <a:gd name="connsiteX29" fmla="*/ 443737 w 444053"/>
                <a:gd name="connsiteY29" fmla="*/ 611533 h 602652"/>
                <a:gd name="connsiteX30" fmla="*/ 459596 w 444053"/>
                <a:gd name="connsiteY30" fmla="*/ 595674 h 602652"/>
                <a:gd name="connsiteX31" fmla="*/ 459596 w 444053"/>
                <a:gd name="connsiteY31" fmla="*/ 16176 h 60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44053" h="602652">
                  <a:moveTo>
                    <a:pt x="459596" y="16176"/>
                  </a:moveTo>
                  <a:lnTo>
                    <a:pt x="459596" y="16176"/>
                  </a:lnTo>
                  <a:lnTo>
                    <a:pt x="459596" y="16176"/>
                  </a:lnTo>
                  <a:cubicBezTo>
                    <a:pt x="459596" y="7295"/>
                    <a:pt x="452301" y="0"/>
                    <a:pt x="443737" y="0"/>
                  </a:cubicBezTo>
                  <a:lnTo>
                    <a:pt x="391085" y="0"/>
                  </a:lnTo>
                  <a:cubicBezTo>
                    <a:pt x="382204" y="0"/>
                    <a:pt x="375226" y="7295"/>
                    <a:pt x="375226" y="15859"/>
                  </a:cubicBezTo>
                  <a:cubicBezTo>
                    <a:pt x="375226" y="15859"/>
                    <a:pt x="375226" y="15859"/>
                    <a:pt x="375226" y="15859"/>
                  </a:cubicBezTo>
                  <a:lnTo>
                    <a:pt x="375226" y="15859"/>
                  </a:lnTo>
                  <a:lnTo>
                    <a:pt x="375226" y="262312"/>
                  </a:lnTo>
                  <a:lnTo>
                    <a:pt x="84688" y="262312"/>
                  </a:lnTo>
                  <a:lnTo>
                    <a:pt x="84688" y="15859"/>
                  </a:lnTo>
                  <a:lnTo>
                    <a:pt x="84688" y="15859"/>
                  </a:lnTo>
                  <a:lnTo>
                    <a:pt x="84688" y="15859"/>
                  </a:lnTo>
                  <a:cubicBezTo>
                    <a:pt x="84688" y="6978"/>
                    <a:pt x="77392" y="0"/>
                    <a:pt x="68828" y="0"/>
                  </a:cubicBezTo>
                  <a:lnTo>
                    <a:pt x="16176" y="0"/>
                  </a:lnTo>
                  <a:cubicBezTo>
                    <a:pt x="7295" y="0"/>
                    <a:pt x="0" y="7295"/>
                    <a:pt x="0" y="16176"/>
                  </a:cubicBezTo>
                  <a:lnTo>
                    <a:pt x="0" y="16176"/>
                  </a:lnTo>
                  <a:lnTo>
                    <a:pt x="0" y="595674"/>
                  </a:lnTo>
                  <a:cubicBezTo>
                    <a:pt x="0" y="604555"/>
                    <a:pt x="7295" y="611533"/>
                    <a:pt x="16176" y="611533"/>
                  </a:cubicBezTo>
                  <a:lnTo>
                    <a:pt x="68828" y="611533"/>
                  </a:lnTo>
                  <a:cubicBezTo>
                    <a:pt x="77709" y="611533"/>
                    <a:pt x="84688" y="604238"/>
                    <a:pt x="84688" y="595674"/>
                  </a:cubicBezTo>
                  <a:lnTo>
                    <a:pt x="84688" y="595674"/>
                  </a:lnTo>
                  <a:lnTo>
                    <a:pt x="84688" y="595674"/>
                  </a:lnTo>
                  <a:lnTo>
                    <a:pt x="84688" y="335582"/>
                  </a:lnTo>
                  <a:lnTo>
                    <a:pt x="375226" y="335582"/>
                  </a:lnTo>
                  <a:lnTo>
                    <a:pt x="375226" y="595674"/>
                  </a:lnTo>
                  <a:lnTo>
                    <a:pt x="375226" y="595674"/>
                  </a:lnTo>
                  <a:lnTo>
                    <a:pt x="375226" y="595674"/>
                  </a:lnTo>
                  <a:cubicBezTo>
                    <a:pt x="375226" y="604555"/>
                    <a:pt x="382521" y="611533"/>
                    <a:pt x="391085" y="611533"/>
                  </a:cubicBezTo>
                  <a:lnTo>
                    <a:pt x="443737" y="611533"/>
                  </a:lnTo>
                  <a:cubicBezTo>
                    <a:pt x="452618" y="611533"/>
                    <a:pt x="459596" y="604238"/>
                    <a:pt x="459596" y="595674"/>
                  </a:cubicBezTo>
                  <a:lnTo>
                    <a:pt x="459596" y="16176"/>
                  </a:lnTo>
                  <a:close/>
                </a:path>
              </a:pathLst>
            </a:custGeom>
            <a:solidFill>
              <a:srgbClr val="E7492A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DC4B33D4-F1E0-494F-A574-9904F30A23FC}"/>
                </a:ext>
              </a:extLst>
            </p:cNvPr>
            <p:cNvSpPr/>
            <p:nvPr/>
          </p:nvSpPr>
          <p:spPr>
            <a:xfrm>
              <a:off x="4718922" y="10109004"/>
              <a:ext cx="31718" cy="222030"/>
            </a:xfrm>
            <a:custGeom>
              <a:avLst/>
              <a:gdLst>
                <a:gd name="connsiteX0" fmla="*/ 0 w 0"/>
                <a:gd name="connsiteY0" fmla="*/ 235034 h 222029"/>
                <a:gd name="connsiteX1" fmla="*/ 0 w 0"/>
                <a:gd name="connsiteY1" fmla="*/ 0 h 222029"/>
                <a:gd name="connsiteX2" fmla="*/ 20934 w 0"/>
                <a:gd name="connsiteY2" fmla="*/ 0 h 222029"/>
                <a:gd name="connsiteX3" fmla="*/ 20934 w 0"/>
                <a:gd name="connsiteY3" fmla="*/ 235034 h 222029"/>
                <a:gd name="connsiteX4" fmla="*/ 0 w 0"/>
                <a:gd name="connsiteY4" fmla="*/ 235034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h="222029">
                  <a:moveTo>
                    <a:pt x="0" y="235034"/>
                  </a:moveTo>
                  <a:lnTo>
                    <a:pt x="0" y="0"/>
                  </a:lnTo>
                  <a:lnTo>
                    <a:pt x="20934" y="0"/>
                  </a:lnTo>
                  <a:lnTo>
                    <a:pt x="20934" y="235034"/>
                  </a:lnTo>
                  <a:lnTo>
                    <a:pt x="0" y="235034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CD1C081D-8499-4EB2-83AB-96E44B8B04DB}"/>
                </a:ext>
              </a:extLst>
            </p:cNvPr>
            <p:cNvSpPr/>
            <p:nvPr/>
          </p:nvSpPr>
          <p:spPr>
            <a:xfrm>
              <a:off x="4799169" y="10176248"/>
              <a:ext cx="126873" cy="158593"/>
            </a:xfrm>
            <a:custGeom>
              <a:avLst/>
              <a:gdLst>
                <a:gd name="connsiteX0" fmla="*/ 20934 w 126872"/>
                <a:gd name="connsiteY0" fmla="*/ 167791 h 158592"/>
                <a:gd name="connsiteX1" fmla="*/ 1586 w 126872"/>
                <a:gd name="connsiteY1" fmla="*/ 167791 h 158592"/>
                <a:gd name="connsiteX2" fmla="*/ 1586 w 126872"/>
                <a:gd name="connsiteY2" fmla="*/ 41551 h 158592"/>
                <a:gd name="connsiteX3" fmla="*/ 0 w 126872"/>
                <a:gd name="connsiteY3" fmla="*/ 4758 h 158592"/>
                <a:gd name="connsiteX4" fmla="*/ 19982 w 126872"/>
                <a:gd name="connsiteY4" fmla="*/ 4758 h 158592"/>
                <a:gd name="connsiteX5" fmla="*/ 20934 w 126872"/>
                <a:gd name="connsiteY5" fmla="*/ 28864 h 158592"/>
                <a:gd name="connsiteX6" fmla="*/ 21568 w 126872"/>
                <a:gd name="connsiteY6" fmla="*/ 29498 h 158592"/>
                <a:gd name="connsiteX7" fmla="*/ 72317 w 126872"/>
                <a:gd name="connsiteY7" fmla="*/ 0 h 158592"/>
                <a:gd name="connsiteX8" fmla="*/ 129727 w 126872"/>
                <a:gd name="connsiteY8" fmla="*/ 65975 h 158592"/>
                <a:gd name="connsiteX9" fmla="*/ 129727 w 126872"/>
                <a:gd name="connsiteY9" fmla="*/ 167791 h 158592"/>
                <a:gd name="connsiteX10" fmla="*/ 110379 w 126872"/>
                <a:gd name="connsiteY10" fmla="*/ 167791 h 158592"/>
                <a:gd name="connsiteX11" fmla="*/ 110379 w 126872"/>
                <a:gd name="connsiteY11" fmla="*/ 62803 h 158592"/>
                <a:gd name="connsiteX12" fmla="*/ 67560 w 126872"/>
                <a:gd name="connsiteY12" fmla="*/ 18080 h 158592"/>
                <a:gd name="connsiteX13" fmla="*/ 20934 w 126872"/>
                <a:gd name="connsiteY13" fmla="*/ 74221 h 158592"/>
                <a:gd name="connsiteX14" fmla="*/ 20934 w 126872"/>
                <a:gd name="connsiteY14" fmla="*/ 167791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20934" y="167791"/>
                  </a:moveTo>
                  <a:lnTo>
                    <a:pt x="1586" y="167791"/>
                  </a:lnTo>
                  <a:lnTo>
                    <a:pt x="1586" y="41551"/>
                  </a:lnTo>
                  <a:cubicBezTo>
                    <a:pt x="1586" y="28864"/>
                    <a:pt x="634" y="15859"/>
                    <a:pt x="0" y="4758"/>
                  </a:cubicBezTo>
                  <a:lnTo>
                    <a:pt x="19982" y="4758"/>
                  </a:lnTo>
                  <a:lnTo>
                    <a:pt x="20934" y="28864"/>
                  </a:lnTo>
                  <a:lnTo>
                    <a:pt x="21568" y="29498"/>
                  </a:lnTo>
                  <a:cubicBezTo>
                    <a:pt x="32987" y="9516"/>
                    <a:pt x="51383" y="0"/>
                    <a:pt x="72317" y="0"/>
                  </a:cubicBezTo>
                  <a:cubicBezTo>
                    <a:pt x="125604" y="0"/>
                    <a:pt x="129727" y="46943"/>
                    <a:pt x="129727" y="65975"/>
                  </a:cubicBezTo>
                  <a:lnTo>
                    <a:pt x="129727" y="167791"/>
                  </a:lnTo>
                  <a:lnTo>
                    <a:pt x="110379" y="167791"/>
                  </a:lnTo>
                  <a:lnTo>
                    <a:pt x="110379" y="62803"/>
                  </a:lnTo>
                  <a:cubicBezTo>
                    <a:pt x="110379" y="34573"/>
                    <a:pt x="94203" y="18080"/>
                    <a:pt x="67560" y="18080"/>
                  </a:cubicBezTo>
                  <a:cubicBezTo>
                    <a:pt x="35524" y="18080"/>
                    <a:pt x="20934" y="45040"/>
                    <a:pt x="20934" y="74221"/>
                  </a:cubicBezTo>
                  <a:lnTo>
                    <a:pt x="20934" y="167791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71377BF3-4339-4EAA-B208-AEF3E15DC551}"/>
                </a:ext>
              </a:extLst>
            </p:cNvPr>
            <p:cNvSpPr/>
            <p:nvPr/>
          </p:nvSpPr>
          <p:spPr>
            <a:xfrm>
              <a:off x="4962835" y="10137868"/>
              <a:ext cx="63436" cy="190311"/>
            </a:xfrm>
            <a:custGeom>
              <a:avLst/>
              <a:gdLst>
                <a:gd name="connsiteX0" fmla="*/ 32352 w 63436"/>
                <a:gd name="connsiteY0" fmla="*/ 61217 h 190311"/>
                <a:gd name="connsiteX1" fmla="*/ 0 w 63436"/>
                <a:gd name="connsiteY1" fmla="*/ 61217 h 190311"/>
                <a:gd name="connsiteX2" fmla="*/ 0 w 63436"/>
                <a:gd name="connsiteY2" fmla="*/ 43454 h 190311"/>
                <a:gd name="connsiteX3" fmla="*/ 32352 w 63436"/>
                <a:gd name="connsiteY3" fmla="*/ 43454 h 190311"/>
                <a:gd name="connsiteX4" fmla="*/ 32352 w 63436"/>
                <a:gd name="connsiteY4" fmla="*/ 8564 h 190311"/>
                <a:gd name="connsiteX5" fmla="*/ 51700 w 63436"/>
                <a:gd name="connsiteY5" fmla="*/ 0 h 190311"/>
                <a:gd name="connsiteX6" fmla="*/ 51700 w 63436"/>
                <a:gd name="connsiteY6" fmla="*/ 43454 h 190311"/>
                <a:gd name="connsiteX7" fmla="*/ 88811 w 63436"/>
                <a:gd name="connsiteY7" fmla="*/ 43454 h 190311"/>
                <a:gd name="connsiteX8" fmla="*/ 88811 w 63436"/>
                <a:gd name="connsiteY8" fmla="*/ 61217 h 190311"/>
                <a:gd name="connsiteX9" fmla="*/ 51700 w 63436"/>
                <a:gd name="connsiteY9" fmla="*/ 61217 h 190311"/>
                <a:gd name="connsiteX10" fmla="*/ 51700 w 63436"/>
                <a:gd name="connsiteY10" fmla="*/ 170329 h 190311"/>
                <a:gd name="connsiteX11" fmla="*/ 74220 w 63436"/>
                <a:gd name="connsiteY11" fmla="*/ 193483 h 190311"/>
                <a:gd name="connsiteX12" fmla="*/ 91031 w 63436"/>
                <a:gd name="connsiteY12" fmla="*/ 191580 h 190311"/>
                <a:gd name="connsiteX13" fmla="*/ 91031 w 63436"/>
                <a:gd name="connsiteY13" fmla="*/ 208391 h 190311"/>
                <a:gd name="connsiteX14" fmla="*/ 71366 w 63436"/>
                <a:gd name="connsiteY14" fmla="*/ 211245 h 190311"/>
                <a:gd name="connsiteX15" fmla="*/ 32352 w 63436"/>
                <a:gd name="connsiteY15" fmla="*/ 163033 h 190311"/>
                <a:gd name="connsiteX16" fmla="*/ 32352 w 63436"/>
                <a:gd name="connsiteY16" fmla="*/ 61217 h 19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190311">
                  <a:moveTo>
                    <a:pt x="32352" y="61217"/>
                  </a:moveTo>
                  <a:lnTo>
                    <a:pt x="0" y="61217"/>
                  </a:lnTo>
                  <a:lnTo>
                    <a:pt x="0" y="43454"/>
                  </a:lnTo>
                  <a:lnTo>
                    <a:pt x="32352" y="43454"/>
                  </a:lnTo>
                  <a:lnTo>
                    <a:pt x="32352" y="8564"/>
                  </a:lnTo>
                  <a:lnTo>
                    <a:pt x="51700" y="0"/>
                  </a:lnTo>
                  <a:lnTo>
                    <a:pt x="51700" y="43454"/>
                  </a:lnTo>
                  <a:lnTo>
                    <a:pt x="88811" y="43454"/>
                  </a:lnTo>
                  <a:lnTo>
                    <a:pt x="88811" y="61217"/>
                  </a:lnTo>
                  <a:lnTo>
                    <a:pt x="51700" y="61217"/>
                  </a:lnTo>
                  <a:lnTo>
                    <a:pt x="51700" y="170329"/>
                  </a:lnTo>
                  <a:cubicBezTo>
                    <a:pt x="51383" y="185236"/>
                    <a:pt x="58996" y="193483"/>
                    <a:pt x="74220" y="193483"/>
                  </a:cubicBezTo>
                  <a:cubicBezTo>
                    <a:pt x="79930" y="193483"/>
                    <a:pt x="85956" y="193166"/>
                    <a:pt x="91031" y="191580"/>
                  </a:cubicBezTo>
                  <a:lnTo>
                    <a:pt x="91031" y="208391"/>
                  </a:lnTo>
                  <a:cubicBezTo>
                    <a:pt x="85005" y="209977"/>
                    <a:pt x="77709" y="211245"/>
                    <a:pt x="71366" y="211245"/>
                  </a:cubicBezTo>
                  <a:cubicBezTo>
                    <a:pt x="30132" y="211245"/>
                    <a:pt x="32352" y="184919"/>
                    <a:pt x="32352" y="163033"/>
                  </a:cubicBezTo>
                  <a:lnTo>
                    <a:pt x="32352" y="6121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C74195E8-457F-48E7-838E-FC6B8B09E56F}"/>
                </a:ext>
              </a:extLst>
            </p:cNvPr>
            <p:cNvSpPr/>
            <p:nvPr/>
          </p:nvSpPr>
          <p:spPr>
            <a:xfrm>
              <a:off x="5075117" y="10176248"/>
              <a:ext cx="126873" cy="158593"/>
            </a:xfrm>
            <a:custGeom>
              <a:avLst/>
              <a:gdLst>
                <a:gd name="connsiteX0" fmla="*/ 21251 w 126872"/>
                <a:gd name="connsiteY0" fmla="*/ 91032 h 158592"/>
                <a:gd name="connsiteX1" fmla="*/ 77710 w 126872"/>
                <a:gd name="connsiteY1" fmla="*/ 154786 h 158592"/>
                <a:gd name="connsiteX2" fmla="*/ 124652 w 126872"/>
                <a:gd name="connsiteY2" fmla="*/ 115773 h 158592"/>
                <a:gd name="connsiteX3" fmla="*/ 144952 w 126872"/>
                <a:gd name="connsiteY3" fmla="*/ 115773 h 158592"/>
                <a:gd name="connsiteX4" fmla="*/ 71366 w 126872"/>
                <a:gd name="connsiteY4" fmla="*/ 172549 h 158592"/>
                <a:gd name="connsiteX5" fmla="*/ 0 w 126872"/>
                <a:gd name="connsiteY5" fmla="*/ 86274 h 158592"/>
                <a:gd name="connsiteX6" fmla="*/ 72635 w 126872"/>
                <a:gd name="connsiteY6" fmla="*/ 0 h 158592"/>
                <a:gd name="connsiteX7" fmla="*/ 146855 w 126872"/>
                <a:gd name="connsiteY7" fmla="*/ 90715 h 158592"/>
                <a:gd name="connsiteX8" fmla="*/ 21251 w 126872"/>
                <a:gd name="connsiteY8" fmla="*/ 90715 h 158592"/>
                <a:gd name="connsiteX9" fmla="*/ 125921 w 126872"/>
                <a:gd name="connsiteY9" fmla="*/ 72953 h 158592"/>
                <a:gd name="connsiteX10" fmla="*/ 72952 w 126872"/>
                <a:gd name="connsiteY10" fmla="*/ 17762 h 158592"/>
                <a:gd name="connsiteX11" fmla="*/ 21568 w 126872"/>
                <a:gd name="connsiteY11" fmla="*/ 72953 h 158592"/>
                <a:gd name="connsiteX12" fmla="*/ 125921 w 126872"/>
                <a:gd name="connsiteY12" fmla="*/ 7295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872" h="158592">
                  <a:moveTo>
                    <a:pt x="21251" y="91032"/>
                  </a:moveTo>
                  <a:cubicBezTo>
                    <a:pt x="21886" y="125605"/>
                    <a:pt x="37745" y="154786"/>
                    <a:pt x="77710" y="154786"/>
                  </a:cubicBezTo>
                  <a:cubicBezTo>
                    <a:pt x="100864" y="154786"/>
                    <a:pt x="119895" y="138293"/>
                    <a:pt x="124652" y="115773"/>
                  </a:cubicBezTo>
                  <a:lnTo>
                    <a:pt x="144952" y="115773"/>
                  </a:lnTo>
                  <a:cubicBezTo>
                    <a:pt x="134802" y="154786"/>
                    <a:pt x="110696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5" y="0"/>
                  </a:cubicBezTo>
                  <a:cubicBezTo>
                    <a:pt x="127190" y="0"/>
                    <a:pt x="146855" y="39965"/>
                    <a:pt x="146855" y="90715"/>
                  </a:cubicBezTo>
                  <a:lnTo>
                    <a:pt x="21251" y="90715"/>
                  </a:lnTo>
                  <a:close/>
                  <a:moveTo>
                    <a:pt x="125921" y="72953"/>
                  </a:moveTo>
                  <a:cubicBezTo>
                    <a:pt x="123701" y="41551"/>
                    <a:pt x="106890" y="17762"/>
                    <a:pt x="72952" y="17762"/>
                  </a:cubicBezTo>
                  <a:cubicBezTo>
                    <a:pt x="41234" y="17762"/>
                    <a:pt x="24423" y="44406"/>
                    <a:pt x="21568" y="72953"/>
                  </a:cubicBezTo>
                  <a:lnTo>
                    <a:pt x="125921" y="7295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6A2E7136-BEE8-4431-89C2-284394B3CCD5}"/>
                </a:ext>
              </a:extLst>
            </p:cNvPr>
            <p:cNvSpPr/>
            <p:nvPr/>
          </p:nvSpPr>
          <p:spPr>
            <a:xfrm>
              <a:off x="5264157" y="10176116"/>
              <a:ext cx="63436" cy="158593"/>
            </a:xfrm>
            <a:custGeom>
              <a:avLst/>
              <a:gdLst>
                <a:gd name="connsiteX0" fmla="*/ 20934 w 63436"/>
                <a:gd name="connsiteY0" fmla="*/ 167922 h 158592"/>
                <a:gd name="connsiteX1" fmla="*/ 1586 w 63436"/>
                <a:gd name="connsiteY1" fmla="*/ 167922 h 158592"/>
                <a:gd name="connsiteX2" fmla="*/ 1586 w 63436"/>
                <a:gd name="connsiteY2" fmla="*/ 41683 h 158592"/>
                <a:gd name="connsiteX3" fmla="*/ 0 w 63436"/>
                <a:gd name="connsiteY3" fmla="*/ 4889 h 158592"/>
                <a:gd name="connsiteX4" fmla="*/ 19982 w 63436"/>
                <a:gd name="connsiteY4" fmla="*/ 4889 h 158592"/>
                <a:gd name="connsiteX5" fmla="*/ 20934 w 63436"/>
                <a:gd name="connsiteY5" fmla="*/ 28995 h 158592"/>
                <a:gd name="connsiteX6" fmla="*/ 21568 w 63436"/>
                <a:gd name="connsiteY6" fmla="*/ 28995 h 158592"/>
                <a:gd name="connsiteX7" fmla="*/ 58361 w 63436"/>
                <a:gd name="connsiteY7" fmla="*/ 131 h 158592"/>
                <a:gd name="connsiteX8" fmla="*/ 77709 w 63436"/>
                <a:gd name="connsiteY8" fmla="*/ 449 h 158592"/>
                <a:gd name="connsiteX9" fmla="*/ 77709 w 63436"/>
                <a:gd name="connsiteY9" fmla="*/ 19162 h 158592"/>
                <a:gd name="connsiteX10" fmla="*/ 65657 w 63436"/>
                <a:gd name="connsiteY10" fmla="*/ 17894 h 158592"/>
                <a:gd name="connsiteX11" fmla="*/ 20934 w 63436"/>
                <a:gd name="connsiteY11" fmla="*/ 69912 h 158592"/>
                <a:gd name="connsiteX12" fmla="*/ 20934 w 63436"/>
                <a:gd name="connsiteY12" fmla="*/ 167922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436" h="158592">
                  <a:moveTo>
                    <a:pt x="20934" y="167922"/>
                  </a:moveTo>
                  <a:lnTo>
                    <a:pt x="1586" y="167922"/>
                  </a:lnTo>
                  <a:lnTo>
                    <a:pt x="1586" y="41683"/>
                  </a:lnTo>
                  <a:cubicBezTo>
                    <a:pt x="1903" y="28995"/>
                    <a:pt x="634" y="15991"/>
                    <a:pt x="0" y="4889"/>
                  </a:cubicBezTo>
                  <a:lnTo>
                    <a:pt x="19982" y="4889"/>
                  </a:lnTo>
                  <a:lnTo>
                    <a:pt x="20934" y="28995"/>
                  </a:lnTo>
                  <a:lnTo>
                    <a:pt x="21568" y="28995"/>
                  </a:lnTo>
                  <a:cubicBezTo>
                    <a:pt x="27277" y="12502"/>
                    <a:pt x="41868" y="766"/>
                    <a:pt x="58361" y="131"/>
                  </a:cubicBezTo>
                  <a:cubicBezTo>
                    <a:pt x="64705" y="-186"/>
                    <a:pt x="71366" y="131"/>
                    <a:pt x="77709" y="449"/>
                  </a:cubicBezTo>
                  <a:lnTo>
                    <a:pt x="77709" y="19162"/>
                  </a:lnTo>
                  <a:cubicBezTo>
                    <a:pt x="73903" y="18845"/>
                    <a:pt x="69463" y="17894"/>
                    <a:pt x="65657" y="17894"/>
                  </a:cubicBezTo>
                  <a:cubicBezTo>
                    <a:pt x="36793" y="17894"/>
                    <a:pt x="21568" y="38511"/>
                    <a:pt x="20934" y="69912"/>
                  </a:cubicBezTo>
                  <a:lnTo>
                    <a:pt x="20934" y="167922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52F85FFE-2821-4200-9A9D-C7340D0BF63D}"/>
                </a:ext>
              </a:extLst>
            </p:cNvPr>
            <p:cNvSpPr/>
            <p:nvPr/>
          </p:nvSpPr>
          <p:spPr>
            <a:xfrm>
              <a:off x="5375805" y="10109956"/>
              <a:ext cx="126873" cy="222030"/>
            </a:xfrm>
            <a:custGeom>
              <a:avLst/>
              <a:gdLst>
                <a:gd name="connsiteX0" fmla="*/ 19665 w 126872"/>
                <a:gd name="connsiteY0" fmla="*/ 137658 h 222029"/>
                <a:gd name="connsiteX1" fmla="*/ 98326 w 126872"/>
                <a:gd name="connsiteY1" fmla="*/ 71367 h 222029"/>
                <a:gd name="connsiteX2" fmla="*/ 123384 w 126872"/>
                <a:gd name="connsiteY2" fmla="*/ 71367 h 222029"/>
                <a:gd name="connsiteX3" fmla="*/ 40916 w 126872"/>
                <a:gd name="connsiteY3" fmla="*/ 141782 h 222029"/>
                <a:gd name="connsiteX4" fmla="*/ 129727 w 126872"/>
                <a:gd name="connsiteY4" fmla="*/ 234083 h 222029"/>
                <a:gd name="connsiteX5" fmla="*/ 104987 w 126872"/>
                <a:gd name="connsiteY5" fmla="*/ 234083 h 222029"/>
                <a:gd name="connsiteX6" fmla="*/ 19348 w 126872"/>
                <a:gd name="connsiteY6" fmla="*/ 145905 h 222029"/>
                <a:gd name="connsiteX7" fmla="*/ 19348 w 126872"/>
                <a:gd name="connsiteY7" fmla="*/ 234083 h 222029"/>
                <a:gd name="connsiteX8" fmla="*/ 0 w 126872"/>
                <a:gd name="connsiteY8" fmla="*/ 234083 h 222029"/>
                <a:gd name="connsiteX9" fmla="*/ 0 w 126872"/>
                <a:gd name="connsiteY9" fmla="*/ 0 h 222029"/>
                <a:gd name="connsiteX10" fmla="*/ 19348 w 126872"/>
                <a:gd name="connsiteY10" fmla="*/ 0 h 222029"/>
                <a:gd name="connsiteX11" fmla="*/ 19348 w 126872"/>
                <a:gd name="connsiteY11" fmla="*/ 137658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872" h="222029">
                  <a:moveTo>
                    <a:pt x="19665" y="137658"/>
                  </a:moveTo>
                  <a:lnTo>
                    <a:pt x="98326" y="71367"/>
                  </a:lnTo>
                  <a:lnTo>
                    <a:pt x="123384" y="71367"/>
                  </a:lnTo>
                  <a:lnTo>
                    <a:pt x="40916" y="141782"/>
                  </a:lnTo>
                  <a:lnTo>
                    <a:pt x="129727" y="234083"/>
                  </a:lnTo>
                  <a:lnTo>
                    <a:pt x="104987" y="234083"/>
                  </a:lnTo>
                  <a:lnTo>
                    <a:pt x="19348" y="145905"/>
                  </a:ln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137658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C0D6BD34-A521-425D-AFE9-64A4883C9C40}"/>
                </a:ext>
              </a:extLst>
            </p:cNvPr>
            <p:cNvSpPr/>
            <p:nvPr/>
          </p:nvSpPr>
          <p:spPr>
            <a:xfrm>
              <a:off x="5522343" y="10176565"/>
              <a:ext cx="126873" cy="158593"/>
            </a:xfrm>
            <a:custGeom>
              <a:avLst/>
              <a:gdLst>
                <a:gd name="connsiteX0" fmla="*/ 106256 w 126872"/>
                <a:gd name="connsiteY0" fmla="*/ 52653 h 158592"/>
                <a:gd name="connsiteX1" fmla="*/ 67560 w 126872"/>
                <a:gd name="connsiteY1" fmla="*/ 17762 h 158592"/>
                <a:gd name="connsiteX2" fmla="*/ 27595 w 126872"/>
                <a:gd name="connsiteY2" fmla="*/ 45992 h 158592"/>
                <a:gd name="connsiteX3" fmla="*/ 6978 w 126872"/>
                <a:gd name="connsiteY3" fmla="*/ 45992 h 158592"/>
                <a:gd name="connsiteX4" fmla="*/ 67877 w 126872"/>
                <a:gd name="connsiteY4" fmla="*/ 0 h 158592"/>
                <a:gd name="connsiteX5" fmla="*/ 125604 w 126872"/>
                <a:gd name="connsiteY5" fmla="*/ 53922 h 158592"/>
                <a:gd name="connsiteX6" fmla="*/ 125604 w 126872"/>
                <a:gd name="connsiteY6" fmla="*/ 130998 h 158592"/>
                <a:gd name="connsiteX7" fmla="*/ 127190 w 126872"/>
                <a:gd name="connsiteY7" fmla="*/ 167791 h 158592"/>
                <a:gd name="connsiteX8" fmla="*/ 107207 w 126872"/>
                <a:gd name="connsiteY8" fmla="*/ 167791 h 158592"/>
                <a:gd name="connsiteX9" fmla="*/ 106573 w 126872"/>
                <a:gd name="connsiteY9" fmla="*/ 143685 h 158592"/>
                <a:gd name="connsiteX10" fmla="*/ 105938 w 126872"/>
                <a:gd name="connsiteY10" fmla="*/ 143685 h 158592"/>
                <a:gd name="connsiteX11" fmla="*/ 104987 w 126872"/>
                <a:gd name="connsiteY11" fmla="*/ 145905 h 158592"/>
                <a:gd name="connsiteX12" fmla="*/ 54238 w 126872"/>
                <a:gd name="connsiteY12" fmla="*/ 172549 h 158592"/>
                <a:gd name="connsiteX13" fmla="*/ 0 w 126872"/>
                <a:gd name="connsiteY13" fmla="*/ 122434 h 158592"/>
                <a:gd name="connsiteX14" fmla="*/ 32670 w 126872"/>
                <a:gd name="connsiteY14" fmla="*/ 75490 h 158592"/>
                <a:gd name="connsiteX15" fmla="*/ 106256 w 126872"/>
                <a:gd name="connsiteY15" fmla="*/ 67878 h 158592"/>
                <a:gd name="connsiteX16" fmla="*/ 106256 w 126872"/>
                <a:gd name="connsiteY16" fmla="*/ 52653 h 158592"/>
                <a:gd name="connsiteX17" fmla="*/ 57727 w 126872"/>
                <a:gd name="connsiteY17" fmla="*/ 154469 h 158592"/>
                <a:gd name="connsiteX18" fmla="*/ 106256 w 126872"/>
                <a:gd name="connsiteY18" fmla="*/ 85323 h 158592"/>
                <a:gd name="connsiteX19" fmla="*/ 20934 w 126872"/>
                <a:gd name="connsiteY19" fmla="*/ 122116 h 158592"/>
                <a:gd name="connsiteX20" fmla="*/ 57727 w 126872"/>
                <a:gd name="connsiteY20" fmla="*/ 154469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158592">
                  <a:moveTo>
                    <a:pt x="106256" y="52653"/>
                  </a:moveTo>
                  <a:cubicBezTo>
                    <a:pt x="104353" y="26009"/>
                    <a:pt x="90714" y="17762"/>
                    <a:pt x="67560" y="17762"/>
                  </a:cubicBezTo>
                  <a:cubicBezTo>
                    <a:pt x="47260" y="17762"/>
                    <a:pt x="30132" y="23789"/>
                    <a:pt x="27595" y="45992"/>
                  </a:cubicBezTo>
                  <a:lnTo>
                    <a:pt x="6978" y="45992"/>
                  </a:lnTo>
                  <a:cubicBezTo>
                    <a:pt x="11736" y="12687"/>
                    <a:pt x="36793" y="0"/>
                    <a:pt x="67877" y="0"/>
                  </a:cubicBezTo>
                  <a:cubicBezTo>
                    <a:pt x="103718" y="0"/>
                    <a:pt x="126238" y="16494"/>
                    <a:pt x="125604" y="53922"/>
                  </a:cubicBezTo>
                  <a:lnTo>
                    <a:pt x="125604" y="130998"/>
                  </a:lnTo>
                  <a:cubicBezTo>
                    <a:pt x="125287" y="143685"/>
                    <a:pt x="126555" y="156690"/>
                    <a:pt x="127190" y="167791"/>
                  </a:cubicBezTo>
                  <a:lnTo>
                    <a:pt x="107207" y="167791"/>
                  </a:lnTo>
                  <a:lnTo>
                    <a:pt x="106573" y="143685"/>
                  </a:lnTo>
                  <a:lnTo>
                    <a:pt x="105938" y="143685"/>
                  </a:lnTo>
                  <a:lnTo>
                    <a:pt x="104987" y="145905"/>
                  </a:lnTo>
                  <a:cubicBezTo>
                    <a:pt x="98009" y="159544"/>
                    <a:pt x="76123" y="172549"/>
                    <a:pt x="54238" y="172549"/>
                  </a:cubicBezTo>
                  <a:cubicBezTo>
                    <a:pt x="24106" y="172549"/>
                    <a:pt x="0" y="154152"/>
                    <a:pt x="0" y="122434"/>
                  </a:cubicBezTo>
                  <a:cubicBezTo>
                    <a:pt x="0" y="100231"/>
                    <a:pt x="13322" y="83420"/>
                    <a:pt x="32670" y="75490"/>
                  </a:cubicBezTo>
                  <a:cubicBezTo>
                    <a:pt x="54555" y="65975"/>
                    <a:pt x="82467" y="69464"/>
                    <a:pt x="106256" y="67878"/>
                  </a:cubicBezTo>
                  <a:lnTo>
                    <a:pt x="106256" y="52653"/>
                  </a:lnTo>
                  <a:close/>
                  <a:moveTo>
                    <a:pt x="57727" y="154469"/>
                  </a:moveTo>
                  <a:cubicBezTo>
                    <a:pt x="100229" y="154469"/>
                    <a:pt x="108159" y="119579"/>
                    <a:pt x="106256" y="85323"/>
                  </a:cubicBezTo>
                  <a:cubicBezTo>
                    <a:pt x="78661" y="86274"/>
                    <a:pt x="20934" y="81199"/>
                    <a:pt x="20934" y="122116"/>
                  </a:cubicBezTo>
                  <a:cubicBezTo>
                    <a:pt x="20934" y="144002"/>
                    <a:pt x="38062" y="154469"/>
                    <a:pt x="57727" y="154469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C94DF398-D711-433B-AC75-F4463AC997EA}"/>
                </a:ext>
              </a:extLst>
            </p:cNvPr>
            <p:cNvSpPr/>
            <p:nvPr/>
          </p:nvSpPr>
          <p:spPr>
            <a:xfrm>
              <a:off x="5697744" y="10176248"/>
              <a:ext cx="126873" cy="158593"/>
            </a:xfrm>
            <a:custGeom>
              <a:avLst/>
              <a:gdLst>
                <a:gd name="connsiteX0" fmla="*/ 20934 w 126872"/>
                <a:gd name="connsiteY0" fmla="*/ 167791 h 158592"/>
                <a:gd name="connsiteX1" fmla="*/ 1586 w 126872"/>
                <a:gd name="connsiteY1" fmla="*/ 167791 h 158592"/>
                <a:gd name="connsiteX2" fmla="*/ 1586 w 126872"/>
                <a:gd name="connsiteY2" fmla="*/ 41551 h 158592"/>
                <a:gd name="connsiteX3" fmla="*/ 0 w 126872"/>
                <a:gd name="connsiteY3" fmla="*/ 4758 h 158592"/>
                <a:gd name="connsiteX4" fmla="*/ 19982 w 126872"/>
                <a:gd name="connsiteY4" fmla="*/ 4758 h 158592"/>
                <a:gd name="connsiteX5" fmla="*/ 20934 w 126872"/>
                <a:gd name="connsiteY5" fmla="*/ 28864 h 158592"/>
                <a:gd name="connsiteX6" fmla="*/ 21568 w 126872"/>
                <a:gd name="connsiteY6" fmla="*/ 29498 h 158592"/>
                <a:gd name="connsiteX7" fmla="*/ 72317 w 126872"/>
                <a:gd name="connsiteY7" fmla="*/ 0 h 158592"/>
                <a:gd name="connsiteX8" fmla="*/ 129727 w 126872"/>
                <a:gd name="connsiteY8" fmla="*/ 65975 h 158592"/>
                <a:gd name="connsiteX9" fmla="*/ 129727 w 126872"/>
                <a:gd name="connsiteY9" fmla="*/ 167791 h 158592"/>
                <a:gd name="connsiteX10" fmla="*/ 110379 w 126872"/>
                <a:gd name="connsiteY10" fmla="*/ 167791 h 158592"/>
                <a:gd name="connsiteX11" fmla="*/ 110379 w 126872"/>
                <a:gd name="connsiteY11" fmla="*/ 62803 h 158592"/>
                <a:gd name="connsiteX12" fmla="*/ 67560 w 126872"/>
                <a:gd name="connsiteY12" fmla="*/ 18080 h 158592"/>
                <a:gd name="connsiteX13" fmla="*/ 20934 w 126872"/>
                <a:gd name="connsiteY13" fmla="*/ 74221 h 158592"/>
                <a:gd name="connsiteX14" fmla="*/ 20934 w 126872"/>
                <a:gd name="connsiteY14" fmla="*/ 167791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20934" y="167791"/>
                  </a:moveTo>
                  <a:lnTo>
                    <a:pt x="1586" y="167791"/>
                  </a:lnTo>
                  <a:lnTo>
                    <a:pt x="1586" y="41551"/>
                  </a:lnTo>
                  <a:cubicBezTo>
                    <a:pt x="1586" y="28864"/>
                    <a:pt x="634" y="15859"/>
                    <a:pt x="0" y="4758"/>
                  </a:cubicBezTo>
                  <a:lnTo>
                    <a:pt x="19982" y="4758"/>
                  </a:lnTo>
                  <a:lnTo>
                    <a:pt x="20934" y="28864"/>
                  </a:lnTo>
                  <a:lnTo>
                    <a:pt x="21568" y="29498"/>
                  </a:lnTo>
                  <a:cubicBezTo>
                    <a:pt x="32987" y="9516"/>
                    <a:pt x="51383" y="0"/>
                    <a:pt x="72317" y="0"/>
                  </a:cubicBezTo>
                  <a:cubicBezTo>
                    <a:pt x="125604" y="0"/>
                    <a:pt x="129727" y="46943"/>
                    <a:pt x="129727" y="65975"/>
                  </a:cubicBezTo>
                  <a:lnTo>
                    <a:pt x="129727" y="167791"/>
                  </a:lnTo>
                  <a:lnTo>
                    <a:pt x="110379" y="167791"/>
                  </a:lnTo>
                  <a:lnTo>
                    <a:pt x="110379" y="62803"/>
                  </a:lnTo>
                  <a:cubicBezTo>
                    <a:pt x="110379" y="34573"/>
                    <a:pt x="94203" y="18080"/>
                    <a:pt x="67560" y="18080"/>
                  </a:cubicBezTo>
                  <a:cubicBezTo>
                    <a:pt x="35524" y="18080"/>
                    <a:pt x="20934" y="45040"/>
                    <a:pt x="20934" y="74221"/>
                  </a:cubicBezTo>
                  <a:lnTo>
                    <a:pt x="20934" y="167791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9115B5F3-CD05-4A39-96D2-F0F90307B3AE}"/>
                </a:ext>
              </a:extLst>
            </p:cNvPr>
            <p:cNvSpPr/>
            <p:nvPr/>
          </p:nvSpPr>
          <p:spPr>
            <a:xfrm>
              <a:off x="5861410" y="10137868"/>
              <a:ext cx="63436" cy="190311"/>
            </a:xfrm>
            <a:custGeom>
              <a:avLst/>
              <a:gdLst>
                <a:gd name="connsiteX0" fmla="*/ 32353 w 63436"/>
                <a:gd name="connsiteY0" fmla="*/ 61217 h 190311"/>
                <a:gd name="connsiteX1" fmla="*/ 0 w 63436"/>
                <a:gd name="connsiteY1" fmla="*/ 61217 h 190311"/>
                <a:gd name="connsiteX2" fmla="*/ 0 w 63436"/>
                <a:gd name="connsiteY2" fmla="*/ 43454 h 190311"/>
                <a:gd name="connsiteX3" fmla="*/ 32353 w 63436"/>
                <a:gd name="connsiteY3" fmla="*/ 43454 h 190311"/>
                <a:gd name="connsiteX4" fmla="*/ 32353 w 63436"/>
                <a:gd name="connsiteY4" fmla="*/ 8564 h 190311"/>
                <a:gd name="connsiteX5" fmla="*/ 51701 w 63436"/>
                <a:gd name="connsiteY5" fmla="*/ 0 h 190311"/>
                <a:gd name="connsiteX6" fmla="*/ 51701 w 63436"/>
                <a:gd name="connsiteY6" fmla="*/ 43454 h 190311"/>
                <a:gd name="connsiteX7" fmla="*/ 88811 w 63436"/>
                <a:gd name="connsiteY7" fmla="*/ 43454 h 190311"/>
                <a:gd name="connsiteX8" fmla="*/ 88811 w 63436"/>
                <a:gd name="connsiteY8" fmla="*/ 61217 h 190311"/>
                <a:gd name="connsiteX9" fmla="*/ 51701 w 63436"/>
                <a:gd name="connsiteY9" fmla="*/ 61217 h 190311"/>
                <a:gd name="connsiteX10" fmla="*/ 51701 w 63436"/>
                <a:gd name="connsiteY10" fmla="*/ 170329 h 190311"/>
                <a:gd name="connsiteX11" fmla="*/ 74221 w 63436"/>
                <a:gd name="connsiteY11" fmla="*/ 193483 h 190311"/>
                <a:gd name="connsiteX12" fmla="*/ 91031 w 63436"/>
                <a:gd name="connsiteY12" fmla="*/ 191580 h 190311"/>
                <a:gd name="connsiteX13" fmla="*/ 91031 w 63436"/>
                <a:gd name="connsiteY13" fmla="*/ 208391 h 190311"/>
                <a:gd name="connsiteX14" fmla="*/ 71366 w 63436"/>
                <a:gd name="connsiteY14" fmla="*/ 211245 h 190311"/>
                <a:gd name="connsiteX15" fmla="*/ 32353 w 63436"/>
                <a:gd name="connsiteY15" fmla="*/ 163033 h 190311"/>
                <a:gd name="connsiteX16" fmla="*/ 32353 w 63436"/>
                <a:gd name="connsiteY16" fmla="*/ 61217 h 19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190311">
                  <a:moveTo>
                    <a:pt x="32353" y="61217"/>
                  </a:moveTo>
                  <a:lnTo>
                    <a:pt x="0" y="61217"/>
                  </a:lnTo>
                  <a:lnTo>
                    <a:pt x="0" y="43454"/>
                  </a:lnTo>
                  <a:lnTo>
                    <a:pt x="32353" y="43454"/>
                  </a:lnTo>
                  <a:lnTo>
                    <a:pt x="32353" y="8564"/>
                  </a:lnTo>
                  <a:lnTo>
                    <a:pt x="51701" y="0"/>
                  </a:lnTo>
                  <a:lnTo>
                    <a:pt x="51701" y="43454"/>
                  </a:lnTo>
                  <a:lnTo>
                    <a:pt x="88811" y="43454"/>
                  </a:lnTo>
                  <a:lnTo>
                    <a:pt x="88811" y="61217"/>
                  </a:lnTo>
                  <a:lnTo>
                    <a:pt x="51701" y="61217"/>
                  </a:lnTo>
                  <a:lnTo>
                    <a:pt x="51701" y="170329"/>
                  </a:lnTo>
                  <a:cubicBezTo>
                    <a:pt x="51383" y="185236"/>
                    <a:pt x="58996" y="193483"/>
                    <a:pt x="74221" y="193483"/>
                  </a:cubicBezTo>
                  <a:cubicBezTo>
                    <a:pt x="79930" y="193483"/>
                    <a:pt x="85956" y="193166"/>
                    <a:pt x="91031" y="191580"/>
                  </a:cubicBezTo>
                  <a:lnTo>
                    <a:pt x="91031" y="208391"/>
                  </a:lnTo>
                  <a:cubicBezTo>
                    <a:pt x="85005" y="209977"/>
                    <a:pt x="77710" y="211245"/>
                    <a:pt x="71366" y="211245"/>
                  </a:cubicBezTo>
                  <a:cubicBezTo>
                    <a:pt x="30132" y="211245"/>
                    <a:pt x="32353" y="184919"/>
                    <a:pt x="32353" y="163033"/>
                  </a:cubicBezTo>
                  <a:lnTo>
                    <a:pt x="32353" y="6121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B3940FA7-8827-4E7A-9ED0-97EBAC15F088}"/>
                </a:ext>
              </a:extLst>
            </p:cNvPr>
            <p:cNvSpPr/>
            <p:nvPr/>
          </p:nvSpPr>
          <p:spPr>
            <a:xfrm>
              <a:off x="5976864" y="10176248"/>
              <a:ext cx="126873" cy="158593"/>
            </a:xfrm>
            <a:custGeom>
              <a:avLst/>
              <a:gdLst>
                <a:gd name="connsiteX0" fmla="*/ 151613 w 126872"/>
                <a:gd name="connsiteY0" fmla="*/ 86274 h 158592"/>
                <a:gd name="connsiteX1" fmla="*/ 75806 w 126872"/>
                <a:gd name="connsiteY1" fmla="*/ 172549 h 158592"/>
                <a:gd name="connsiteX2" fmla="*/ 0 w 126872"/>
                <a:gd name="connsiteY2" fmla="*/ 86274 h 158592"/>
                <a:gd name="connsiteX3" fmla="*/ 75806 w 126872"/>
                <a:gd name="connsiteY3" fmla="*/ 0 h 158592"/>
                <a:gd name="connsiteX4" fmla="*/ 151613 w 126872"/>
                <a:gd name="connsiteY4" fmla="*/ 86274 h 158592"/>
                <a:gd name="connsiteX5" fmla="*/ 75489 w 126872"/>
                <a:gd name="connsiteY5" fmla="*/ 18080 h 158592"/>
                <a:gd name="connsiteX6" fmla="*/ 20617 w 126872"/>
                <a:gd name="connsiteY6" fmla="*/ 86592 h 158592"/>
                <a:gd name="connsiteX7" fmla="*/ 75489 w 126872"/>
                <a:gd name="connsiteY7" fmla="*/ 155104 h 158592"/>
                <a:gd name="connsiteX8" fmla="*/ 130362 w 126872"/>
                <a:gd name="connsiteY8" fmla="*/ 86592 h 158592"/>
                <a:gd name="connsiteX9" fmla="*/ 75489 w 126872"/>
                <a:gd name="connsiteY9" fmla="*/ 1808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872" h="158592">
                  <a:moveTo>
                    <a:pt x="151613" y="86274"/>
                  </a:moveTo>
                  <a:cubicBezTo>
                    <a:pt x="151613" y="129094"/>
                    <a:pt x="127507" y="172549"/>
                    <a:pt x="75806" y="172549"/>
                  </a:cubicBezTo>
                  <a:cubicBezTo>
                    <a:pt x="23789" y="172549"/>
                    <a:pt x="0" y="129094"/>
                    <a:pt x="0" y="86274"/>
                  </a:cubicBezTo>
                  <a:cubicBezTo>
                    <a:pt x="0" y="43454"/>
                    <a:pt x="24106" y="0"/>
                    <a:pt x="75806" y="0"/>
                  </a:cubicBezTo>
                  <a:cubicBezTo>
                    <a:pt x="127507" y="0"/>
                    <a:pt x="151613" y="43454"/>
                    <a:pt x="151613" y="86274"/>
                  </a:cubicBezTo>
                  <a:close/>
                  <a:moveTo>
                    <a:pt x="75489" y="18080"/>
                  </a:moveTo>
                  <a:cubicBezTo>
                    <a:pt x="36159" y="18080"/>
                    <a:pt x="20617" y="56459"/>
                    <a:pt x="20617" y="86592"/>
                  </a:cubicBezTo>
                  <a:cubicBezTo>
                    <a:pt x="20617" y="116724"/>
                    <a:pt x="36159" y="155104"/>
                    <a:pt x="75489" y="155104"/>
                  </a:cubicBezTo>
                  <a:cubicBezTo>
                    <a:pt x="114820" y="155104"/>
                    <a:pt x="130362" y="116724"/>
                    <a:pt x="130362" y="86592"/>
                  </a:cubicBezTo>
                  <a:cubicBezTo>
                    <a:pt x="130362" y="56459"/>
                    <a:pt x="114820" y="18080"/>
                    <a:pt x="75489" y="1808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753254A6-A253-4490-AB2D-E61EF4F2BF93}"/>
                </a:ext>
              </a:extLst>
            </p:cNvPr>
            <p:cNvSpPr/>
            <p:nvPr/>
          </p:nvSpPr>
          <p:spPr>
            <a:xfrm>
              <a:off x="6167490" y="10176248"/>
              <a:ext cx="126873" cy="158593"/>
            </a:xfrm>
            <a:custGeom>
              <a:avLst/>
              <a:gdLst>
                <a:gd name="connsiteX0" fmla="*/ 20934 w 126872"/>
                <a:gd name="connsiteY0" fmla="*/ 167791 h 158592"/>
                <a:gd name="connsiteX1" fmla="*/ 1586 w 126872"/>
                <a:gd name="connsiteY1" fmla="*/ 167791 h 158592"/>
                <a:gd name="connsiteX2" fmla="*/ 1586 w 126872"/>
                <a:gd name="connsiteY2" fmla="*/ 41551 h 158592"/>
                <a:gd name="connsiteX3" fmla="*/ 0 w 126872"/>
                <a:gd name="connsiteY3" fmla="*/ 4758 h 158592"/>
                <a:gd name="connsiteX4" fmla="*/ 19982 w 126872"/>
                <a:gd name="connsiteY4" fmla="*/ 4758 h 158592"/>
                <a:gd name="connsiteX5" fmla="*/ 20934 w 126872"/>
                <a:gd name="connsiteY5" fmla="*/ 28864 h 158592"/>
                <a:gd name="connsiteX6" fmla="*/ 21568 w 126872"/>
                <a:gd name="connsiteY6" fmla="*/ 29498 h 158592"/>
                <a:gd name="connsiteX7" fmla="*/ 72635 w 126872"/>
                <a:gd name="connsiteY7" fmla="*/ 0 h 158592"/>
                <a:gd name="connsiteX8" fmla="*/ 130044 w 126872"/>
                <a:gd name="connsiteY8" fmla="*/ 65975 h 158592"/>
                <a:gd name="connsiteX9" fmla="*/ 130044 w 126872"/>
                <a:gd name="connsiteY9" fmla="*/ 167791 h 158592"/>
                <a:gd name="connsiteX10" fmla="*/ 110696 w 126872"/>
                <a:gd name="connsiteY10" fmla="*/ 167791 h 158592"/>
                <a:gd name="connsiteX11" fmla="*/ 110696 w 126872"/>
                <a:gd name="connsiteY11" fmla="*/ 62803 h 158592"/>
                <a:gd name="connsiteX12" fmla="*/ 67877 w 126872"/>
                <a:gd name="connsiteY12" fmla="*/ 18080 h 158592"/>
                <a:gd name="connsiteX13" fmla="*/ 21251 w 126872"/>
                <a:gd name="connsiteY13" fmla="*/ 74221 h 158592"/>
                <a:gd name="connsiteX14" fmla="*/ 21251 w 126872"/>
                <a:gd name="connsiteY14" fmla="*/ 167791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20934" y="167791"/>
                  </a:moveTo>
                  <a:lnTo>
                    <a:pt x="1586" y="167791"/>
                  </a:lnTo>
                  <a:lnTo>
                    <a:pt x="1586" y="41551"/>
                  </a:lnTo>
                  <a:cubicBezTo>
                    <a:pt x="1586" y="28864"/>
                    <a:pt x="634" y="15859"/>
                    <a:pt x="0" y="4758"/>
                  </a:cubicBezTo>
                  <a:lnTo>
                    <a:pt x="19982" y="4758"/>
                  </a:lnTo>
                  <a:lnTo>
                    <a:pt x="20934" y="28864"/>
                  </a:lnTo>
                  <a:lnTo>
                    <a:pt x="21568" y="29498"/>
                  </a:lnTo>
                  <a:cubicBezTo>
                    <a:pt x="32987" y="9516"/>
                    <a:pt x="51383" y="0"/>
                    <a:pt x="72635" y="0"/>
                  </a:cubicBezTo>
                  <a:cubicBezTo>
                    <a:pt x="125921" y="0"/>
                    <a:pt x="130044" y="46943"/>
                    <a:pt x="130044" y="65975"/>
                  </a:cubicBezTo>
                  <a:lnTo>
                    <a:pt x="130044" y="167791"/>
                  </a:lnTo>
                  <a:lnTo>
                    <a:pt x="110696" y="167791"/>
                  </a:lnTo>
                  <a:lnTo>
                    <a:pt x="110696" y="62803"/>
                  </a:lnTo>
                  <a:cubicBezTo>
                    <a:pt x="110696" y="34573"/>
                    <a:pt x="94520" y="18080"/>
                    <a:pt x="67877" y="18080"/>
                  </a:cubicBezTo>
                  <a:cubicBezTo>
                    <a:pt x="35841" y="18080"/>
                    <a:pt x="21251" y="45040"/>
                    <a:pt x="21251" y="74221"/>
                  </a:cubicBezTo>
                  <a:lnTo>
                    <a:pt x="21251" y="167791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8FCD7FA7-9653-4754-A4A7-DFEFE9BE7696}"/>
                </a:ext>
              </a:extLst>
            </p:cNvPr>
            <p:cNvSpPr/>
            <p:nvPr/>
          </p:nvSpPr>
          <p:spPr>
            <a:xfrm>
              <a:off x="6335596" y="10176565"/>
              <a:ext cx="126873" cy="158593"/>
            </a:xfrm>
            <a:custGeom>
              <a:avLst/>
              <a:gdLst>
                <a:gd name="connsiteX0" fmla="*/ 106256 w 126872"/>
                <a:gd name="connsiteY0" fmla="*/ 52653 h 158592"/>
                <a:gd name="connsiteX1" fmla="*/ 67560 w 126872"/>
                <a:gd name="connsiteY1" fmla="*/ 17762 h 158592"/>
                <a:gd name="connsiteX2" fmla="*/ 27595 w 126872"/>
                <a:gd name="connsiteY2" fmla="*/ 45992 h 158592"/>
                <a:gd name="connsiteX3" fmla="*/ 6978 w 126872"/>
                <a:gd name="connsiteY3" fmla="*/ 45992 h 158592"/>
                <a:gd name="connsiteX4" fmla="*/ 67877 w 126872"/>
                <a:gd name="connsiteY4" fmla="*/ 0 h 158592"/>
                <a:gd name="connsiteX5" fmla="*/ 125604 w 126872"/>
                <a:gd name="connsiteY5" fmla="*/ 53922 h 158592"/>
                <a:gd name="connsiteX6" fmla="*/ 125604 w 126872"/>
                <a:gd name="connsiteY6" fmla="*/ 130998 h 158592"/>
                <a:gd name="connsiteX7" fmla="*/ 127190 w 126872"/>
                <a:gd name="connsiteY7" fmla="*/ 167791 h 158592"/>
                <a:gd name="connsiteX8" fmla="*/ 107207 w 126872"/>
                <a:gd name="connsiteY8" fmla="*/ 167791 h 158592"/>
                <a:gd name="connsiteX9" fmla="*/ 106573 w 126872"/>
                <a:gd name="connsiteY9" fmla="*/ 143685 h 158592"/>
                <a:gd name="connsiteX10" fmla="*/ 105938 w 126872"/>
                <a:gd name="connsiteY10" fmla="*/ 143685 h 158592"/>
                <a:gd name="connsiteX11" fmla="*/ 104987 w 126872"/>
                <a:gd name="connsiteY11" fmla="*/ 145905 h 158592"/>
                <a:gd name="connsiteX12" fmla="*/ 54238 w 126872"/>
                <a:gd name="connsiteY12" fmla="*/ 172549 h 158592"/>
                <a:gd name="connsiteX13" fmla="*/ 0 w 126872"/>
                <a:gd name="connsiteY13" fmla="*/ 122434 h 158592"/>
                <a:gd name="connsiteX14" fmla="*/ 32670 w 126872"/>
                <a:gd name="connsiteY14" fmla="*/ 75490 h 158592"/>
                <a:gd name="connsiteX15" fmla="*/ 106256 w 126872"/>
                <a:gd name="connsiteY15" fmla="*/ 67878 h 158592"/>
                <a:gd name="connsiteX16" fmla="*/ 106256 w 126872"/>
                <a:gd name="connsiteY16" fmla="*/ 52653 h 158592"/>
                <a:gd name="connsiteX17" fmla="*/ 57410 w 126872"/>
                <a:gd name="connsiteY17" fmla="*/ 154469 h 158592"/>
                <a:gd name="connsiteX18" fmla="*/ 105938 w 126872"/>
                <a:gd name="connsiteY18" fmla="*/ 85323 h 158592"/>
                <a:gd name="connsiteX19" fmla="*/ 20617 w 126872"/>
                <a:gd name="connsiteY19" fmla="*/ 122116 h 158592"/>
                <a:gd name="connsiteX20" fmla="*/ 57410 w 126872"/>
                <a:gd name="connsiteY20" fmla="*/ 154469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158592">
                  <a:moveTo>
                    <a:pt x="106256" y="52653"/>
                  </a:moveTo>
                  <a:cubicBezTo>
                    <a:pt x="104353" y="26009"/>
                    <a:pt x="90714" y="17762"/>
                    <a:pt x="67560" y="17762"/>
                  </a:cubicBezTo>
                  <a:cubicBezTo>
                    <a:pt x="47260" y="17762"/>
                    <a:pt x="30132" y="23789"/>
                    <a:pt x="27595" y="45992"/>
                  </a:cubicBezTo>
                  <a:lnTo>
                    <a:pt x="6978" y="45992"/>
                  </a:lnTo>
                  <a:cubicBezTo>
                    <a:pt x="11736" y="12687"/>
                    <a:pt x="36793" y="0"/>
                    <a:pt x="67877" y="0"/>
                  </a:cubicBezTo>
                  <a:cubicBezTo>
                    <a:pt x="103718" y="0"/>
                    <a:pt x="126238" y="16494"/>
                    <a:pt x="125604" y="53922"/>
                  </a:cubicBezTo>
                  <a:lnTo>
                    <a:pt x="125604" y="130998"/>
                  </a:lnTo>
                  <a:cubicBezTo>
                    <a:pt x="125287" y="143685"/>
                    <a:pt x="126555" y="156690"/>
                    <a:pt x="127190" y="167791"/>
                  </a:cubicBezTo>
                  <a:lnTo>
                    <a:pt x="107207" y="167791"/>
                  </a:lnTo>
                  <a:lnTo>
                    <a:pt x="106573" y="143685"/>
                  </a:lnTo>
                  <a:lnTo>
                    <a:pt x="105938" y="143685"/>
                  </a:lnTo>
                  <a:lnTo>
                    <a:pt x="104987" y="145905"/>
                  </a:lnTo>
                  <a:cubicBezTo>
                    <a:pt x="98009" y="159544"/>
                    <a:pt x="76124" y="172549"/>
                    <a:pt x="54238" y="172549"/>
                  </a:cubicBezTo>
                  <a:cubicBezTo>
                    <a:pt x="24106" y="172549"/>
                    <a:pt x="0" y="154152"/>
                    <a:pt x="0" y="122434"/>
                  </a:cubicBezTo>
                  <a:cubicBezTo>
                    <a:pt x="0" y="100231"/>
                    <a:pt x="13322" y="83420"/>
                    <a:pt x="32670" y="75490"/>
                  </a:cubicBezTo>
                  <a:cubicBezTo>
                    <a:pt x="54555" y="65975"/>
                    <a:pt x="82467" y="69464"/>
                    <a:pt x="106256" y="67878"/>
                  </a:cubicBezTo>
                  <a:lnTo>
                    <a:pt x="106256" y="52653"/>
                  </a:lnTo>
                  <a:close/>
                  <a:moveTo>
                    <a:pt x="57410" y="154469"/>
                  </a:moveTo>
                  <a:cubicBezTo>
                    <a:pt x="99912" y="154469"/>
                    <a:pt x="107842" y="119579"/>
                    <a:pt x="105938" y="85323"/>
                  </a:cubicBezTo>
                  <a:cubicBezTo>
                    <a:pt x="78344" y="86274"/>
                    <a:pt x="20617" y="81199"/>
                    <a:pt x="20617" y="122116"/>
                  </a:cubicBezTo>
                  <a:cubicBezTo>
                    <a:pt x="20934" y="144002"/>
                    <a:pt x="37744" y="154469"/>
                    <a:pt x="57410" y="154469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40EF4664-5880-4398-A865-432CE7FD8E3A}"/>
                </a:ext>
              </a:extLst>
            </p:cNvPr>
            <p:cNvSpPr/>
            <p:nvPr/>
          </p:nvSpPr>
          <p:spPr>
            <a:xfrm>
              <a:off x="6512583" y="10109956"/>
              <a:ext cx="31718" cy="222030"/>
            </a:xfrm>
            <a:custGeom>
              <a:avLst/>
              <a:gdLst>
                <a:gd name="connsiteX0" fmla="*/ 19348 w 0"/>
                <a:gd name="connsiteY0" fmla="*/ 234083 h 222029"/>
                <a:gd name="connsiteX1" fmla="*/ 0 w 0"/>
                <a:gd name="connsiteY1" fmla="*/ 234083 h 222029"/>
                <a:gd name="connsiteX2" fmla="*/ 0 w 0"/>
                <a:gd name="connsiteY2" fmla="*/ 0 h 222029"/>
                <a:gd name="connsiteX3" fmla="*/ 19348 w 0"/>
                <a:gd name="connsiteY3" fmla="*/ 0 h 222029"/>
                <a:gd name="connsiteX4" fmla="*/ 19348 w 0"/>
                <a:gd name="connsiteY4" fmla="*/ 234083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h="222029">
                  <a:moveTo>
                    <a:pt x="19348" y="234083"/>
                  </a:move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23408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DB15EEA1-5311-424F-B647-8BA6F438AD14}"/>
                </a:ext>
              </a:extLst>
            </p:cNvPr>
            <p:cNvSpPr/>
            <p:nvPr/>
          </p:nvSpPr>
          <p:spPr>
            <a:xfrm>
              <a:off x="6574751" y="10176248"/>
              <a:ext cx="126873" cy="158593"/>
            </a:xfrm>
            <a:custGeom>
              <a:avLst/>
              <a:gdLst>
                <a:gd name="connsiteX0" fmla="*/ 21251 w 126872"/>
                <a:gd name="connsiteY0" fmla="*/ 91032 h 158592"/>
                <a:gd name="connsiteX1" fmla="*/ 77709 w 126872"/>
                <a:gd name="connsiteY1" fmla="*/ 154786 h 158592"/>
                <a:gd name="connsiteX2" fmla="*/ 124652 w 126872"/>
                <a:gd name="connsiteY2" fmla="*/ 115773 h 158592"/>
                <a:gd name="connsiteX3" fmla="*/ 144952 w 126872"/>
                <a:gd name="connsiteY3" fmla="*/ 115773 h 158592"/>
                <a:gd name="connsiteX4" fmla="*/ 71366 w 126872"/>
                <a:gd name="connsiteY4" fmla="*/ 172549 h 158592"/>
                <a:gd name="connsiteX5" fmla="*/ 0 w 126872"/>
                <a:gd name="connsiteY5" fmla="*/ 86274 h 158592"/>
                <a:gd name="connsiteX6" fmla="*/ 72634 w 126872"/>
                <a:gd name="connsiteY6" fmla="*/ 0 h 158592"/>
                <a:gd name="connsiteX7" fmla="*/ 146855 w 126872"/>
                <a:gd name="connsiteY7" fmla="*/ 90715 h 158592"/>
                <a:gd name="connsiteX8" fmla="*/ 21251 w 126872"/>
                <a:gd name="connsiteY8" fmla="*/ 90715 h 158592"/>
                <a:gd name="connsiteX9" fmla="*/ 125921 w 126872"/>
                <a:gd name="connsiteY9" fmla="*/ 72953 h 158592"/>
                <a:gd name="connsiteX10" fmla="*/ 72952 w 126872"/>
                <a:gd name="connsiteY10" fmla="*/ 17762 h 158592"/>
                <a:gd name="connsiteX11" fmla="*/ 21568 w 126872"/>
                <a:gd name="connsiteY11" fmla="*/ 72953 h 158592"/>
                <a:gd name="connsiteX12" fmla="*/ 125921 w 126872"/>
                <a:gd name="connsiteY12" fmla="*/ 7295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872" h="158592">
                  <a:moveTo>
                    <a:pt x="21251" y="91032"/>
                  </a:moveTo>
                  <a:cubicBezTo>
                    <a:pt x="21885" y="125605"/>
                    <a:pt x="37744" y="154786"/>
                    <a:pt x="77709" y="154786"/>
                  </a:cubicBezTo>
                  <a:cubicBezTo>
                    <a:pt x="100864" y="154786"/>
                    <a:pt x="119895" y="138293"/>
                    <a:pt x="124652" y="115773"/>
                  </a:cubicBezTo>
                  <a:lnTo>
                    <a:pt x="144952" y="115773"/>
                  </a:lnTo>
                  <a:cubicBezTo>
                    <a:pt x="134802" y="154786"/>
                    <a:pt x="110696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4" y="0"/>
                  </a:cubicBezTo>
                  <a:cubicBezTo>
                    <a:pt x="127190" y="0"/>
                    <a:pt x="146855" y="39965"/>
                    <a:pt x="146855" y="90715"/>
                  </a:cubicBezTo>
                  <a:lnTo>
                    <a:pt x="21251" y="90715"/>
                  </a:lnTo>
                  <a:close/>
                  <a:moveTo>
                    <a:pt x="125921" y="72953"/>
                  </a:moveTo>
                  <a:cubicBezTo>
                    <a:pt x="123701" y="41551"/>
                    <a:pt x="106890" y="17762"/>
                    <a:pt x="72952" y="17762"/>
                  </a:cubicBezTo>
                  <a:cubicBezTo>
                    <a:pt x="41233" y="17762"/>
                    <a:pt x="24423" y="44406"/>
                    <a:pt x="21568" y="72953"/>
                  </a:cubicBezTo>
                  <a:lnTo>
                    <a:pt x="125921" y="7295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E761F125-28E2-4AD0-A3E5-B29CE57505FD}"/>
                </a:ext>
              </a:extLst>
            </p:cNvPr>
            <p:cNvSpPr/>
            <p:nvPr/>
          </p:nvSpPr>
          <p:spPr>
            <a:xfrm>
              <a:off x="6879562" y="10109956"/>
              <a:ext cx="158591" cy="222030"/>
            </a:xfrm>
            <a:custGeom>
              <a:avLst/>
              <a:gdLst>
                <a:gd name="connsiteX0" fmla="*/ 0 w 158590"/>
                <a:gd name="connsiteY0" fmla="*/ 234083 h 222029"/>
                <a:gd name="connsiteX1" fmla="*/ 0 w 158590"/>
                <a:gd name="connsiteY1" fmla="*/ 0 h 222029"/>
                <a:gd name="connsiteX2" fmla="*/ 20934 w 158590"/>
                <a:gd name="connsiteY2" fmla="*/ 0 h 222029"/>
                <a:gd name="connsiteX3" fmla="*/ 20934 w 158590"/>
                <a:gd name="connsiteY3" fmla="*/ 102768 h 222029"/>
                <a:gd name="connsiteX4" fmla="*/ 148758 w 158590"/>
                <a:gd name="connsiteY4" fmla="*/ 102768 h 222029"/>
                <a:gd name="connsiteX5" fmla="*/ 148758 w 158590"/>
                <a:gd name="connsiteY5" fmla="*/ 0 h 222029"/>
                <a:gd name="connsiteX6" fmla="*/ 169692 w 158590"/>
                <a:gd name="connsiteY6" fmla="*/ 0 h 222029"/>
                <a:gd name="connsiteX7" fmla="*/ 169692 w 158590"/>
                <a:gd name="connsiteY7" fmla="*/ 234083 h 222029"/>
                <a:gd name="connsiteX8" fmla="*/ 148758 w 158590"/>
                <a:gd name="connsiteY8" fmla="*/ 234083 h 222029"/>
                <a:gd name="connsiteX9" fmla="*/ 148758 w 158590"/>
                <a:gd name="connsiteY9" fmla="*/ 122116 h 222029"/>
                <a:gd name="connsiteX10" fmla="*/ 20934 w 158590"/>
                <a:gd name="connsiteY10" fmla="*/ 122116 h 222029"/>
                <a:gd name="connsiteX11" fmla="*/ 20934 w 158590"/>
                <a:gd name="connsiteY11" fmla="*/ 234083 h 222029"/>
                <a:gd name="connsiteX12" fmla="*/ 0 w 158590"/>
                <a:gd name="connsiteY12" fmla="*/ 234083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590" h="222029">
                  <a:moveTo>
                    <a:pt x="0" y="234083"/>
                  </a:moveTo>
                  <a:lnTo>
                    <a:pt x="0" y="0"/>
                  </a:lnTo>
                  <a:lnTo>
                    <a:pt x="20934" y="0"/>
                  </a:lnTo>
                  <a:lnTo>
                    <a:pt x="20934" y="102768"/>
                  </a:lnTo>
                  <a:lnTo>
                    <a:pt x="148758" y="102768"/>
                  </a:lnTo>
                  <a:lnTo>
                    <a:pt x="148758" y="0"/>
                  </a:lnTo>
                  <a:lnTo>
                    <a:pt x="169692" y="0"/>
                  </a:lnTo>
                  <a:lnTo>
                    <a:pt x="169692" y="234083"/>
                  </a:lnTo>
                  <a:lnTo>
                    <a:pt x="148758" y="234083"/>
                  </a:lnTo>
                  <a:lnTo>
                    <a:pt x="148758" y="122116"/>
                  </a:lnTo>
                  <a:lnTo>
                    <a:pt x="20934" y="122116"/>
                  </a:lnTo>
                  <a:lnTo>
                    <a:pt x="20934" y="234083"/>
                  </a:lnTo>
                  <a:lnTo>
                    <a:pt x="0" y="23408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5645C39E-55CA-4457-98DD-5CDD31AE30EF}"/>
                </a:ext>
              </a:extLst>
            </p:cNvPr>
            <p:cNvSpPr/>
            <p:nvPr/>
          </p:nvSpPr>
          <p:spPr>
            <a:xfrm>
              <a:off x="7088268" y="10176248"/>
              <a:ext cx="126873" cy="158593"/>
            </a:xfrm>
            <a:custGeom>
              <a:avLst/>
              <a:gdLst>
                <a:gd name="connsiteX0" fmla="*/ 151613 w 126872"/>
                <a:gd name="connsiteY0" fmla="*/ 86274 h 158592"/>
                <a:gd name="connsiteX1" fmla="*/ 75806 w 126872"/>
                <a:gd name="connsiteY1" fmla="*/ 172549 h 158592"/>
                <a:gd name="connsiteX2" fmla="*/ 0 w 126872"/>
                <a:gd name="connsiteY2" fmla="*/ 86274 h 158592"/>
                <a:gd name="connsiteX3" fmla="*/ 75806 w 126872"/>
                <a:gd name="connsiteY3" fmla="*/ 0 h 158592"/>
                <a:gd name="connsiteX4" fmla="*/ 151613 w 126872"/>
                <a:gd name="connsiteY4" fmla="*/ 86274 h 158592"/>
                <a:gd name="connsiteX5" fmla="*/ 75806 w 126872"/>
                <a:gd name="connsiteY5" fmla="*/ 18080 h 158592"/>
                <a:gd name="connsiteX6" fmla="*/ 20934 w 126872"/>
                <a:gd name="connsiteY6" fmla="*/ 86592 h 158592"/>
                <a:gd name="connsiteX7" fmla="*/ 75806 w 126872"/>
                <a:gd name="connsiteY7" fmla="*/ 155104 h 158592"/>
                <a:gd name="connsiteX8" fmla="*/ 130679 w 126872"/>
                <a:gd name="connsiteY8" fmla="*/ 86592 h 158592"/>
                <a:gd name="connsiteX9" fmla="*/ 75806 w 126872"/>
                <a:gd name="connsiteY9" fmla="*/ 1808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872" h="158592">
                  <a:moveTo>
                    <a:pt x="151613" y="86274"/>
                  </a:moveTo>
                  <a:cubicBezTo>
                    <a:pt x="151613" y="129094"/>
                    <a:pt x="127507" y="172549"/>
                    <a:pt x="75806" y="172549"/>
                  </a:cubicBezTo>
                  <a:cubicBezTo>
                    <a:pt x="23789" y="172549"/>
                    <a:pt x="0" y="129094"/>
                    <a:pt x="0" y="86274"/>
                  </a:cubicBezTo>
                  <a:cubicBezTo>
                    <a:pt x="0" y="43454"/>
                    <a:pt x="24106" y="0"/>
                    <a:pt x="75806" y="0"/>
                  </a:cubicBezTo>
                  <a:cubicBezTo>
                    <a:pt x="127507" y="0"/>
                    <a:pt x="151613" y="43454"/>
                    <a:pt x="151613" y="86274"/>
                  </a:cubicBezTo>
                  <a:close/>
                  <a:moveTo>
                    <a:pt x="75806" y="18080"/>
                  </a:moveTo>
                  <a:cubicBezTo>
                    <a:pt x="36476" y="18080"/>
                    <a:pt x="20934" y="56459"/>
                    <a:pt x="20934" y="86592"/>
                  </a:cubicBezTo>
                  <a:cubicBezTo>
                    <a:pt x="20934" y="116724"/>
                    <a:pt x="36476" y="155104"/>
                    <a:pt x="75806" y="155104"/>
                  </a:cubicBezTo>
                  <a:cubicBezTo>
                    <a:pt x="115137" y="155104"/>
                    <a:pt x="130679" y="116724"/>
                    <a:pt x="130679" y="86592"/>
                  </a:cubicBezTo>
                  <a:cubicBezTo>
                    <a:pt x="130679" y="56459"/>
                    <a:pt x="114820" y="18080"/>
                    <a:pt x="75806" y="1808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18371CDE-49A4-465E-A948-9BFF7109B94B}"/>
                </a:ext>
              </a:extLst>
            </p:cNvPr>
            <p:cNvSpPr/>
            <p:nvPr/>
          </p:nvSpPr>
          <p:spPr>
            <a:xfrm>
              <a:off x="7269378" y="10176248"/>
              <a:ext cx="126873" cy="158593"/>
            </a:xfrm>
            <a:custGeom>
              <a:avLst/>
              <a:gdLst>
                <a:gd name="connsiteX0" fmla="*/ 113868 w 126872"/>
                <a:gd name="connsiteY0" fmla="*/ 54873 h 158592"/>
                <a:gd name="connsiteX1" fmla="*/ 69463 w 126872"/>
                <a:gd name="connsiteY1" fmla="*/ 17762 h 158592"/>
                <a:gd name="connsiteX2" fmla="*/ 21251 w 126872"/>
                <a:gd name="connsiteY2" fmla="*/ 85957 h 158592"/>
                <a:gd name="connsiteX3" fmla="*/ 69463 w 126872"/>
                <a:gd name="connsiteY3" fmla="*/ 154786 h 158592"/>
                <a:gd name="connsiteX4" fmla="*/ 113868 w 126872"/>
                <a:gd name="connsiteY4" fmla="*/ 116724 h 158592"/>
                <a:gd name="connsiteX5" fmla="*/ 134802 w 126872"/>
                <a:gd name="connsiteY5" fmla="*/ 116724 h 158592"/>
                <a:gd name="connsiteX6" fmla="*/ 71366 w 126872"/>
                <a:gd name="connsiteY6" fmla="*/ 172549 h 158592"/>
                <a:gd name="connsiteX7" fmla="*/ 0 w 126872"/>
                <a:gd name="connsiteY7" fmla="*/ 86274 h 158592"/>
                <a:gd name="connsiteX8" fmla="*/ 72635 w 126872"/>
                <a:gd name="connsiteY8" fmla="*/ 0 h 158592"/>
                <a:gd name="connsiteX9" fmla="*/ 134802 w 126872"/>
                <a:gd name="connsiteY9" fmla="*/ 54873 h 158592"/>
                <a:gd name="connsiteX10" fmla="*/ 113868 w 126872"/>
                <a:gd name="connsiteY10" fmla="*/ 5487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872" h="158592">
                  <a:moveTo>
                    <a:pt x="113868" y="54873"/>
                  </a:moveTo>
                  <a:cubicBezTo>
                    <a:pt x="112283" y="29815"/>
                    <a:pt x="96423" y="17762"/>
                    <a:pt x="69463" y="17762"/>
                  </a:cubicBezTo>
                  <a:cubicBezTo>
                    <a:pt x="39648" y="17762"/>
                    <a:pt x="21251" y="48847"/>
                    <a:pt x="21251" y="85957"/>
                  </a:cubicBezTo>
                  <a:cubicBezTo>
                    <a:pt x="21251" y="123385"/>
                    <a:pt x="39648" y="154786"/>
                    <a:pt x="69463" y="154786"/>
                  </a:cubicBezTo>
                  <a:cubicBezTo>
                    <a:pt x="94837" y="154786"/>
                    <a:pt x="112283" y="139244"/>
                    <a:pt x="113868" y="116724"/>
                  </a:cubicBezTo>
                  <a:lnTo>
                    <a:pt x="134802" y="116724"/>
                  </a:lnTo>
                  <a:cubicBezTo>
                    <a:pt x="129727" y="154152"/>
                    <a:pt x="108159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5" y="0"/>
                  </a:cubicBezTo>
                  <a:cubicBezTo>
                    <a:pt x="105938" y="0"/>
                    <a:pt x="133216" y="19983"/>
                    <a:pt x="134802" y="54873"/>
                  </a:cubicBezTo>
                  <a:lnTo>
                    <a:pt x="113868" y="5487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C08BF5BC-4A34-4650-8FF4-88ED4F5504C6}"/>
                </a:ext>
              </a:extLst>
            </p:cNvPr>
            <p:cNvSpPr/>
            <p:nvPr/>
          </p:nvSpPr>
          <p:spPr>
            <a:xfrm>
              <a:off x="7434947" y="10109956"/>
              <a:ext cx="126873" cy="222030"/>
            </a:xfrm>
            <a:custGeom>
              <a:avLst/>
              <a:gdLst>
                <a:gd name="connsiteX0" fmla="*/ 19348 w 126872"/>
                <a:gd name="connsiteY0" fmla="*/ 95790 h 222029"/>
                <a:gd name="connsiteX1" fmla="*/ 19983 w 126872"/>
                <a:gd name="connsiteY1" fmla="*/ 95790 h 222029"/>
                <a:gd name="connsiteX2" fmla="*/ 70731 w 126872"/>
                <a:gd name="connsiteY2" fmla="*/ 66292 h 222029"/>
                <a:gd name="connsiteX3" fmla="*/ 128142 w 126872"/>
                <a:gd name="connsiteY3" fmla="*/ 132266 h 222029"/>
                <a:gd name="connsiteX4" fmla="*/ 128142 w 126872"/>
                <a:gd name="connsiteY4" fmla="*/ 234083 h 222029"/>
                <a:gd name="connsiteX5" fmla="*/ 108793 w 126872"/>
                <a:gd name="connsiteY5" fmla="*/ 234083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579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348" y="95790"/>
                  </a:moveTo>
                  <a:lnTo>
                    <a:pt x="19983" y="95790"/>
                  </a:lnTo>
                  <a:cubicBezTo>
                    <a:pt x="31401" y="75807"/>
                    <a:pt x="49798" y="66292"/>
                    <a:pt x="70731" y="66292"/>
                  </a:cubicBezTo>
                  <a:cubicBezTo>
                    <a:pt x="124018" y="66292"/>
                    <a:pt x="128142" y="113235"/>
                    <a:pt x="128142" y="132266"/>
                  </a:cubicBezTo>
                  <a:lnTo>
                    <a:pt x="128142" y="234083"/>
                  </a:lnTo>
                  <a:lnTo>
                    <a:pt x="108793" y="234083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9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579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36E8038F-151A-4CF3-89CC-3396B4190880}"/>
                </a:ext>
              </a:extLst>
            </p:cNvPr>
            <p:cNvSpPr/>
            <p:nvPr/>
          </p:nvSpPr>
          <p:spPr>
            <a:xfrm>
              <a:off x="7604956" y="10176248"/>
              <a:ext cx="126873" cy="158593"/>
            </a:xfrm>
            <a:custGeom>
              <a:avLst/>
              <a:gdLst>
                <a:gd name="connsiteX0" fmla="*/ 65339 w 126872"/>
                <a:gd name="connsiteY0" fmla="*/ 0 h 158592"/>
                <a:gd name="connsiteX1" fmla="*/ 124653 w 126872"/>
                <a:gd name="connsiteY1" fmla="*/ 45040 h 158592"/>
                <a:gd name="connsiteX2" fmla="*/ 103718 w 126872"/>
                <a:gd name="connsiteY2" fmla="*/ 45040 h 158592"/>
                <a:gd name="connsiteX3" fmla="*/ 63436 w 126872"/>
                <a:gd name="connsiteY3" fmla="*/ 17762 h 158592"/>
                <a:gd name="connsiteX4" fmla="*/ 26643 w 126872"/>
                <a:gd name="connsiteY4" fmla="*/ 44089 h 158592"/>
                <a:gd name="connsiteX5" fmla="*/ 102132 w 126872"/>
                <a:gd name="connsiteY5" fmla="*/ 81517 h 158592"/>
                <a:gd name="connsiteX6" fmla="*/ 129727 w 126872"/>
                <a:gd name="connsiteY6" fmla="*/ 119579 h 158592"/>
                <a:gd name="connsiteX7" fmla="*/ 61216 w 126872"/>
                <a:gd name="connsiteY7" fmla="*/ 172866 h 158592"/>
                <a:gd name="connsiteX8" fmla="*/ 0 w 126872"/>
                <a:gd name="connsiteY8" fmla="*/ 123702 h 158592"/>
                <a:gd name="connsiteX9" fmla="*/ 20934 w 126872"/>
                <a:gd name="connsiteY9" fmla="*/ 123702 h 158592"/>
                <a:gd name="connsiteX10" fmla="*/ 65974 w 126872"/>
                <a:gd name="connsiteY10" fmla="*/ 155104 h 158592"/>
                <a:gd name="connsiteX11" fmla="*/ 108476 w 126872"/>
                <a:gd name="connsiteY11" fmla="*/ 122751 h 158592"/>
                <a:gd name="connsiteX12" fmla="*/ 56776 w 126872"/>
                <a:gd name="connsiteY12" fmla="*/ 89763 h 158592"/>
                <a:gd name="connsiteX13" fmla="*/ 5075 w 126872"/>
                <a:gd name="connsiteY13" fmla="*/ 45992 h 158592"/>
                <a:gd name="connsiteX14" fmla="*/ 65339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65339" y="0"/>
                  </a:moveTo>
                  <a:cubicBezTo>
                    <a:pt x="96106" y="0"/>
                    <a:pt x="122115" y="10784"/>
                    <a:pt x="124653" y="45040"/>
                  </a:cubicBezTo>
                  <a:lnTo>
                    <a:pt x="103718" y="45040"/>
                  </a:lnTo>
                  <a:cubicBezTo>
                    <a:pt x="101815" y="24740"/>
                    <a:pt x="83736" y="17762"/>
                    <a:pt x="63436" y="17762"/>
                  </a:cubicBezTo>
                  <a:cubicBezTo>
                    <a:pt x="45357" y="17762"/>
                    <a:pt x="26643" y="25058"/>
                    <a:pt x="26643" y="44089"/>
                  </a:cubicBezTo>
                  <a:cubicBezTo>
                    <a:pt x="26643" y="68195"/>
                    <a:pt x="58044" y="65975"/>
                    <a:pt x="102132" y="81517"/>
                  </a:cubicBezTo>
                  <a:cubicBezTo>
                    <a:pt x="118943" y="87226"/>
                    <a:pt x="129727" y="101816"/>
                    <a:pt x="129727" y="119579"/>
                  </a:cubicBezTo>
                  <a:cubicBezTo>
                    <a:pt x="129727" y="156372"/>
                    <a:pt x="95789" y="172866"/>
                    <a:pt x="61216" y="172866"/>
                  </a:cubicBezTo>
                  <a:cubicBezTo>
                    <a:pt x="32987" y="172866"/>
                    <a:pt x="634" y="159544"/>
                    <a:pt x="0" y="123702"/>
                  </a:cubicBezTo>
                  <a:lnTo>
                    <a:pt x="20934" y="123702"/>
                  </a:lnTo>
                  <a:cubicBezTo>
                    <a:pt x="22520" y="148126"/>
                    <a:pt x="44088" y="155104"/>
                    <a:pt x="65974" y="155104"/>
                  </a:cubicBezTo>
                  <a:cubicBezTo>
                    <a:pt x="86590" y="155104"/>
                    <a:pt x="108476" y="145271"/>
                    <a:pt x="108476" y="122751"/>
                  </a:cubicBezTo>
                  <a:cubicBezTo>
                    <a:pt x="108476" y="99279"/>
                    <a:pt x="82784" y="95473"/>
                    <a:pt x="56776" y="89763"/>
                  </a:cubicBezTo>
                  <a:cubicBezTo>
                    <a:pt x="31084" y="83737"/>
                    <a:pt x="5075" y="76124"/>
                    <a:pt x="5075" y="45992"/>
                  </a:cubicBezTo>
                  <a:cubicBezTo>
                    <a:pt x="5710" y="11736"/>
                    <a:pt x="36793" y="0"/>
                    <a:pt x="65339" y="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688D1293-9A9D-4A04-B08B-DBF1456FF245}"/>
                </a:ext>
              </a:extLst>
            </p:cNvPr>
            <p:cNvSpPr/>
            <p:nvPr/>
          </p:nvSpPr>
          <p:spPr>
            <a:xfrm>
              <a:off x="7759741" y="10176248"/>
              <a:ext cx="126873" cy="158593"/>
            </a:xfrm>
            <a:custGeom>
              <a:avLst/>
              <a:gdLst>
                <a:gd name="connsiteX0" fmla="*/ 113868 w 126872"/>
                <a:gd name="connsiteY0" fmla="*/ 54873 h 158592"/>
                <a:gd name="connsiteX1" fmla="*/ 69463 w 126872"/>
                <a:gd name="connsiteY1" fmla="*/ 17762 h 158592"/>
                <a:gd name="connsiteX2" fmla="*/ 21251 w 126872"/>
                <a:gd name="connsiteY2" fmla="*/ 85957 h 158592"/>
                <a:gd name="connsiteX3" fmla="*/ 69463 w 126872"/>
                <a:gd name="connsiteY3" fmla="*/ 154786 h 158592"/>
                <a:gd name="connsiteX4" fmla="*/ 113868 w 126872"/>
                <a:gd name="connsiteY4" fmla="*/ 116724 h 158592"/>
                <a:gd name="connsiteX5" fmla="*/ 134802 w 126872"/>
                <a:gd name="connsiteY5" fmla="*/ 116724 h 158592"/>
                <a:gd name="connsiteX6" fmla="*/ 71366 w 126872"/>
                <a:gd name="connsiteY6" fmla="*/ 172549 h 158592"/>
                <a:gd name="connsiteX7" fmla="*/ 0 w 126872"/>
                <a:gd name="connsiteY7" fmla="*/ 86274 h 158592"/>
                <a:gd name="connsiteX8" fmla="*/ 72634 w 126872"/>
                <a:gd name="connsiteY8" fmla="*/ 0 h 158592"/>
                <a:gd name="connsiteX9" fmla="*/ 134802 w 126872"/>
                <a:gd name="connsiteY9" fmla="*/ 54873 h 158592"/>
                <a:gd name="connsiteX10" fmla="*/ 113868 w 126872"/>
                <a:gd name="connsiteY10" fmla="*/ 5487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872" h="158592">
                  <a:moveTo>
                    <a:pt x="113868" y="54873"/>
                  </a:moveTo>
                  <a:cubicBezTo>
                    <a:pt x="112282" y="29815"/>
                    <a:pt x="96423" y="17762"/>
                    <a:pt x="69463" y="17762"/>
                  </a:cubicBezTo>
                  <a:cubicBezTo>
                    <a:pt x="39648" y="17762"/>
                    <a:pt x="21251" y="48847"/>
                    <a:pt x="21251" y="85957"/>
                  </a:cubicBezTo>
                  <a:cubicBezTo>
                    <a:pt x="21251" y="123385"/>
                    <a:pt x="39648" y="154786"/>
                    <a:pt x="69463" y="154786"/>
                  </a:cubicBezTo>
                  <a:cubicBezTo>
                    <a:pt x="94837" y="154786"/>
                    <a:pt x="112282" y="139244"/>
                    <a:pt x="113868" y="116724"/>
                  </a:cubicBezTo>
                  <a:lnTo>
                    <a:pt x="134802" y="116724"/>
                  </a:lnTo>
                  <a:cubicBezTo>
                    <a:pt x="129727" y="154152"/>
                    <a:pt x="108159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4" y="0"/>
                  </a:cubicBezTo>
                  <a:cubicBezTo>
                    <a:pt x="105938" y="0"/>
                    <a:pt x="133216" y="19983"/>
                    <a:pt x="134802" y="54873"/>
                  </a:cubicBezTo>
                  <a:lnTo>
                    <a:pt x="113868" y="5487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335F7DF1-D13C-48E4-8219-56820DB7C6B4}"/>
                </a:ext>
              </a:extLst>
            </p:cNvPr>
            <p:cNvSpPr/>
            <p:nvPr/>
          </p:nvSpPr>
          <p:spPr>
            <a:xfrm>
              <a:off x="7934824" y="10109956"/>
              <a:ext cx="126873" cy="222030"/>
            </a:xfrm>
            <a:custGeom>
              <a:avLst/>
              <a:gdLst>
                <a:gd name="connsiteX0" fmla="*/ 19031 w 126872"/>
                <a:gd name="connsiteY0" fmla="*/ 95790 h 222029"/>
                <a:gd name="connsiteX1" fmla="*/ 19666 w 126872"/>
                <a:gd name="connsiteY1" fmla="*/ 95790 h 222029"/>
                <a:gd name="connsiteX2" fmla="*/ 70732 w 126872"/>
                <a:gd name="connsiteY2" fmla="*/ 66292 h 222029"/>
                <a:gd name="connsiteX3" fmla="*/ 128142 w 126872"/>
                <a:gd name="connsiteY3" fmla="*/ 132266 h 222029"/>
                <a:gd name="connsiteX4" fmla="*/ 128142 w 126872"/>
                <a:gd name="connsiteY4" fmla="*/ 234083 h 222029"/>
                <a:gd name="connsiteX5" fmla="*/ 108793 w 126872"/>
                <a:gd name="connsiteY5" fmla="*/ 234083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579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031" y="95790"/>
                  </a:moveTo>
                  <a:lnTo>
                    <a:pt x="19666" y="95790"/>
                  </a:lnTo>
                  <a:cubicBezTo>
                    <a:pt x="31084" y="75807"/>
                    <a:pt x="49481" y="66292"/>
                    <a:pt x="70732" y="66292"/>
                  </a:cubicBezTo>
                  <a:cubicBezTo>
                    <a:pt x="124018" y="66292"/>
                    <a:pt x="128142" y="113235"/>
                    <a:pt x="128142" y="132266"/>
                  </a:cubicBezTo>
                  <a:lnTo>
                    <a:pt x="128142" y="234083"/>
                  </a:lnTo>
                  <a:lnTo>
                    <a:pt x="108793" y="234083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9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579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1F031E70-D36B-4AB1-A0DB-F4E155B4339E}"/>
                </a:ext>
              </a:extLst>
            </p:cNvPr>
            <p:cNvSpPr/>
            <p:nvPr/>
          </p:nvSpPr>
          <p:spPr>
            <a:xfrm>
              <a:off x="8107371" y="10181323"/>
              <a:ext cx="126873" cy="158593"/>
            </a:xfrm>
            <a:custGeom>
              <a:avLst/>
              <a:gdLst>
                <a:gd name="connsiteX0" fmla="*/ 108793 w 126872"/>
                <a:gd name="connsiteY0" fmla="*/ 0 h 158592"/>
                <a:gd name="connsiteX1" fmla="*/ 128142 w 126872"/>
                <a:gd name="connsiteY1" fmla="*/ 0 h 158592"/>
                <a:gd name="connsiteX2" fmla="*/ 128142 w 126872"/>
                <a:gd name="connsiteY2" fmla="*/ 126240 h 158592"/>
                <a:gd name="connsiteX3" fmla="*/ 129728 w 126872"/>
                <a:gd name="connsiteY3" fmla="*/ 163033 h 158592"/>
                <a:gd name="connsiteX4" fmla="*/ 109745 w 126872"/>
                <a:gd name="connsiteY4" fmla="*/ 163033 h 158592"/>
                <a:gd name="connsiteX5" fmla="*/ 108793 w 126872"/>
                <a:gd name="connsiteY5" fmla="*/ 138927 h 158592"/>
                <a:gd name="connsiteX6" fmla="*/ 108159 w 126872"/>
                <a:gd name="connsiteY6" fmla="*/ 138293 h 158592"/>
                <a:gd name="connsiteX7" fmla="*/ 57410 w 126872"/>
                <a:gd name="connsiteY7" fmla="*/ 167791 h 158592"/>
                <a:gd name="connsiteX8" fmla="*/ 0 w 126872"/>
                <a:gd name="connsiteY8" fmla="*/ 101816 h 158592"/>
                <a:gd name="connsiteX9" fmla="*/ 0 w 126872"/>
                <a:gd name="connsiteY9" fmla="*/ 0 h 158592"/>
                <a:gd name="connsiteX10" fmla="*/ 19348 w 126872"/>
                <a:gd name="connsiteY10" fmla="*/ 0 h 158592"/>
                <a:gd name="connsiteX11" fmla="*/ 19348 w 126872"/>
                <a:gd name="connsiteY11" fmla="*/ 104988 h 158592"/>
                <a:gd name="connsiteX12" fmla="*/ 62168 w 126872"/>
                <a:gd name="connsiteY12" fmla="*/ 149711 h 158592"/>
                <a:gd name="connsiteX13" fmla="*/ 108793 w 126872"/>
                <a:gd name="connsiteY13" fmla="*/ 93570 h 158592"/>
                <a:gd name="connsiteX14" fmla="*/ 108793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108793" y="0"/>
                  </a:moveTo>
                  <a:lnTo>
                    <a:pt x="128142" y="0"/>
                  </a:lnTo>
                  <a:lnTo>
                    <a:pt x="128142" y="126240"/>
                  </a:lnTo>
                  <a:cubicBezTo>
                    <a:pt x="128142" y="138927"/>
                    <a:pt x="129093" y="151932"/>
                    <a:pt x="129728" y="163033"/>
                  </a:cubicBezTo>
                  <a:lnTo>
                    <a:pt x="109745" y="163033"/>
                  </a:lnTo>
                  <a:lnTo>
                    <a:pt x="108793" y="138927"/>
                  </a:lnTo>
                  <a:lnTo>
                    <a:pt x="108159" y="138293"/>
                  </a:lnTo>
                  <a:cubicBezTo>
                    <a:pt x="96740" y="158275"/>
                    <a:pt x="78344" y="167791"/>
                    <a:pt x="57410" y="167791"/>
                  </a:cubicBezTo>
                  <a:cubicBezTo>
                    <a:pt x="4124" y="167791"/>
                    <a:pt x="0" y="120848"/>
                    <a:pt x="0" y="101816"/>
                  </a:cubicBezTo>
                  <a:lnTo>
                    <a:pt x="0" y="0"/>
                  </a:lnTo>
                  <a:lnTo>
                    <a:pt x="19348" y="0"/>
                  </a:lnTo>
                  <a:lnTo>
                    <a:pt x="19348" y="104988"/>
                  </a:lnTo>
                  <a:cubicBezTo>
                    <a:pt x="19348" y="133218"/>
                    <a:pt x="35525" y="149711"/>
                    <a:pt x="62168" y="149711"/>
                  </a:cubicBezTo>
                  <a:cubicBezTo>
                    <a:pt x="94203" y="149711"/>
                    <a:pt x="108793" y="122751"/>
                    <a:pt x="108793" y="93570"/>
                  </a:cubicBezTo>
                  <a:lnTo>
                    <a:pt x="108793" y="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4781FE19-9EF1-43CF-824C-F704E447162B}"/>
                </a:ext>
              </a:extLst>
            </p:cNvPr>
            <p:cNvSpPr/>
            <p:nvPr/>
          </p:nvSpPr>
          <p:spPr>
            <a:xfrm>
              <a:off x="8288165" y="10109956"/>
              <a:ext cx="31718" cy="222030"/>
            </a:xfrm>
            <a:custGeom>
              <a:avLst/>
              <a:gdLst>
                <a:gd name="connsiteX0" fmla="*/ 19348 w 0"/>
                <a:gd name="connsiteY0" fmla="*/ 234083 h 222029"/>
                <a:gd name="connsiteX1" fmla="*/ 0 w 0"/>
                <a:gd name="connsiteY1" fmla="*/ 234083 h 222029"/>
                <a:gd name="connsiteX2" fmla="*/ 0 w 0"/>
                <a:gd name="connsiteY2" fmla="*/ 0 h 222029"/>
                <a:gd name="connsiteX3" fmla="*/ 19348 w 0"/>
                <a:gd name="connsiteY3" fmla="*/ 0 h 222029"/>
                <a:gd name="connsiteX4" fmla="*/ 19348 w 0"/>
                <a:gd name="connsiteY4" fmla="*/ 234083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h="222029">
                  <a:moveTo>
                    <a:pt x="19348" y="234083"/>
                  </a:move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23408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6114007E-17B4-496B-ABBF-87BA64120E02}"/>
                </a:ext>
              </a:extLst>
            </p:cNvPr>
            <p:cNvSpPr/>
            <p:nvPr/>
          </p:nvSpPr>
          <p:spPr>
            <a:xfrm>
              <a:off x="8350332" y="10176248"/>
              <a:ext cx="126873" cy="158593"/>
            </a:xfrm>
            <a:custGeom>
              <a:avLst/>
              <a:gdLst>
                <a:gd name="connsiteX0" fmla="*/ 21251 w 126872"/>
                <a:gd name="connsiteY0" fmla="*/ 91032 h 158592"/>
                <a:gd name="connsiteX1" fmla="*/ 77709 w 126872"/>
                <a:gd name="connsiteY1" fmla="*/ 154786 h 158592"/>
                <a:gd name="connsiteX2" fmla="*/ 124653 w 126872"/>
                <a:gd name="connsiteY2" fmla="*/ 115773 h 158592"/>
                <a:gd name="connsiteX3" fmla="*/ 144952 w 126872"/>
                <a:gd name="connsiteY3" fmla="*/ 115773 h 158592"/>
                <a:gd name="connsiteX4" fmla="*/ 71366 w 126872"/>
                <a:gd name="connsiteY4" fmla="*/ 172549 h 158592"/>
                <a:gd name="connsiteX5" fmla="*/ 0 w 126872"/>
                <a:gd name="connsiteY5" fmla="*/ 86274 h 158592"/>
                <a:gd name="connsiteX6" fmla="*/ 72635 w 126872"/>
                <a:gd name="connsiteY6" fmla="*/ 0 h 158592"/>
                <a:gd name="connsiteX7" fmla="*/ 146855 w 126872"/>
                <a:gd name="connsiteY7" fmla="*/ 90715 h 158592"/>
                <a:gd name="connsiteX8" fmla="*/ 21251 w 126872"/>
                <a:gd name="connsiteY8" fmla="*/ 90715 h 158592"/>
                <a:gd name="connsiteX9" fmla="*/ 125921 w 126872"/>
                <a:gd name="connsiteY9" fmla="*/ 72953 h 158592"/>
                <a:gd name="connsiteX10" fmla="*/ 72952 w 126872"/>
                <a:gd name="connsiteY10" fmla="*/ 17762 h 158592"/>
                <a:gd name="connsiteX11" fmla="*/ 21569 w 126872"/>
                <a:gd name="connsiteY11" fmla="*/ 72953 h 158592"/>
                <a:gd name="connsiteX12" fmla="*/ 125921 w 126872"/>
                <a:gd name="connsiteY12" fmla="*/ 7295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872" h="158592">
                  <a:moveTo>
                    <a:pt x="21251" y="91032"/>
                  </a:moveTo>
                  <a:cubicBezTo>
                    <a:pt x="21886" y="125605"/>
                    <a:pt x="37745" y="154786"/>
                    <a:pt x="77709" y="154786"/>
                  </a:cubicBezTo>
                  <a:cubicBezTo>
                    <a:pt x="100864" y="154786"/>
                    <a:pt x="119895" y="138293"/>
                    <a:pt x="124653" y="115773"/>
                  </a:cubicBezTo>
                  <a:lnTo>
                    <a:pt x="144952" y="115773"/>
                  </a:lnTo>
                  <a:cubicBezTo>
                    <a:pt x="134802" y="154786"/>
                    <a:pt x="110696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5" y="0"/>
                  </a:cubicBezTo>
                  <a:cubicBezTo>
                    <a:pt x="127190" y="0"/>
                    <a:pt x="146855" y="39965"/>
                    <a:pt x="146855" y="90715"/>
                  </a:cubicBezTo>
                  <a:lnTo>
                    <a:pt x="21251" y="90715"/>
                  </a:lnTo>
                  <a:close/>
                  <a:moveTo>
                    <a:pt x="125921" y="72953"/>
                  </a:moveTo>
                  <a:cubicBezTo>
                    <a:pt x="123701" y="41551"/>
                    <a:pt x="106890" y="17762"/>
                    <a:pt x="72952" y="17762"/>
                  </a:cubicBezTo>
                  <a:cubicBezTo>
                    <a:pt x="41234" y="17762"/>
                    <a:pt x="24423" y="44406"/>
                    <a:pt x="21569" y="72953"/>
                  </a:cubicBezTo>
                  <a:lnTo>
                    <a:pt x="125921" y="7295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07FFDF39-1C8E-4140-B90D-B247B94D14DD}"/>
                </a:ext>
              </a:extLst>
            </p:cNvPr>
            <p:cNvSpPr/>
            <p:nvPr/>
          </p:nvSpPr>
          <p:spPr>
            <a:xfrm>
              <a:off x="4691327" y="10478842"/>
              <a:ext cx="63436" cy="222030"/>
            </a:xfrm>
            <a:custGeom>
              <a:avLst/>
              <a:gdLst>
                <a:gd name="connsiteX0" fmla="*/ 32670 w 63436"/>
                <a:gd name="connsiteY0" fmla="*/ 237889 h 222029"/>
                <a:gd name="connsiteX1" fmla="*/ 32670 w 63436"/>
                <a:gd name="connsiteY1" fmla="*/ 92935 h 222029"/>
                <a:gd name="connsiteX2" fmla="*/ 0 w 63436"/>
                <a:gd name="connsiteY2" fmla="*/ 92935 h 222029"/>
                <a:gd name="connsiteX3" fmla="*/ 0 w 63436"/>
                <a:gd name="connsiteY3" fmla="*/ 75173 h 222029"/>
                <a:gd name="connsiteX4" fmla="*/ 32670 w 63436"/>
                <a:gd name="connsiteY4" fmla="*/ 75173 h 222029"/>
                <a:gd name="connsiteX5" fmla="*/ 32670 w 63436"/>
                <a:gd name="connsiteY5" fmla="*/ 40600 h 222029"/>
                <a:gd name="connsiteX6" fmla="*/ 72000 w 63436"/>
                <a:gd name="connsiteY6" fmla="*/ 0 h 222029"/>
                <a:gd name="connsiteX7" fmla="*/ 90397 w 63436"/>
                <a:gd name="connsiteY7" fmla="*/ 3489 h 222029"/>
                <a:gd name="connsiteX8" fmla="*/ 90397 w 63436"/>
                <a:gd name="connsiteY8" fmla="*/ 19031 h 222029"/>
                <a:gd name="connsiteX9" fmla="*/ 78344 w 63436"/>
                <a:gd name="connsiteY9" fmla="*/ 17762 h 222029"/>
                <a:gd name="connsiteX10" fmla="*/ 52018 w 63436"/>
                <a:gd name="connsiteY10" fmla="*/ 54556 h 222029"/>
                <a:gd name="connsiteX11" fmla="*/ 52018 w 63436"/>
                <a:gd name="connsiteY11" fmla="*/ 75173 h 222029"/>
                <a:gd name="connsiteX12" fmla="*/ 89128 w 63436"/>
                <a:gd name="connsiteY12" fmla="*/ 75173 h 222029"/>
                <a:gd name="connsiteX13" fmla="*/ 89128 w 63436"/>
                <a:gd name="connsiteY13" fmla="*/ 92935 h 222029"/>
                <a:gd name="connsiteX14" fmla="*/ 52018 w 63436"/>
                <a:gd name="connsiteY14" fmla="*/ 92935 h 222029"/>
                <a:gd name="connsiteX15" fmla="*/ 52018 w 63436"/>
                <a:gd name="connsiteY15" fmla="*/ 237889 h 222029"/>
                <a:gd name="connsiteX16" fmla="*/ 32670 w 63436"/>
                <a:gd name="connsiteY16" fmla="*/ 237889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222029">
                  <a:moveTo>
                    <a:pt x="32670" y="237889"/>
                  </a:moveTo>
                  <a:lnTo>
                    <a:pt x="32670" y="92935"/>
                  </a:lnTo>
                  <a:lnTo>
                    <a:pt x="0" y="92935"/>
                  </a:lnTo>
                  <a:lnTo>
                    <a:pt x="0" y="75173"/>
                  </a:lnTo>
                  <a:lnTo>
                    <a:pt x="32670" y="75173"/>
                  </a:lnTo>
                  <a:lnTo>
                    <a:pt x="32670" y="40600"/>
                  </a:lnTo>
                  <a:cubicBezTo>
                    <a:pt x="32670" y="12687"/>
                    <a:pt x="44088" y="0"/>
                    <a:pt x="72000" y="0"/>
                  </a:cubicBezTo>
                  <a:cubicBezTo>
                    <a:pt x="78027" y="0"/>
                    <a:pt x="84687" y="2220"/>
                    <a:pt x="90397" y="3489"/>
                  </a:cubicBezTo>
                  <a:lnTo>
                    <a:pt x="90397" y="19031"/>
                  </a:lnTo>
                  <a:cubicBezTo>
                    <a:pt x="86591" y="18397"/>
                    <a:pt x="82150" y="17762"/>
                    <a:pt x="78344" y="17762"/>
                  </a:cubicBezTo>
                  <a:cubicBezTo>
                    <a:pt x="51701" y="17762"/>
                    <a:pt x="51066" y="31084"/>
                    <a:pt x="52018" y="54556"/>
                  </a:cubicBezTo>
                  <a:lnTo>
                    <a:pt x="52018" y="75173"/>
                  </a:lnTo>
                  <a:lnTo>
                    <a:pt x="89128" y="75173"/>
                  </a:lnTo>
                  <a:lnTo>
                    <a:pt x="89128" y="92935"/>
                  </a:lnTo>
                  <a:lnTo>
                    <a:pt x="52018" y="92935"/>
                  </a:lnTo>
                  <a:lnTo>
                    <a:pt x="52018" y="237889"/>
                  </a:lnTo>
                  <a:lnTo>
                    <a:pt x="32670" y="237889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7CF14EB4-BAAA-4ABB-AF53-D8A00E4AA417}"/>
                </a:ext>
              </a:extLst>
            </p:cNvPr>
            <p:cNvSpPr/>
            <p:nvPr/>
          </p:nvSpPr>
          <p:spPr>
            <a:xfrm>
              <a:off x="4810588" y="10487406"/>
              <a:ext cx="126873" cy="222030"/>
            </a:xfrm>
            <a:custGeom>
              <a:avLst/>
              <a:gdLst>
                <a:gd name="connsiteX0" fmla="*/ 108793 w 126872"/>
                <a:gd name="connsiteY0" fmla="*/ 66609 h 222029"/>
                <a:gd name="connsiteX1" fmla="*/ 128141 w 126872"/>
                <a:gd name="connsiteY1" fmla="*/ 66609 h 222029"/>
                <a:gd name="connsiteX2" fmla="*/ 128141 w 126872"/>
                <a:gd name="connsiteY2" fmla="*/ 192849 h 222029"/>
                <a:gd name="connsiteX3" fmla="*/ 129727 w 126872"/>
                <a:gd name="connsiteY3" fmla="*/ 229642 h 222029"/>
                <a:gd name="connsiteX4" fmla="*/ 109745 w 126872"/>
                <a:gd name="connsiteY4" fmla="*/ 229642 h 222029"/>
                <a:gd name="connsiteX5" fmla="*/ 108793 w 126872"/>
                <a:gd name="connsiteY5" fmla="*/ 205536 h 222029"/>
                <a:gd name="connsiteX6" fmla="*/ 108159 w 126872"/>
                <a:gd name="connsiteY6" fmla="*/ 204902 h 222029"/>
                <a:gd name="connsiteX7" fmla="*/ 57410 w 126872"/>
                <a:gd name="connsiteY7" fmla="*/ 234400 h 222029"/>
                <a:gd name="connsiteX8" fmla="*/ 0 w 126872"/>
                <a:gd name="connsiteY8" fmla="*/ 168425 h 222029"/>
                <a:gd name="connsiteX9" fmla="*/ 0 w 126872"/>
                <a:gd name="connsiteY9" fmla="*/ 66609 h 222029"/>
                <a:gd name="connsiteX10" fmla="*/ 19348 w 126872"/>
                <a:gd name="connsiteY10" fmla="*/ 66609 h 222029"/>
                <a:gd name="connsiteX11" fmla="*/ 19348 w 126872"/>
                <a:gd name="connsiteY11" fmla="*/ 171597 h 222029"/>
                <a:gd name="connsiteX12" fmla="*/ 62168 w 126872"/>
                <a:gd name="connsiteY12" fmla="*/ 216320 h 222029"/>
                <a:gd name="connsiteX13" fmla="*/ 108793 w 126872"/>
                <a:gd name="connsiteY13" fmla="*/ 160179 h 222029"/>
                <a:gd name="connsiteX14" fmla="*/ 108793 w 126872"/>
                <a:gd name="connsiteY14" fmla="*/ 66609 h 222029"/>
                <a:gd name="connsiteX15" fmla="*/ 23789 w 126872"/>
                <a:gd name="connsiteY15" fmla="*/ 28547 h 222029"/>
                <a:gd name="connsiteX16" fmla="*/ 23789 w 126872"/>
                <a:gd name="connsiteY16" fmla="*/ 0 h 222029"/>
                <a:gd name="connsiteX17" fmla="*/ 47894 w 126872"/>
                <a:gd name="connsiteY17" fmla="*/ 0 h 222029"/>
                <a:gd name="connsiteX18" fmla="*/ 47894 w 126872"/>
                <a:gd name="connsiteY18" fmla="*/ 28547 h 222029"/>
                <a:gd name="connsiteX19" fmla="*/ 23789 w 126872"/>
                <a:gd name="connsiteY19" fmla="*/ 28547 h 222029"/>
                <a:gd name="connsiteX20" fmla="*/ 80247 w 126872"/>
                <a:gd name="connsiteY20" fmla="*/ 28547 h 222029"/>
                <a:gd name="connsiteX21" fmla="*/ 80247 w 126872"/>
                <a:gd name="connsiteY21" fmla="*/ 0 h 222029"/>
                <a:gd name="connsiteX22" fmla="*/ 104353 w 126872"/>
                <a:gd name="connsiteY22" fmla="*/ 0 h 222029"/>
                <a:gd name="connsiteX23" fmla="*/ 104353 w 126872"/>
                <a:gd name="connsiteY23" fmla="*/ 28547 h 222029"/>
                <a:gd name="connsiteX24" fmla="*/ 80247 w 126872"/>
                <a:gd name="connsiteY24" fmla="*/ 2854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872" h="222029">
                  <a:moveTo>
                    <a:pt x="108793" y="66609"/>
                  </a:moveTo>
                  <a:lnTo>
                    <a:pt x="128141" y="66609"/>
                  </a:lnTo>
                  <a:lnTo>
                    <a:pt x="128141" y="192849"/>
                  </a:lnTo>
                  <a:cubicBezTo>
                    <a:pt x="128141" y="205536"/>
                    <a:pt x="129093" y="218541"/>
                    <a:pt x="129727" y="229642"/>
                  </a:cubicBezTo>
                  <a:lnTo>
                    <a:pt x="109745" y="229642"/>
                  </a:lnTo>
                  <a:lnTo>
                    <a:pt x="108793" y="205536"/>
                  </a:lnTo>
                  <a:lnTo>
                    <a:pt x="108159" y="204902"/>
                  </a:lnTo>
                  <a:cubicBezTo>
                    <a:pt x="96740" y="224884"/>
                    <a:pt x="78344" y="234400"/>
                    <a:pt x="57410" y="234400"/>
                  </a:cubicBezTo>
                  <a:cubicBezTo>
                    <a:pt x="4123" y="234400"/>
                    <a:pt x="0" y="187457"/>
                    <a:pt x="0" y="168425"/>
                  </a:cubicBezTo>
                  <a:lnTo>
                    <a:pt x="0" y="66609"/>
                  </a:lnTo>
                  <a:lnTo>
                    <a:pt x="19348" y="66609"/>
                  </a:lnTo>
                  <a:lnTo>
                    <a:pt x="19348" y="171597"/>
                  </a:lnTo>
                  <a:cubicBezTo>
                    <a:pt x="19348" y="199827"/>
                    <a:pt x="35524" y="216320"/>
                    <a:pt x="62168" y="216320"/>
                  </a:cubicBezTo>
                  <a:cubicBezTo>
                    <a:pt x="94203" y="216320"/>
                    <a:pt x="108793" y="189360"/>
                    <a:pt x="108793" y="160179"/>
                  </a:cubicBezTo>
                  <a:lnTo>
                    <a:pt x="108793" y="66609"/>
                  </a:lnTo>
                  <a:close/>
                  <a:moveTo>
                    <a:pt x="23789" y="28547"/>
                  </a:moveTo>
                  <a:lnTo>
                    <a:pt x="23789" y="0"/>
                  </a:lnTo>
                  <a:lnTo>
                    <a:pt x="47894" y="0"/>
                  </a:lnTo>
                  <a:lnTo>
                    <a:pt x="47894" y="28547"/>
                  </a:lnTo>
                  <a:lnTo>
                    <a:pt x="23789" y="28547"/>
                  </a:lnTo>
                  <a:close/>
                  <a:moveTo>
                    <a:pt x="80247" y="28547"/>
                  </a:moveTo>
                  <a:lnTo>
                    <a:pt x="80247" y="0"/>
                  </a:lnTo>
                  <a:lnTo>
                    <a:pt x="104353" y="0"/>
                  </a:lnTo>
                  <a:lnTo>
                    <a:pt x="104353" y="28547"/>
                  </a:lnTo>
                  <a:lnTo>
                    <a:pt x="80247" y="2854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23176833-99DC-4D69-A5EF-D38E4F8C6C49}"/>
                </a:ext>
              </a:extLst>
            </p:cNvPr>
            <p:cNvSpPr/>
            <p:nvPr/>
          </p:nvSpPr>
          <p:spPr>
            <a:xfrm>
              <a:off x="4989478" y="10548809"/>
              <a:ext cx="63436" cy="158593"/>
            </a:xfrm>
            <a:custGeom>
              <a:avLst/>
              <a:gdLst>
                <a:gd name="connsiteX0" fmla="*/ 20934 w 63436"/>
                <a:gd name="connsiteY0" fmla="*/ 167922 h 158592"/>
                <a:gd name="connsiteX1" fmla="*/ 1586 w 63436"/>
                <a:gd name="connsiteY1" fmla="*/ 167922 h 158592"/>
                <a:gd name="connsiteX2" fmla="*/ 1586 w 63436"/>
                <a:gd name="connsiteY2" fmla="*/ 41683 h 158592"/>
                <a:gd name="connsiteX3" fmla="*/ 0 w 63436"/>
                <a:gd name="connsiteY3" fmla="*/ 4889 h 158592"/>
                <a:gd name="connsiteX4" fmla="*/ 19982 w 63436"/>
                <a:gd name="connsiteY4" fmla="*/ 4889 h 158592"/>
                <a:gd name="connsiteX5" fmla="*/ 20934 w 63436"/>
                <a:gd name="connsiteY5" fmla="*/ 28995 h 158592"/>
                <a:gd name="connsiteX6" fmla="*/ 21568 w 63436"/>
                <a:gd name="connsiteY6" fmla="*/ 28995 h 158592"/>
                <a:gd name="connsiteX7" fmla="*/ 58362 w 63436"/>
                <a:gd name="connsiteY7" fmla="*/ 131 h 158592"/>
                <a:gd name="connsiteX8" fmla="*/ 77709 w 63436"/>
                <a:gd name="connsiteY8" fmla="*/ 449 h 158592"/>
                <a:gd name="connsiteX9" fmla="*/ 77709 w 63436"/>
                <a:gd name="connsiteY9" fmla="*/ 19163 h 158592"/>
                <a:gd name="connsiteX10" fmla="*/ 65657 w 63436"/>
                <a:gd name="connsiteY10" fmla="*/ 17894 h 158592"/>
                <a:gd name="connsiteX11" fmla="*/ 20934 w 63436"/>
                <a:gd name="connsiteY11" fmla="*/ 69912 h 158592"/>
                <a:gd name="connsiteX12" fmla="*/ 20934 w 63436"/>
                <a:gd name="connsiteY12" fmla="*/ 167922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436" h="158592">
                  <a:moveTo>
                    <a:pt x="20934" y="167922"/>
                  </a:moveTo>
                  <a:lnTo>
                    <a:pt x="1586" y="167922"/>
                  </a:lnTo>
                  <a:lnTo>
                    <a:pt x="1586" y="41683"/>
                  </a:lnTo>
                  <a:cubicBezTo>
                    <a:pt x="1903" y="28995"/>
                    <a:pt x="634" y="15991"/>
                    <a:pt x="0" y="4889"/>
                  </a:cubicBezTo>
                  <a:lnTo>
                    <a:pt x="19982" y="4889"/>
                  </a:lnTo>
                  <a:lnTo>
                    <a:pt x="20934" y="28995"/>
                  </a:lnTo>
                  <a:lnTo>
                    <a:pt x="21568" y="28995"/>
                  </a:lnTo>
                  <a:cubicBezTo>
                    <a:pt x="27278" y="12502"/>
                    <a:pt x="41868" y="766"/>
                    <a:pt x="58362" y="131"/>
                  </a:cubicBezTo>
                  <a:cubicBezTo>
                    <a:pt x="64705" y="-186"/>
                    <a:pt x="71366" y="131"/>
                    <a:pt x="77709" y="449"/>
                  </a:cubicBezTo>
                  <a:lnTo>
                    <a:pt x="77709" y="19163"/>
                  </a:lnTo>
                  <a:cubicBezTo>
                    <a:pt x="73903" y="18845"/>
                    <a:pt x="69463" y="17894"/>
                    <a:pt x="65657" y="17894"/>
                  </a:cubicBezTo>
                  <a:cubicBezTo>
                    <a:pt x="36793" y="17894"/>
                    <a:pt x="21568" y="38511"/>
                    <a:pt x="20934" y="69912"/>
                  </a:cubicBezTo>
                  <a:lnTo>
                    <a:pt x="20934" y="167922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0FB2DA7A-A5F0-4B06-9A4F-55B1F0B50BCD}"/>
                </a:ext>
              </a:extLst>
            </p:cNvPr>
            <p:cNvSpPr/>
            <p:nvPr/>
          </p:nvSpPr>
          <p:spPr>
            <a:xfrm>
              <a:off x="5204527" y="10482649"/>
              <a:ext cx="158591" cy="222030"/>
            </a:xfrm>
            <a:custGeom>
              <a:avLst/>
              <a:gdLst>
                <a:gd name="connsiteX0" fmla="*/ 0 w 158590"/>
                <a:gd name="connsiteY0" fmla="*/ 234083 h 222029"/>
                <a:gd name="connsiteX1" fmla="*/ 0 w 158590"/>
                <a:gd name="connsiteY1" fmla="*/ 0 h 222029"/>
                <a:gd name="connsiteX2" fmla="*/ 20934 w 158590"/>
                <a:gd name="connsiteY2" fmla="*/ 0 h 222029"/>
                <a:gd name="connsiteX3" fmla="*/ 20934 w 158590"/>
                <a:gd name="connsiteY3" fmla="*/ 102768 h 222029"/>
                <a:gd name="connsiteX4" fmla="*/ 148758 w 158590"/>
                <a:gd name="connsiteY4" fmla="*/ 102768 h 222029"/>
                <a:gd name="connsiteX5" fmla="*/ 148758 w 158590"/>
                <a:gd name="connsiteY5" fmla="*/ 0 h 222029"/>
                <a:gd name="connsiteX6" fmla="*/ 169692 w 158590"/>
                <a:gd name="connsiteY6" fmla="*/ 0 h 222029"/>
                <a:gd name="connsiteX7" fmla="*/ 169692 w 158590"/>
                <a:gd name="connsiteY7" fmla="*/ 234083 h 222029"/>
                <a:gd name="connsiteX8" fmla="*/ 148758 w 158590"/>
                <a:gd name="connsiteY8" fmla="*/ 234083 h 222029"/>
                <a:gd name="connsiteX9" fmla="*/ 148758 w 158590"/>
                <a:gd name="connsiteY9" fmla="*/ 122116 h 222029"/>
                <a:gd name="connsiteX10" fmla="*/ 20934 w 158590"/>
                <a:gd name="connsiteY10" fmla="*/ 122116 h 222029"/>
                <a:gd name="connsiteX11" fmla="*/ 20934 w 158590"/>
                <a:gd name="connsiteY11" fmla="*/ 234083 h 222029"/>
                <a:gd name="connsiteX12" fmla="*/ 0 w 158590"/>
                <a:gd name="connsiteY12" fmla="*/ 234083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590" h="222029">
                  <a:moveTo>
                    <a:pt x="0" y="234083"/>
                  </a:moveTo>
                  <a:lnTo>
                    <a:pt x="0" y="0"/>
                  </a:lnTo>
                  <a:lnTo>
                    <a:pt x="20934" y="0"/>
                  </a:lnTo>
                  <a:lnTo>
                    <a:pt x="20934" y="102768"/>
                  </a:lnTo>
                  <a:lnTo>
                    <a:pt x="148758" y="102768"/>
                  </a:lnTo>
                  <a:lnTo>
                    <a:pt x="148758" y="0"/>
                  </a:lnTo>
                  <a:lnTo>
                    <a:pt x="169692" y="0"/>
                  </a:lnTo>
                  <a:lnTo>
                    <a:pt x="169692" y="234083"/>
                  </a:lnTo>
                  <a:lnTo>
                    <a:pt x="148758" y="234083"/>
                  </a:lnTo>
                  <a:lnTo>
                    <a:pt x="148758" y="122116"/>
                  </a:lnTo>
                  <a:lnTo>
                    <a:pt x="20934" y="122116"/>
                  </a:lnTo>
                  <a:lnTo>
                    <a:pt x="20934" y="234083"/>
                  </a:lnTo>
                  <a:lnTo>
                    <a:pt x="0" y="23408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FACB1BC8-4DFF-4796-A571-B104957BE939}"/>
                </a:ext>
              </a:extLst>
            </p:cNvPr>
            <p:cNvSpPr/>
            <p:nvPr/>
          </p:nvSpPr>
          <p:spPr>
            <a:xfrm>
              <a:off x="5414818" y="10548940"/>
              <a:ext cx="126873" cy="158593"/>
            </a:xfrm>
            <a:custGeom>
              <a:avLst/>
              <a:gdLst>
                <a:gd name="connsiteX0" fmla="*/ 21251 w 126872"/>
                <a:gd name="connsiteY0" fmla="*/ 91032 h 158592"/>
                <a:gd name="connsiteX1" fmla="*/ 77709 w 126872"/>
                <a:gd name="connsiteY1" fmla="*/ 154786 h 158592"/>
                <a:gd name="connsiteX2" fmla="*/ 124652 w 126872"/>
                <a:gd name="connsiteY2" fmla="*/ 115773 h 158592"/>
                <a:gd name="connsiteX3" fmla="*/ 144952 w 126872"/>
                <a:gd name="connsiteY3" fmla="*/ 115773 h 158592"/>
                <a:gd name="connsiteX4" fmla="*/ 71366 w 126872"/>
                <a:gd name="connsiteY4" fmla="*/ 172549 h 158592"/>
                <a:gd name="connsiteX5" fmla="*/ 0 w 126872"/>
                <a:gd name="connsiteY5" fmla="*/ 86274 h 158592"/>
                <a:gd name="connsiteX6" fmla="*/ 72634 w 126872"/>
                <a:gd name="connsiteY6" fmla="*/ 0 h 158592"/>
                <a:gd name="connsiteX7" fmla="*/ 146855 w 126872"/>
                <a:gd name="connsiteY7" fmla="*/ 90715 h 158592"/>
                <a:gd name="connsiteX8" fmla="*/ 21251 w 126872"/>
                <a:gd name="connsiteY8" fmla="*/ 90715 h 158592"/>
                <a:gd name="connsiteX9" fmla="*/ 125921 w 126872"/>
                <a:gd name="connsiteY9" fmla="*/ 72953 h 158592"/>
                <a:gd name="connsiteX10" fmla="*/ 72952 w 126872"/>
                <a:gd name="connsiteY10" fmla="*/ 17762 h 158592"/>
                <a:gd name="connsiteX11" fmla="*/ 21568 w 126872"/>
                <a:gd name="connsiteY11" fmla="*/ 72953 h 158592"/>
                <a:gd name="connsiteX12" fmla="*/ 125921 w 126872"/>
                <a:gd name="connsiteY12" fmla="*/ 7295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872" h="158592">
                  <a:moveTo>
                    <a:pt x="21251" y="91032"/>
                  </a:moveTo>
                  <a:cubicBezTo>
                    <a:pt x="21885" y="125605"/>
                    <a:pt x="37744" y="154786"/>
                    <a:pt x="77709" y="154786"/>
                  </a:cubicBezTo>
                  <a:cubicBezTo>
                    <a:pt x="100864" y="154786"/>
                    <a:pt x="119895" y="138293"/>
                    <a:pt x="124652" y="115773"/>
                  </a:cubicBezTo>
                  <a:lnTo>
                    <a:pt x="144952" y="115773"/>
                  </a:lnTo>
                  <a:cubicBezTo>
                    <a:pt x="134802" y="154786"/>
                    <a:pt x="110696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4" y="0"/>
                  </a:cubicBezTo>
                  <a:cubicBezTo>
                    <a:pt x="127190" y="0"/>
                    <a:pt x="146855" y="39965"/>
                    <a:pt x="146855" y="90715"/>
                  </a:cubicBezTo>
                  <a:lnTo>
                    <a:pt x="21251" y="90715"/>
                  </a:lnTo>
                  <a:close/>
                  <a:moveTo>
                    <a:pt x="125921" y="72953"/>
                  </a:moveTo>
                  <a:cubicBezTo>
                    <a:pt x="123701" y="41551"/>
                    <a:pt x="106890" y="17762"/>
                    <a:pt x="72952" y="17762"/>
                  </a:cubicBezTo>
                  <a:cubicBezTo>
                    <a:pt x="41233" y="17762"/>
                    <a:pt x="24423" y="44406"/>
                    <a:pt x="21568" y="72953"/>
                  </a:cubicBezTo>
                  <a:lnTo>
                    <a:pt x="125921" y="7295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899A7190-0B36-45F9-8850-520DB5066781}"/>
                </a:ext>
              </a:extLst>
            </p:cNvPr>
            <p:cNvSpPr/>
            <p:nvPr/>
          </p:nvSpPr>
          <p:spPr>
            <a:xfrm>
              <a:off x="5595929" y="10482649"/>
              <a:ext cx="31718" cy="222030"/>
            </a:xfrm>
            <a:custGeom>
              <a:avLst/>
              <a:gdLst>
                <a:gd name="connsiteX0" fmla="*/ 22837 w 0"/>
                <a:gd name="connsiteY0" fmla="*/ 24106 h 222029"/>
                <a:gd name="connsiteX1" fmla="*/ 0 w 0"/>
                <a:gd name="connsiteY1" fmla="*/ 24106 h 222029"/>
                <a:gd name="connsiteX2" fmla="*/ 0 w 0"/>
                <a:gd name="connsiteY2" fmla="*/ 0 h 222029"/>
                <a:gd name="connsiteX3" fmla="*/ 22837 w 0"/>
                <a:gd name="connsiteY3" fmla="*/ 0 h 222029"/>
                <a:gd name="connsiteX4" fmla="*/ 22837 w 0"/>
                <a:gd name="connsiteY4" fmla="*/ 24106 h 222029"/>
                <a:gd name="connsiteX5" fmla="*/ 20934 w 0"/>
                <a:gd name="connsiteY5" fmla="*/ 71367 h 222029"/>
                <a:gd name="connsiteX6" fmla="*/ 20934 w 0"/>
                <a:gd name="connsiteY6" fmla="*/ 234083 h 222029"/>
                <a:gd name="connsiteX7" fmla="*/ 1586 w 0"/>
                <a:gd name="connsiteY7" fmla="*/ 234083 h 222029"/>
                <a:gd name="connsiteX8" fmla="*/ 1586 w 0"/>
                <a:gd name="connsiteY8" fmla="*/ 71367 h 222029"/>
                <a:gd name="connsiteX9" fmla="*/ 20934 w 0"/>
                <a:gd name="connsiteY9" fmla="*/ 7136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h="222029">
                  <a:moveTo>
                    <a:pt x="22837" y="24106"/>
                  </a:moveTo>
                  <a:lnTo>
                    <a:pt x="0" y="24106"/>
                  </a:lnTo>
                  <a:lnTo>
                    <a:pt x="0" y="0"/>
                  </a:lnTo>
                  <a:lnTo>
                    <a:pt x="22837" y="0"/>
                  </a:lnTo>
                  <a:lnTo>
                    <a:pt x="22837" y="24106"/>
                  </a:lnTo>
                  <a:close/>
                  <a:moveTo>
                    <a:pt x="20934" y="71367"/>
                  </a:moveTo>
                  <a:lnTo>
                    <a:pt x="20934" y="234083"/>
                  </a:lnTo>
                  <a:lnTo>
                    <a:pt x="1586" y="234083"/>
                  </a:lnTo>
                  <a:lnTo>
                    <a:pt x="1586" y="71367"/>
                  </a:lnTo>
                  <a:lnTo>
                    <a:pt x="20934" y="7136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F6A0F566-5A71-46EB-AF43-FACEF0478D4E}"/>
                </a:ext>
              </a:extLst>
            </p:cNvPr>
            <p:cNvSpPr/>
            <p:nvPr/>
          </p:nvSpPr>
          <p:spPr>
            <a:xfrm>
              <a:off x="5670149" y="10482649"/>
              <a:ext cx="31718" cy="222030"/>
            </a:xfrm>
            <a:custGeom>
              <a:avLst/>
              <a:gdLst>
                <a:gd name="connsiteX0" fmla="*/ 19348 w 0"/>
                <a:gd name="connsiteY0" fmla="*/ 234083 h 222029"/>
                <a:gd name="connsiteX1" fmla="*/ 0 w 0"/>
                <a:gd name="connsiteY1" fmla="*/ 234083 h 222029"/>
                <a:gd name="connsiteX2" fmla="*/ 0 w 0"/>
                <a:gd name="connsiteY2" fmla="*/ 0 h 222029"/>
                <a:gd name="connsiteX3" fmla="*/ 19348 w 0"/>
                <a:gd name="connsiteY3" fmla="*/ 0 h 222029"/>
                <a:gd name="connsiteX4" fmla="*/ 19348 w 0"/>
                <a:gd name="connsiteY4" fmla="*/ 234083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h="222029">
                  <a:moveTo>
                    <a:pt x="19348" y="234083"/>
                  </a:move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23408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991CA5E8-188F-4E7C-A9FA-AA5D4AD182A1}"/>
                </a:ext>
              </a:extLst>
            </p:cNvPr>
            <p:cNvSpPr/>
            <p:nvPr/>
          </p:nvSpPr>
          <p:spPr>
            <a:xfrm>
              <a:off x="5740563" y="10548940"/>
              <a:ext cx="126873" cy="222030"/>
            </a:xfrm>
            <a:custGeom>
              <a:avLst/>
              <a:gdLst>
                <a:gd name="connsiteX0" fmla="*/ 20934 w 126872"/>
                <a:gd name="connsiteY0" fmla="*/ 229959 h 222029"/>
                <a:gd name="connsiteX1" fmla="*/ 1586 w 126872"/>
                <a:gd name="connsiteY1" fmla="*/ 229959 h 222029"/>
                <a:gd name="connsiteX2" fmla="*/ 1586 w 126872"/>
                <a:gd name="connsiteY2" fmla="*/ 41551 h 222029"/>
                <a:gd name="connsiteX3" fmla="*/ 0 w 126872"/>
                <a:gd name="connsiteY3" fmla="*/ 4758 h 222029"/>
                <a:gd name="connsiteX4" fmla="*/ 19982 w 126872"/>
                <a:gd name="connsiteY4" fmla="*/ 4758 h 222029"/>
                <a:gd name="connsiteX5" fmla="*/ 20934 w 126872"/>
                <a:gd name="connsiteY5" fmla="*/ 28864 h 222029"/>
                <a:gd name="connsiteX6" fmla="*/ 21568 w 126872"/>
                <a:gd name="connsiteY6" fmla="*/ 29498 h 222029"/>
                <a:gd name="connsiteX7" fmla="*/ 77392 w 126872"/>
                <a:gd name="connsiteY7" fmla="*/ 0 h 222029"/>
                <a:gd name="connsiteX8" fmla="*/ 144318 w 126872"/>
                <a:gd name="connsiteY8" fmla="*/ 85640 h 222029"/>
                <a:gd name="connsiteX9" fmla="*/ 78344 w 126872"/>
                <a:gd name="connsiteY9" fmla="*/ 172549 h 222029"/>
                <a:gd name="connsiteX10" fmla="*/ 21568 w 126872"/>
                <a:gd name="connsiteY10" fmla="*/ 142416 h 222029"/>
                <a:gd name="connsiteX11" fmla="*/ 20934 w 126872"/>
                <a:gd name="connsiteY11" fmla="*/ 142416 h 222029"/>
                <a:gd name="connsiteX12" fmla="*/ 20934 w 126872"/>
                <a:gd name="connsiteY12" fmla="*/ 229959 h 222029"/>
                <a:gd name="connsiteX13" fmla="*/ 76441 w 126872"/>
                <a:gd name="connsiteY13" fmla="*/ 154786 h 222029"/>
                <a:gd name="connsiteX14" fmla="*/ 123066 w 126872"/>
                <a:gd name="connsiteY14" fmla="*/ 83420 h 222029"/>
                <a:gd name="connsiteX15" fmla="*/ 73586 w 126872"/>
                <a:gd name="connsiteY15" fmla="*/ 18080 h 222029"/>
                <a:gd name="connsiteX16" fmla="*/ 20934 w 126872"/>
                <a:gd name="connsiteY16" fmla="*/ 82468 h 222029"/>
                <a:gd name="connsiteX17" fmla="*/ 76441 w 126872"/>
                <a:gd name="connsiteY17" fmla="*/ 154786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872" h="222029">
                  <a:moveTo>
                    <a:pt x="20934" y="229959"/>
                  </a:moveTo>
                  <a:lnTo>
                    <a:pt x="1586" y="229959"/>
                  </a:lnTo>
                  <a:lnTo>
                    <a:pt x="1586" y="41551"/>
                  </a:lnTo>
                  <a:cubicBezTo>
                    <a:pt x="1903" y="28864"/>
                    <a:pt x="634" y="15859"/>
                    <a:pt x="0" y="4758"/>
                  </a:cubicBezTo>
                  <a:lnTo>
                    <a:pt x="19982" y="4758"/>
                  </a:lnTo>
                  <a:lnTo>
                    <a:pt x="20934" y="28864"/>
                  </a:lnTo>
                  <a:lnTo>
                    <a:pt x="21568" y="29498"/>
                  </a:lnTo>
                  <a:cubicBezTo>
                    <a:pt x="32987" y="10467"/>
                    <a:pt x="55507" y="0"/>
                    <a:pt x="77392" y="0"/>
                  </a:cubicBezTo>
                  <a:cubicBezTo>
                    <a:pt x="125604" y="0"/>
                    <a:pt x="144318" y="43454"/>
                    <a:pt x="144318" y="85640"/>
                  </a:cubicBezTo>
                  <a:cubicBezTo>
                    <a:pt x="144318" y="126557"/>
                    <a:pt x="125921" y="172549"/>
                    <a:pt x="78344" y="172549"/>
                  </a:cubicBezTo>
                  <a:cubicBezTo>
                    <a:pt x="54555" y="172549"/>
                    <a:pt x="34890" y="161765"/>
                    <a:pt x="21568" y="142416"/>
                  </a:cubicBezTo>
                  <a:lnTo>
                    <a:pt x="20934" y="142416"/>
                  </a:lnTo>
                  <a:lnTo>
                    <a:pt x="20934" y="229959"/>
                  </a:lnTo>
                  <a:close/>
                  <a:moveTo>
                    <a:pt x="76441" y="154786"/>
                  </a:moveTo>
                  <a:cubicBezTo>
                    <a:pt x="113868" y="154786"/>
                    <a:pt x="123066" y="113552"/>
                    <a:pt x="123066" y="83420"/>
                  </a:cubicBezTo>
                  <a:cubicBezTo>
                    <a:pt x="123066" y="52336"/>
                    <a:pt x="110379" y="18080"/>
                    <a:pt x="73586" y="18080"/>
                  </a:cubicBezTo>
                  <a:cubicBezTo>
                    <a:pt x="35524" y="18080"/>
                    <a:pt x="20934" y="49481"/>
                    <a:pt x="20934" y="82468"/>
                  </a:cubicBezTo>
                  <a:cubicBezTo>
                    <a:pt x="20934" y="119579"/>
                    <a:pt x="33938" y="154786"/>
                    <a:pt x="76441" y="154786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CC13AE30-6203-4B79-8556-C55270DB6E32}"/>
                </a:ext>
              </a:extLst>
            </p:cNvPr>
            <p:cNvSpPr/>
            <p:nvPr/>
          </p:nvSpPr>
          <p:spPr>
            <a:xfrm>
              <a:off x="5916282" y="10487406"/>
              <a:ext cx="126873" cy="222030"/>
            </a:xfrm>
            <a:custGeom>
              <a:avLst/>
              <a:gdLst>
                <a:gd name="connsiteX0" fmla="*/ 106573 w 126872"/>
                <a:gd name="connsiteY0" fmla="*/ 114504 h 222029"/>
                <a:gd name="connsiteX1" fmla="*/ 67877 w 126872"/>
                <a:gd name="connsiteY1" fmla="*/ 79614 h 222029"/>
                <a:gd name="connsiteX2" fmla="*/ 27912 w 126872"/>
                <a:gd name="connsiteY2" fmla="*/ 107843 h 222029"/>
                <a:gd name="connsiteX3" fmla="*/ 7295 w 126872"/>
                <a:gd name="connsiteY3" fmla="*/ 107843 h 222029"/>
                <a:gd name="connsiteX4" fmla="*/ 68194 w 126872"/>
                <a:gd name="connsiteY4" fmla="*/ 61851 h 222029"/>
                <a:gd name="connsiteX5" fmla="*/ 125921 w 126872"/>
                <a:gd name="connsiteY5" fmla="*/ 115773 h 222029"/>
                <a:gd name="connsiteX6" fmla="*/ 125921 w 126872"/>
                <a:gd name="connsiteY6" fmla="*/ 192849 h 222029"/>
                <a:gd name="connsiteX7" fmla="*/ 127507 w 126872"/>
                <a:gd name="connsiteY7" fmla="*/ 229642 h 222029"/>
                <a:gd name="connsiteX8" fmla="*/ 107524 w 126872"/>
                <a:gd name="connsiteY8" fmla="*/ 229642 h 222029"/>
                <a:gd name="connsiteX9" fmla="*/ 106890 w 126872"/>
                <a:gd name="connsiteY9" fmla="*/ 205536 h 222029"/>
                <a:gd name="connsiteX10" fmla="*/ 106256 w 126872"/>
                <a:gd name="connsiteY10" fmla="*/ 205536 h 222029"/>
                <a:gd name="connsiteX11" fmla="*/ 105304 w 126872"/>
                <a:gd name="connsiteY11" fmla="*/ 207756 h 222029"/>
                <a:gd name="connsiteX12" fmla="*/ 54238 w 126872"/>
                <a:gd name="connsiteY12" fmla="*/ 234400 h 222029"/>
                <a:gd name="connsiteX13" fmla="*/ 0 w 126872"/>
                <a:gd name="connsiteY13" fmla="*/ 184285 h 222029"/>
                <a:gd name="connsiteX14" fmla="*/ 32670 w 126872"/>
                <a:gd name="connsiteY14" fmla="*/ 137341 h 222029"/>
                <a:gd name="connsiteX15" fmla="*/ 106256 w 126872"/>
                <a:gd name="connsiteY15" fmla="*/ 129729 h 222029"/>
                <a:gd name="connsiteX16" fmla="*/ 106256 w 126872"/>
                <a:gd name="connsiteY16" fmla="*/ 114504 h 222029"/>
                <a:gd name="connsiteX17" fmla="*/ 58044 w 126872"/>
                <a:gd name="connsiteY17" fmla="*/ 216320 h 222029"/>
                <a:gd name="connsiteX18" fmla="*/ 106573 w 126872"/>
                <a:gd name="connsiteY18" fmla="*/ 147174 h 222029"/>
                <a:gd name="connsiteX19" fmla="*/ 21251 w 126872"/>
                <a:gd name="connsiteY19" fmla="*/ 183968 h 222029"/>
                <a:gd name="connsiteX20" fmla="*/ 58044 w 126872"/>
                <a:gd name="connsiteY20" fmla="*/ 216320 h 222029"/>
                <a:gd name="connsiteX21" fmla="*/ 29498 w 126872"/>
                <a:gd name="connsiteY21" fmla="*/ 28547 h 222029"/>
                <a:gd name="connsiteX22" fmla="*/ 29498 w 126872"/>
                <a:gd name="connsiteY22" fmla="*/ 0 h 222029"/>
                <a:gd name="connsiteX23" fmla="*/ 53604 w 126872"/>
                <a:gd name="connsiteY23" fmla="*/ 0 h 222029"/>
                <a:gd name="connsiteX24" fmla="*/ 53604 w 126872"/>
                <a:gd name="connsiteY24" fmla="*/ 28547 h 222029"/>
                <a:gd name="connsiteX25" fmla="*/ 29498 w 126872"/>
                <a:gd name="connsiteY25" fmla="*/ 28547 h 222029"/>
                <a:gd name="connsiteX26" fmla="*/ 85956 w 126872"/>
                <a:gd name="connsiteY26" fmla="*/ 28547 h 222029"/>
                <a:gd name="connsiteX27" fmla="*/ 85956 w 126872"/>
                <a:gd name="connsiteY27" fmla="*/ 0 h 222029"/>
                <a:gd name="connsiteX28" fmla="*/ 110062 w 126872"/>
                <a:gd name="connsiteY28" fmla="*/ 0 h 222029"/>
                <a:gd name="connsiteX29" fmla="*/ 110062 w 126872"/>
                <a:gd name="connsiteY29" fmla="*/ 28547 h 222029"/>
                <a:gd name="connsiteX30" fmla="*/ 85956 w 126872"/>
                <a:gd name="connsiteY30" fmla="*/ 2854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6872" h="222029">
                  <a:moveTo>
                    <a:pt x="106573" y="114504"/>
                  </a:moveTo>
                  <a:cubicBezTo>
                    <a:pt x="104670" y="87860"/>
                    <a:pt x="91031" y="79614"/>
                    <a:pt x="67877" y="79614"/>
                  </a:cubicBezTo>
                  <a:cubicBezTo>
                    <a:pt x="47577" y="79614"/>
                    <a:pt x="30449" y="85640"/>
                    <a:pt x="27912" y="107843"/>
                  </a:cubicBezTo>
                  <a:lnTo>
                    <a:pt x="7295" y="107843"/>
                  </a:lnTo>
                  <a:cubicBezTo>
                    <a:pt x="12053" y="74539"/>
                    <a:pt x="37110" y="61851"/>
                    <a:pt x="68194" y="61851"/>
                  </a:cubicBezTo>
                  <a:cubicBezTo>
                    <a:pt x="104035" y="61851"/>
                    <a:pt x="126555" y="78345"/>
                    <a:pt x="125921" y="115773"/>
                  </a:cubicBezTo>
                  <a:lnTo>
                    <a:pt x="125921" y="192849"/>
                  </a:lnTo>
                  <a:cubicBezTo>
                    <a:pt x="125604" y="205536"/>
                    <a:pt x="126873" y="218541"/>
                    <a:pt x="127507" y="229642"/>
                  </a:cubicBezTo>
                  <a:lnTo>
                    <a:pt x="107524" y="229642"/>
                  </a:lnTo>
                  <a:lnTo>
                    <a:pt x="106890" y="205536"/>
                  </a:lnTo>
                  <a:lnTo>
                    <a:pt x="106256" y="205536"/>
                  </a:lnTo>
                  <a:lnTo>
                    <a:pt x="105304" y="207756"/>
                  </a:lnTo>
                  <a:cubicBezTo>
                    <a:pt x="98326" y="221395"/>
                    <a:pt x="76441" y="234400"/>
                    <a:pt x="54238" y="234400"/>
                  </a:cubicBezTo>
                  <a:cubicBezTo>
                    <a:pt x="24106" y="234400"/>
                    <a:pt x="0" y="216003"/>
                    <a:pt x="0" y="184285"/>
                  </a:cubicBezTo>
                  <a:cubicBezTo>
                    <a:pt x="0" y="162082"/>
                    <a:pt x="13322" y="145271"/>
                    <a:pt x="32670" y="137341"/>
                  </a:cubicBezTo>
                  <a:cubicBezTo>
                    <a:pt x="54555" y="127826"/>
                    <a:pt x="82467" y="131315"/>
                    <a:pt x="106256" y="129729"/>
                  </a:cubicBezTo>
                  <a:lnTo>
                    <a:pt x="106256" y="114504"/>
                  </a:lnTo>
                  <a:close/>
                  <a:moveTo>
                    <a:pt x="58044" y="216320"/>
                  </a:moveTo>
                  <a:cubicBezTo>
                    <a:pt x="100546" y="216320"/>
                    <a:pt x="108476" y="181430"/>
                    <a:pt x="106573" y="147174"/>
                  </a:cubicBezTo>
                  <a:cubicBezTo>
                    <a:pt x="78978" y="148126"/>
                    <a:pt x="21251" y="143051"/>
                    <a:pt x="21251" y="183968"/>
                  </a:cubicBezTo>
                  <a:cubicBezTo>
                    <a:pt x="21568" y="205853"/>
                    <a:pt x="38379" y="216320"/>
                    <a:pt x="58044" y="216320"/>
                  </a:cubicBezTo>
                  <a:close/>
                  <a:moveTo>
                    <a:pt x="29498" y="28547"/>
                  </a:moveTo>
                  <a:lnTo>
                    <a:pt x="29498" y="0"/>
                  </a:lnTo>
                  <a:lnTo>
                    <a:pt x="53604" y="0"/>
                  </a:lnTo>
                  <a:lnTo>
                    <a:pt x="53604" y="28547"/>
                  </a:lnTo>
                  <a:lnTo>
                    <a:pt x="29498" y="28547"/>
                  </a:lnTo>
                  <a:close/>
                  <a:moveTo>
                    <a:pt x="85956" y="28547"/>
                  </a:moveTo>
                  <a:lnTo>
                    <a:pt x="85956" y="0"/>
                  </a:lnTo>
                  <a:lnTo>
                    <a:pt x="110062" y="0"/>
                  </a:lnTo>
                  <a:lnTo>
                    <a:pt x="110062" y="28547"/>
                  </a:lnTo>
                  <a:lnTo>
                    <a:pt x="85956" y="2854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1904665A-2052-4419-B3AC-F933B2E3CF32}"/>
                </a:ext>
              </a:extLst>
            </p:cNvPr>
            <p:cNvSpPr/>
            <p:nvPr/>
          </p:nvSpPr>
          <p:spPr>
            <a:xfrm>
              <a:off x="6083754" y="10482649"/>
              <a:ext cx="126873" cy="222030"/>
            </a:xfrm>
            <a:custGeom>
              <a:avLst/>
              <a:gdLst>
                <a:gd name="connsiteX0" fmla="*/ 123384 w 126872"/>
                <a:gd name="connsiteY0" fmla="*/ 209977 h 222029"/>
                <a:gd name="connsiteX1" fmla="*/ 122749 w 126872"/>
                <a:gd name="connsiteY1" fmla="*/ 208708 h 222029"/>
                <a:gd name="connsiteX2" fmla="*/ 66925 w 126872"/>
                <a:gd name="connsiteY2" fmla="*/ 238841 h 222029"/>
                <a:gd name="connsiteX3" fmla="*/ 0 w 126872"/>
                <a:gd name="connsiteY3" fmla="*/ 151932 h 222029"/>
                <a:gd name="connsiteX4" fmla="*/ 66925 w 126872"/>
                <a:gd name="connsiteY4" fmla="*/ 66292 h 222029"/>
                <a:gd name="connsiteX5" fmla="*/ 122749 w 126872"/>
                <a:gd name="connsiteY5" fmla="*/ 95790 h 222029"/>
                <a:gd name="connsiteX6" fmla="*/ 123384 w 126872"/>
                <a:gd name="connsiteY6" fmla="*/ 95156 h 222029"/>
                <a:gd name="connsiteX7" fmla="*/ 123384 w 126872"/>
                <a:gd name="connsiteY7" fmla="*/ 0 h 222029"/>
                <a:gd name="connsiteX8" fmla="*/ 142732 w 126872"/>
                <a:gd name="connsiteY8" fmla="*/ 0 h 222029"/>
                <a:gd name="connsiteX9" fmla="*/ 142732 w 126872"/>
                <a:gd name="connsiteY9" fmla="*/ 197606 h 222029"/>
                <a:gd name="connsiteX10" fmla="*/ 144318 w 126872"/>
                <a:gd name="connsiteY10" fmla="*/ 234400 h 222029"/>
                <a:gd name="connsiteX11" fmla="*/ 124335 w 126872"/>
                <a:gd name="connsiteY11" fmla="*/ 234400 h 222029"/>
                <a:gd name="connsiteX12" fmla="*/ 123384 w 126872"/>
                <a:gd name="connsiteY12" fmla="*/ 209977 h 222029"/>
                <a:gd name="connsiteX13" fmla="*/ 70414 w 126872"/>
                <a:gd name="connsiteY13" fmla="*/ 84371 h 222029"/>
                <a:gd name="connsiteX14" fmla="*/ 21568 w 126872"/>
                <a:gd name="connsiteY14" fmla="*/ 149711 h 222029"/>
                <a:gd name="connsiteX15" fmla="*/ 67560 w 126872"/>
                <a:gd name="connsiteY15" fmla="*/ 221078 h 222029"/>
                <a:gd name="connsiteX16" fmla="*/ 123066 w 126872"/>
                <a:gd name="connsiteY16" fmla="*/ 148760 h 222029"/>
                <a:gd name="connsiteX17" fmla="*/ 70414 w 126872"/>
                <a:gd name="connsiteY17" fmla="*/ 8437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872" h="222029">
                  <a:moveTo>
                    <a:pt x="123384" y="209977"/>
                  </a:moveTo>
                  <a:lnTo>
                    <a:pt x="122749" y="208708"/>
                  </a:lnTo>
                  <a:cubicBezTo>
                    <a:pt x="109427" y="228056"/>
                    <a:pt x="89762" y="238841"/>
                    <a:pt x="66925" y="238841"/>
                  </a:cubicBezTo>
                  <a:cubicBezTo>
                    <a:pt x="18714" y="238841"/>
                    <a:pt x="0" y="192849"/>
                    <a:pt x="0" y="151932"/>
                  </a:cubicBezTo>
                  <a:cubicBezTo>
                    <a:pt x="0" y="109746"/>
                    <a:pt x="18397" y="66292"/>
                    <a:pt x="66925" y="66292"/>
                  </a:cubicBezTo>
                  <a:cubicBezTo>
                    <a:pt x="88811" y="66292"/>
                    <a:pt x="111331" y="76759"/>
                    <a:pt x="122749" y="95790"/>
                  </a:cubicBezTo>
                  <a:lnTo>
                    <a:pt x="123384" y="95156"/>
                  </a:lnTo>
                  <a:lnTo>
                    <a:pt x="123384" y="0"/>
                  </a:lnTo>
                  <a:lnTo>
                    <a:pt x="142732" y="0"/>
                  </a:lnTo>
                  <a:lnTo>
                    <a:pt x="142732" y="197606"/>
                  </a:lnTo>
                  <a:cubicBezTo>
                    <a:pt x="142732" y="210294"/>
                    <a:pt x="143683" y="223299"/>
                    <a:pt x="144318" y="234400"/>
                  </a:cubicBezTo>
                  <a:lnTo>
                    <a:pt x="124335" y="234400"/>
                  </a:lnTo>
                  <a:lnTo>
                    <a:pt x="123384" y="209977"/>
                  </a:lnTo>
                  <a:close/>
                  <a:moveTo>
                    <a:pt x="70414" y="84371"/>
                  </a:moveTo>
                  <a:cubicBezTo>
                    <a:pt x="33304" y="84371"/>
                    <a:pt x="21568" y="118627"/>
                    <a:pt x="21568" y="149711"/>
                  </a:cubicBezTo>
                  <a:cubicBezTo>
                    <a:pt x="21568" y="179844"/>
                    <a:pt x="30449" y="221078"/>
                    <a:pt x="67560" y="221078"/>
                  </a:cubicBezTo>
                  <a:cubicBezTo>
                    <a:pt x="110062" y="221078"/>
                    <a:pt x="123066" y="185871"/>
                    <a:pt x="123066" y="148760"/>
                  </a:cubicBezTo>
                  <a:cubicBezTo>
                    <a:pt x="122749" y="115773"/>
                    <a:pt x="108159" y="84371"/>
                    <a:pt x="70414" y="84371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F2B00507-C2B7-46F1-AF01-05F275035547}"/>
                </a:ext>
              </a:extLst>
            </p:cNvPr>
            <p:cNvSpPr/>
            <p:nvPr/>
          </p:nvSpPr>
          <p:spPr>
            <a:xfrm>
              <a:off x="6268036" y="10549258"/>
              <a:ext cx="126873" cy="158593"/>
            </a:xfrm>
            <a:custGeom>
              <a:avLst/>
              <a:gdLst>
                <a:gd name="connsiteX0" fmla="*/ 106573 w 126872"/>
                <a:gd name="connsiteY0" fmla="*/ 52653 h 158592"/>
                <a:gd name="connsiteX1" fmla="*/ 67877 w 126872"/>
                <a:gd name="connsiteY1" fmla="*/ 17762 h 158592"/>
                <a:gd name="connsiteX2" fmla="*/ 27912 w 126872"/>
                <a:gd name="connsiteY2" fmla="*/ 45992 h 158592"/>
                <a:gd name="connsiteX3" fmla="*/ 7295 w 126872"/>
                <a:gd name="connsiteY3" fmla="*/ 45992 h 158592"/>
                <a:gd name="connsiteX4" fmla="*/ 68194 w 126872"/>
                <a:gd name="connsiteY4" fmla="*/ 0 h 158592"/>
                <a:gd name="connsiteX5" fmla="*/ 125921 w 126872"/>
                <a:gd name="connsiteY5" fmla="*/ 53921 h 158592"/>
                <a:gd name="connsiteX6" fmla="*/ 125921 w 126872"/>
                <a:gd name="connsiteY6" fmla="*/ 130998 h 158592"/>
                <a:gd name="connsiteX7" fmla="*/ 127507 w 126872"/>
                <a:gd name="connsiteY7" fmla="*/ 167791 h 158592"/>
                <a:gd name="connsiteX8" fmla="*/ 107524 w 126872"/>
                <a:gd name="connsiteY8" fmla="*/ 167791 h 158592"/>
                <a:gd name="connsiteX9" fmla="*/ 106890 w 126872"/>
                <a:gd name="connsiteY9" fmla="*/ 143685 h 158592"/>
                <a:gd name="connsiteX10" fmla="*/ 106256 w 126872"/>
                <a:gd name="connsiteY10" fmla="*/ 143685 h 158592"/>
                <a:gd name="connsiteX11" fmla="*/ 105304 w 126872"/>
                <a:gd name="connsiteY11" fmla="*/ 145905 h 158592"/>
                <a:gd name="connsiteX12" fmla="*/ 54238 w 126872"/>
                <a:gd name="connsiteY12" fmla="*/ 172549 h 158592"/>
                <a:gd name="connsiteX13" fmla="*/ 0 w 126872"/>
                <a:gd name="connsiteY13" fmla="*/ 122434 h 158592"/>
                <a:gd name="connsiteX14" fmla="*/ 32670 w 126872"/>
                <a:gd name="connsiteY14" fmla="*/ 75490 h 158592"/>
                <a:gd name="connsiteX15" fmla="*/ 106256 w 126872"/>
                <a:gd name="connsiteY15" fmla="*/ 67878 h 158592"/>
                <a:gd name="connsiteX16" fmla="*/ 106256 w 126872"/>
                <a:gd name="connsiteY16" fmla="*/ 52653 h 158592"/>
                <a:gd name="connsiteX17" fmla="*/ 58044 w 126872"/>
                <a:gd name="connsiteY17" fmla="*/ 154469 h 158592"/>
                <a:gd name="connsiteX18" fmla="*/ 106573 w 126872"/>
                <a:gd name="connsiteY18" fmla="*/ 85323 h 158592"/>
                <a:gd name="connsiteX19" fmla="*/ 21251 w 126872"/>
                <a:gd name="connsiteY19" fmla="*/ 122116 h 158592"/>
                <a:gd name="connsiteX20" fmla="*/ 58044 w 126872"/>
                <a:gd name="connsiteY20" fmla="*/ 154469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158592">
                  <a:moveTo>
                    <a:pt x="106573" y="52653"/>
                  </a:moveTo>
                  <a:cubicBezTo>
                    <a:pt x="104670" y="26009"/>
                    <a:pt x="91031" y="17762"/>
                    <a:pt x="67877" y="17762"/>
                  </a:cubicBezTo>
                  <a:cubicBezTo>
                    <a:pt x="47577" y="17762"/>
                    <a:pt x="30449" y="23789"/>
                    <a:pt x="27912" y="45992"/>
                  </a:cubicBezTo>
                  <a:lnTo>
                    <a:pt x="7295" y="45992"/>
                  </a:lnTo>
                  <a:cubicBezTo>
                    <a:pt x="12053" y="12687"/>
                    <a:pt x="37110" y="0"/>
                    <a:pt x="68194" y="0"/>
                  </a:cubicBezTo>
                  <a:cubicBezTo>
                    <a:pt x="104036" y="0"/>
                    <a:pt x="126556" y="16494"/>
                    <a:pt x="125921" y="53921"/>
                  </a:cubicBezTo>
                  <a:lnTo>
                    <a:pt x="125921" y="130998"/>
                  </a:lnTo>
                  <a:cubicBezTo>
                    <a:pt x="125604" y="143685"/>
                    <a:pt x="126873" y="156690"/>
                    <a:pt x="127507" y="167791"/>
                  </a:cubicBezTo>
                  <a:lnTo>
                    <a:pt x="107524" y="167791"/>
                  </a:lnTo>
                  <a:lnTo>
                    <a:pt x="106890" y="143685"/>
                  </a:lnTo>
                  <a:lnTo>
                    <a:pt x="106256" y="143685"/>
                  </a:lnTo>
                  <a:lnTo>
                    <a:pt x="105304" y="145905"/>
                  </a:lnTo>
                  <a:cubicBezTo>
                    <a:pt x="98009" y="159544"/>
                    <a:pt x="76441" y="172549"/>
                    <a:pt x="54238" y="172549"/>
                  </a:cubicBezTo>
                  <a:cubicBezTo>
                    <a:pt x="24106" y="172549"/>
                    <a:pt x="0" y="154152"/>
                    <a:pt x="0" y="122434"/>
                  </a:cubicBezTo>
                  <a:cubicBezTo>
                    <a:pt x="0" y="100231"/>
                    <a:pt x="13322" y="83420"/>
                    <a:pt x="32670" y="75490"/>
                  </a:cubicBezTo>
                  <a:cubicBezTo>
                    <a:pt x="54555" y="65975"/>
                    <a:pt x="82467" y="69464"/>
                    <a:pt x="106256" y="67878"/>
                  </a:cubicBezTo>
                  <a:lnTo>
                    <a:pt x="106256" y="52653"/>
                  </a:lnTo>
                  <a:close/>
                  <a:moveTo>
                    <a:pt x="58044" y="154469"/>
                  </a:moveTo>
                  <a:cubicBezTo>
                    <a:pt x="100547" y="154469"/>
                    <a:pt x="108476" y="119579"/>
                    <a:pt x="106573" y="85323"/>
                  </a:cubicBezTo>
                  <a:cubicBezTo>
                    <a:pt x="78978" y="86274"/>
                    <a:pt x="21251" y="81199"/>
                    <a:pt x="21251" y="122116"/>
                  </a:cubicBezTo>
                  <a:cubicBezTo>
                    <a:pt x="21251" y="144002"/>
                    <a:pt x="38062" y="154469"/>
                    <a:pt x="58044" y="154469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9344EDB-F1D6-46F6-A588-EE0DB584DD07}"/>
                </a:ext>
              </a:extLst>
            </p:cNvPr>
            <p:cNvSpPr/>
            <p:nvPr/>
          </p:nvSpPr>
          <p:spPr>
            <a:xfrm>
              <a:off x="6433288" y="10548940"/>
              <a:ext cx="126873" cy="222030"/>
            </a:xfrm>
            <a:custGeom>
              <a:avLst/>
              <a:gdLst>
                <a:gd name="connsiteX0" fmla="*/ 124970 w 126872"/>
                <a:gd name="connsiteY0" fmla="*/ 5075 h 222029"/>
                <a:gd name="connsiteX1" fmla="*/ 144952 w 126872"/>
                <a:gd name="connsiteY1" fmla="*/ 5075 h 222029"/>
                <a:gd name="connsiteX2" fmla="*/ 143366 w 126872"/>
                <a:gd name="connsiteY2" fmla="*/ 41868 h 222029"/>
                <a:gd name="connsiteX3" fmla="*/ 143366 w 126872"/>
                <a:gd name="connsiteY3" fmla="*/ 139562 h 222029"/>
                <a:gd name="connsiteX4" fmla="*/ 109110 w 126872"/>
                <a:gd name="connsiteY4" fmla="*/ 222981 h 222029"/>
                <a:gd name="connsiteX5" fmla="*/ 72000 w 126872"/>
                <a:gd name="connsiteY5" fmla="*/ 230594 h 222029"/>
                <a:gd name="connsiteX6" fmla="*/ 7613 w 126872"/>
                <a:gd name="connsiteY6" fmla="*/ 186822 h 222029"/>
                <a:gd name="connsiteX7" fmla="*/ 28546 w 126872"/>
                <a:gd name="connsiteY7" fmla="*/ 186822 h 222029"/>
                <a:gd name="connsiteX8" fmla="*/ 74538 w 126872"/>
                <a:gd name="connsiteY8" fmla="*/ 212831 h 222029"/>
                <a:gd name="connsiteX9" fmla="*/ 123701 w 126872"/>
                <a:gd name="connsiteY9" fmla="*/ 167791 h 222029"/>
                <a:gd name="connsiteX10" fmla="*/ 123701 w 126872"/>
                <a:gd name="connsiteY10" fmla="*/ 136707 h 222029"/>
                <a:gd name="connsiteX11" fmla="*/ 123067 w 126872"/>
                <a:gd name="connsiteY11" fmla="*/ 136707 h 222029"/>
                <a:gd name="connsiteX12" fmla="*/ 70097 w 126872"/>
                <a:gd name="connsiteY12" fmla="*/ 167157 h 222029"/>
                <a:gd name="connsiteX13" fmla="*/ 0 w 126872"/>
                <a:gd name="connsiteY13" fmla="*/ 85006 h 222029"/>
                <a:gd name="connsiteX14" fmla="*/ 69463 w 126872"/>
                <a:gd name="connsiteY14" fmla="*/ 0 h 222029"/>
                <a:gd name="connsiteX15" fmla="*/ 123067 w 126872"/>
                <a:gd name="connsiteY15" fmla="*/ 30133 h 222029"/>
                <a:gd name="connsiteX16" fmla="*/ 123701 w 126872"/>
                <a:gd name="connsiteY16" fmla="*/ 28864 h 222029"/>
                <a:gd name="connsiteX17" fmla="*/ 124970 w 126872"/>
                <a:gd name="connsiteY17" fmla="*/ 5075 h 222029"/>
                <a:gd name="connsiteX18" fmla="*/ 71683 w 126872"/>
                <a:gd name="connsiteY18" fmla="*/ 18080 h 222029"/>
                <a:gd name="connsiteX19" fmla="*/ 21568 w 126872"/>
                <a:gd name="connsiteY19" fmla="*/ 83420 h 222029"/>
                <a:gd name="connsiteX20" fmla="*/ 72318 w 126872"/>
                <a:gd name="connsiteY20" fmla="*/ 149394 h 222029"/>
                <a:gd name="connsiteX21" fmla="*/ 124018 w 126872"/>
                <a:gd name="connsiteY21" fmla="*/ 82785 h 222029"/>
                <a:gd name="connsiteX22" fmla="*/ 71683 w 126872"/>
                <a:gd name="connsiteY22" fmla="*/ 1808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6872" h="222029">
                  <a:moveTo>
                    <a:pt x="124970" y="5075"/>
                  </a:moveTo>
                  <a:lnTo>
                    <a:pt x="144952" y="5075"/>
                  </a:lnTo>
                  <a:cubicBezTo>
                    <a:pt x="144318" y="16176"/>
                    <a:pt x="143366" y="29181"/>
                    <a:pt x="143366" y="41868"/>
                  </a:cubicBezTo>
                  <a:lnTo>
                    <a:pt x="143366" y="139562"/>
                  </a:lnTo>
                  <a:cubicBezTo>
                    <a:pt x="143366" y="171914"/>
                    <a:pt x="144952" y="206170"/>
                    <a:pt x="109110" y="222981"/>
                  </a:cubicBezTo>
                  <a:cubicBezTo>
                    <a:pt x="96106" y="229008"/>
                    <a:pt x="87542" y="230594"/>
                    <a:pt x="72000" y="230594"/>
                  </a:cubicBezTo>
                  <a:cubicBezTo>
                    <a:pt x="42502" y="230594"/>
                    <a:pt x="7613" y="220444"/>
                    <a:pt x="7613" y="186822"/>
                  </a:cubicBezTo>
                  <a:lnTo>
                    <a:pt x="28546" y="186822"/>
                  </a:lnTo>
                  <a:cubicBezTo>
                    <a:pt x="30767" y="206170"/>
                    <a:pt x="53921" y="212831"/>
                    <a:pt x="74538" y="212831"/>
                  </a:cubicBezTo>
                  <a:cubicBezTo>
                    <a:pt x="99912" y="212831"/>
                    <a:pt x="123067" y="195069"/>
                    <a:pt x="123701" y="167791"/>
                  </a:cubicBezTo>
                  <a:lnTo>
                    <a:pt x="123701" y="136707"/>
                  </a:lnTo>
                  <a:lnTo>
                    <a:pt x="123067" y="136707"/>
                  </a:lnTo>
                  <a:cubicBezTo>
                    <a:pt x="113551" y="155738"/>
                    <a:pt x="91348" y="167157"/>
                    <a:pt x="70097" y="167157"/>
                  </a:cubicBezTo>
                  <a:cubicBezTo>
                    <a:pt x="21251" y="167157"/>
                    <a:pt x="0" y="129729"/>
                    <a:pt x="0" y="85006"/>
                  </a:cubicBezTo>
                  <a:cubicBezTo>
                    <a:pt x="0" y="40917"/>
                    <a:pt x="19665" y="0"/>
                    <a:pt x="69463" y="0"/>
                  </a:cubicBezTo>
                  <a:cubicBezTo>
                    <a:pt x="93251" y="0"/>
                    <a:pt x="110062" y="11419"/>
                    <a:pt x="123067" y="30133"/>
                  </a:cubicBezTo>
                  <a:lnTo>
                    <a:pt x="123701" y="28864"/>
                  </a:lnTo>
                  <a:lnTo>
                    <a:pt x="124970" y="5075"/>
                  </a:lnTo>
                  <a:close/>
                  <a:moveTo>
                    <a:pt x="71683" y="18080"/>
                  </a:moveTo>
                  <a:cubicBezTo>
                    <a:pt x="36476" y="18080"/>
                    <a:pt x="21568" y="53604"/>
                    <a:pt x="21568" y="83420"/>
                  </a:cubicBezTo>
                  <a:cubicBezTo>
                    <a:pt x="21568" y="113235"/>
                    <a:pt x="36793" y="149394"/>
                    <a:pt x="72318" y="149394"/>
                  </a:cubicBezTo>
                  <a:cubicBezTo>
                    <a:pt x="109745" y="149394"/>
                    <a:pt x="124018" y="114821"/>
                    <a:pt x="124018" y="82785"/>
                  </a:cubicBezTo>
                  <a:cubicBezTo>
                    <a:pt x="124018" y="51701"/>
                    <a:pt x="106890" y="18080"/>
                    <a:pt x="71683" y="1808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DB6B63E8-8B5F-4A20-A545-3ACAF870D427}"/>
                </a:ext>
              </a:extLst>
            </p:cNvPr>
            <p:cNvSpPr/>
            <p:nvPr/>
          </p:nvSpPr>
          <p:spPr>
            <a:xfrm>
              <a:off x="6614398" y="10548940"/>
              <a:ext cx="126873" cy="158593"/>
            </a:xfrm>
            <a:custGeom>
              <a:avLst/>
              <a:gdLst>
                <a:gd name="connsiteX0" fmla="*/ 151613 w 126872"/>
                <a:gd name="connsiteY0" fmla="*/ 86274 h 158592"/>
                <a:gd name="connsiteX1" fmla="*/ 75806 w 126872"/>
                <a:gd name="connsiteY1" fmla="*/ 172549 h 158592"/>
                <a:gd name="connsiteX2" fmla="*/ 0 w 126872"/>
                <a:gd name="connsiteY2" fmla="*/ 86274 h 158592"/>
                <a:gd name="connsiteX3" fmla="*/ 75806 w 126872"/>
                <a:gd name="connsiteY3" fmla="*/ 0 h 158592"/>
                <a:gd name="connsiteX4" fmla="*/ 151613 w 126872"/>
                <a:gd name="connsiteY4" fmla="*/ 86274 h 158592"/>
                <a:gd name="connsiteX5" fmla="*/ 75489 w 126872"/>
                <a:gd name="connsiteY5" fmla="*/ 18080 h 158592"/>
                <a:gd name="connsiteX6" fmla="*/ 20617 w 126872"/>
                <a:gd name="connsiteY6" fmla="*/ 86592 h 158592"/>
                <a:gd name="connsiteX7" fmla="*/ 75489 w 126872"/>
                <a:gd name="connsiteY7" fmla="*/ 155104 h 158592"/>
                <a:gd name="connsiteX8" fmla="*/ 130362 w 126872"/>
                <a:gd name="connsiteY8" fmla="*/ 86592 h 158592"/>
                <a:gd name="connsiteX9" fmla="*/ 75489 w 126872"/>
                <a:gd name="connsiteY9" fmla="*/ 1808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872" h="158592">
                  <a:moveTo>
                    <a:pt x="151613" y="86274"/>
                  </a:moveTo>
                  <a:cubicBezTo>
                    <a:pt x="151613" y="129094"/>
                    <a:pt x="127507" y="172549"/>
                    <a:pt x="75806" y="172549"/>
                  </a:cubicBezTo>
                  <a:cubicBezTo>
                    <a:pt x="24106" y="172549"/>
                    <a:pt x="0" y="129094"/>
                    <a:pt x="0" y="86274"/>
                  </a:cubicBezTo>
                  <a:cubicBezTo>
                    <a:pt x="0" y="43454"/>
                    <a:pt x="24106" y="0"/>
                    <a:pt x="75806" y="0"/>
                  </a:cubicBezTo>
                  <a:cubicBezTo>
                    <a:pt x="127507" y="0"/>
                    <a:pt x="151613" y="43454"/>
                    <a:pt x="151613" y="86274"/>
                  </a:cubicBezTo>
                  <a:close/>
                  <a:moveTo>
                    <a:pt x="75489" y="18080"/>
                  </a:moveTo>
                  <a:cubicBezTo>
                    <a:pt x="36159" y="18080"/>
                    <a:pt x="20617" y="56459"/>
                    <a:pt x="20617" y="86592"/>
                  </a:cubicBezTo>
                  <a:cubicBezTo>
                    <a:pt x="20617" y="116724"/>
                    <a:pt x="36159" y="155104"/>
                    <a:pt x="75489" y="155104"/>
                  </a:cubicBezTo>
                  <a:cubicBezTo>
                    <a:pt x="114820" y="155104"/>
                    <a:pt x="130362" y="116724"/>
                    <a:pt x="130362" y="86592"/>
                  </a:cubicBezTo>
                  <a:cubicBezTo>
                    <a:pt x="130362" y="56142"/>
                    <a:pt x="114820" y="18080"/>
                    <a:pt x="75489" y="1808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F143DCED-5AF5-4B7C-A6A6-ECC58A381113}"/>
                </a:ext>
              </a:extLst>
            </p:cNvPr>
            <p:cNvSpPr/>
            <p:nvPr/>
          </p:nvSpPr>
          <p:spPr>
            <a:xfrm>
              <a:off x="6794557" y="10548940"/>
              <a:ext cx="126873" cy="222030"/>
            </a:xfrm>
            <a:custGeom>
              <a:avLst/>
              <a:gdLst>
                <a:gd name="connsiteX0" fmla="*/ 124969 w 126872"/>
                <a:gd name="connsiteY0" fmla="*/ 5075 h 222029"/>
                <a:gd name="connsiteX1" fmla="*/ 144952 w 126872"/>
                <a:gd name="connsiteY1" fmla="*/ 5075 h 222029"/>
                <a:gd name="connsiteX2" fmla="*/ 143366 w 126872"/>
                <a:gd name="connsiteY2" fmla="*/ 41868 h 222029"/>
                <a:gd name="connsiteX3" fmla="*/ 143366 w 126872"/>
                <a:gd name="connsiteY3" fmla="*/ 139562 h 222029"/>
                <a:gd name="connsiteX4" fmla="*/ 109110 w 126872"/>
                <a:gd name="connsiteY4" fmla="*/ 222981 h 222029"/>
                <a:gd name="connsiteX5" fmla="*/ 72000 w 126872"/>
                <a:gd name="connsiteY5" fmla="*/ 230594 h 222029"/>
                <a:gd name="connsiteX6" fmla="*/ 7612 w 126872"/>
                <a:gd name="connsiteY6" fmla="*/ 186822 h 222029"/>
                <a:gd name="connsiteX7" fmla="*/ 28546 w 126872"/>
                <a:gd name="connsiteY7" fmla="*/ 186822 h 222029"/>
                <a:gd name="connsiteX8" fmla="*/ 74538 w 126872"/>
                <a:gd name="connsiteY8" fmla="*/ 212831 h 222029"/>
                <a:gd name="connsiteX9" fmla="*/ 123701 w 126872"/>
                <a:gd name="connsiteY9" fmla="*/ 167791 h 222029"/>
                <a:gd name="connsiteX10" fmla="*/ 123701 w 126872"/>
                <a:gd name="connsiteY10" fmla="*/ 136707 h 222029"/>
                <a:gd name="connsiteX11" fmla="*/ 123066 w 126872"/>
                <a:gd name="connsiteY11" fmla="*/ 136707 h 222029"/>
                <a:gd name="connsiteX12" fmla="*/ 70097 w 126872"/>
                <a:gd name="connsiteY12" fmla="*/ 167157 h 222029"/>
                <a:gd name="connsiteX13" fmla="*/ 0 w 126872"/>
                <a:gd name="connsiteY13" fmla="*/ 85006 h 222029"/>
                <a:gd name="connsiteX14" fmla="*/ 69463 w 126872"/>
                <a:gd name="connsiteY14" fmla="*/ 0 h 222029"/>
                <a:gd name="connsiteX15" fmla="*/ 123066 w 126872"/>
                <a:gd name="connsiteY15" fmla="*/ 30133 h 222029"/>
                <a:gd name="connsiteX16" fmla="*/ 123701 w 126872"/>
                <a:gd name="connsiteY16" fmla="*/ 28864 h 222029"/>
                <a:gd name="connsiteX17" fmla="*/ 124969 w 126872"/>
                <a:gd name="connsiteY17" fmla="*/ 5075 h 222029"/>
                <a:gd name="connsiteX18" fmla="*/ 72000 w 126872"/>
                <a:gd name="connsiteY18" fmla="*/ 18080 h 222029"/>
                <a:gd name="connsiteX19" fmla="*/ 21885 w 126872"/>
                <a:gd name="connsiteY19" fmla="*/ 83420 h 222029"/>
                <a:gd name="connsiteX20" fmla="*/ 72952 w 126872"/>
                <a:gd name="connsiteY20" fmla="*/ 149394 h 222029"/>
                <a:gd name="connsiteX21" fmla="*/ 124652 w 126872"/>
                <a:gd name="connsiteY21" fmla="*/ 82785 h 222029"/>
                <a:gd name="connsiteX22" fmla="*/ 72000 w 126872"/>
                <a:gd name="connsiteY22" fmla="*/ 1808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6872" h="222029">
                  <a:moveTo>
                    <a:pt x="124969" y="5075"/>
                  </a:moveTo>
                  <a:lnTo>
                    <a:pt x="144952" y="5075"/>
                  </a:lnTo>
                  <a:cubicBezTo>
                    <a:pt x="144317" y="16176"/>
                    <a:pt x="143366" y="29181"/>
                    <a:pt x="143366" y="41868"/>
                  </a:cubicBezTo>
                  <a:lnTo>
                    <a:pt x="143366" y="139562"/>
                  </a:lnTo>
                  <a:cubicBezTo>
                    <a:pt x="143366" y="171914"/>
                    <a:pt x="144952" y="206170"/>
                    <a:pt x="109110" y="222981"/>
                  </a:cubicBezTo>
                  <a:cubicBezTo>
                    <a:pt x="96106" y="229008"/>
                    <a:pt x="87225" y="230594"/>
                    <a:pt x="72000" y="230594"/>
                  </a:cubicBezTo>
                  <a:cubicBezTo>
                    <a:pt x="42502" y="230594"/>
                    <a:pt x="7612" y="220444"/>
                    <a:pt x="7612" y="186822"/>
                  </a:cubicBezTo>
                  <a:lnTo>
                    <a:pt x="28546" y="186822"/>
                  </a:lnTo>
                  <a:cubicBezTo>
                    <a:pt x="30766" y="206170"/>
                    <a:pt x="53921" y="212831"/>
                    <a:pt x="74538" y="212831"/>
                  </a:cubicBezTo>
                  <a:cubicBezTo>
                    <a:pt x="99912" y="212831"/>
                    <a:pt x="123066" y="195069"/>
                    <a:pt x="123701" y="167791"/>
                  </a:cubicBezTo>
                  <a:lnTo>
                    <a:pt x="123701" y="136707"/>
                  </a:lnTo>
                  <a:lnTo>
                    <a:pt x="123066" y="136707"/>
                  </a:lnTo>
                  <a:cubicBezTo>
                    <a:pt x="113551" y="155738"/>
                    <a:pt x="91348" y="167157"/>
                    <a:pt x="70097" y="167157"/>
                  </a:cubicBezTo>
                  <a:cubicBezTo>
                    <a:pt x="21251" y="167157"/>
                    <a:pt x="0" y="129729"/>
                    <a:pt x="0" y="85006"/>
                  </a:cubicBezTo>
                  <a:cubicBezTo>
                    <a:pt x="0" y="40917"/>
                    <a:pt x="19665" y="0"/>
                    <a:pt x="69463" y="0"/>
                  </a:cubicBezTo>
                  <a:cubicBezTo>
                    <a:pt x="93251" y="0"/>
                    <a:pt x="110062" y="11419"/>
                    <a:pt x="123066" y="30133"/>
                  </a:cubicBezTo>
                  <a:lnTo>
                    <a:pt x="123701" y="28864"/>
                  </a:lnTo>
                  <a:lnTo>
                    <a:pt x="124969" y="5075"/>
                  </a:lnTo>
                  <a:close/>
                  <a:moveTo>
                    <a:pt x="72000" y="18080"/>
                  </a:moveTo>
                  <a:cubicBezTo>
                    <a:pt x="36793" y="18080"/>
                    <a:pt x="21885" y="53604"/>
                    <a:pt x="21885" y="83420"/>
                  </a:cubicBezTo>
                  <a:cubicBezTo>
                    <a:pt x="21885" y="113235"/>
                    <a:pt x="37110" y="149394"/>
                    <a:pt x="72952" y="149394"/>
                  </a:cubicBezTo>
                  <a:cubicBezTo>
                    <a:pt x="110379" y="149394"/>
                    <a:pt x="124652" y="114821"/>
                    <a:pt x="124652" y="82785"/>
                  </a:cubicBezTo>
                  <a:cubicBezTo>
                    <a:pt x="124018" y="51701"/>
                    <a:pt x="106890" y="18080"/>
                    <a:pt x="72000" y="1808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B441F409-51B9-49DA-B298-770367841FBF}"/>
                </a:ext>
              </a:extLst>
            </p:cNvPr>
            <p:cNvSpPr/>
            <p:nvPr/>
          </p:nvSpPr>
          <p:spPr>
            <a:xfrm>
              <a:off x="6985818" y="10482649"/>
              <a:ext cx="31718" cy="222030"/>
            </a:xfrm>
            <a:custGeom>
              <a:avLst/>
              <a:gdLst>
                <a:gd name="connsiteX0" fmla="*/ 22837 w 0"/>
                <a:gd name="connsiteY0" fmla="*/ 24106 h 222029"/>
                <a:gd name="connsiteX1" fmla="*/ 0 w 0"/>
                <a:gd name="connsiteY1" fmla="*/ 24106 h 222029"/>
                <a:gd name="connsiteX2" fmla="*/ 0 w 0"/>
                <a:gd name="connsiteY2" fmla="*/ 0 h 222029"/>
                <a:gd name="connsiteX3" fmla="*/ 22837 w 0"/>
                <a:gd name="connsiteY3" fmla="*/ 0 h 222029"/>
                <a:gd name="connsiteX4" fmla="*/ 22837 w 0"/>
                <a:gd name="connsiteY4" fmla="*/ 24106 h 222029"/>
                <a:gd name="connsiteX5" fmla="*/ 21251 w 0"/>
                <a:gd name="connsiteY5" fmla="*/ 71367 h 222029"/>
                <a:gd name="connsiteX6" fmla="*/ 21251 w 0"/>
                <a:gd name="connsiteY6" fmla="*/ 234083 h 222029"/>
                <a:gd name="connsiteX7" fmla="*/ 1903 w 0"/>
                <a:gd name="connsiteY7" fmla="*/ 234083 h 222029"/>
                <a:gd name="connsiteX8" fmla="*/ 1903 w 0"/>
                <a:gd name="connsiteY8" fmla="*/ 71367 h 222029"/>
                <a:gd name="connsiteX9" fmla="*/ 21251 w 0"/>
                <a:gd name="connsiteY9" fmla="*/ 7136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h="222029">
                  <a:moveTo>
                    <a:pt x="22837" y="24106"/>
                  </a:moveTo>
                  <a:lnTo>
                    <a:pt x="0" y="24106"/>
                  </a:lnTo>
                  <a:lnTo>
                    <a:pt x="0" y="0"/>
                  </a:lnTo>
                  <a:lnTo>
                    <a:pt x="22837" y="0"/>
                  </a:lnTo>
                  <a:lnTo>
                    <a:pt x="22837" y="24106"/>
                  </a:lnTo>
                  <a:close/>
                  <a:moveTo>
                    <a:pt x="21251" y="71367"/>
                  </a:moveTo>
                  <a:lnTo>
                    <a:pt x="21251" y="234083"/>
                  </a:lnTo>
                  <a:lnTo>
                    <a:pt x="1903" y="234083"/>
                  </a:lnTo>
                  <a:lnTo>
                    <a:pt x="1903" y="71367"/>
                  </a:lnTo>
                  <a:lnTo>
                    <a:pt x="21251" y="7136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5E768507-D936-4F40-A8AE-4239D8DD5396}"/>
                </a:ext>
              </a:extLst>
            </p:cNvPr>
            <p:cNvSpPr/>
            <p:nvPr/>
          </p:nvSpPr>
          <p:spPr>
            <a:xfrm>
              <a:off x="7061307" y="10482649"/>
              <a:ext cx="126873" cy="222030"/>
            </a:xfrm>
            <a:custGeom>
              <a:avLst/>
              <a:gdLst>
                <a:gd name="connsiteX0" fmla="*/ 19665 w 126872"/>
                <a:gd name="connsiteY0" fmla="*/ 137658 h 222029"/>
                <a:gd name="connsiteX1" fmla="*/ 98326 w 126872"/>
                <a:gd name="connsiteY1" fmla="*/ 71050 h 222029"/>
                <a:gd name="connsiteX2" fmla="*/ 123384 w 126872"/>
                <a:gd name="connsiteY2" fmla="*/ 71050 h 222029"/>
                <a:gd name="connsiteX3" fmla="*/ 40916 w 126872"/>
                <a:gd name="connsiteY3" fmla="*/ 141465 h 222029"/>
                <a:gd name="connsiteX4" fmla="*/ 129727 w 126872"/>
                <a:gd name="connsiteY4" fmla="*/ 233766 h 222029"/>
                <a:gd name="connsiteX5" fmla="*/ 104987 w 126872"/>
                <a:gd name="connsiteY5" fmla="*/ 233766 h 222029"/>
                <a:gd name="connsiteX6" fmla="*/ 19348 w 126872"/>
                <a:gd name="connsiteY6" fmla="*/ 145588 h 222029"/>
                <a:gd name="connsiteX7" fmla="*/ 19348 w 126872"/>
                <a:gd name="connsiteY7" fmla="*/ 233766 h 222029"/>
                <a:gd name="connsiteX8" fmla="*/ 0 w 126872"/>
                <a:gd name="connsiteY8" fmla="*/ 233766 h 222029"/>
                <a:gd name="connsiteX9" fmla="*/ 0 w 126872"/>
                <a:gd name="connsiteY9" fmla="*/ 0 h 222029"/>
                <a:gd name="connsiteX10" fmla="*/ 19348 w 126872"/>
                <a:gd name="connsiteY10" fmla="*/ 0 h 222029"/>
                <a:gd name="connsiteX11" fmla="*/ 19348 w 126872"/>
                <a:gd name="connsiteY11" fmla="*/ 137658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872" h="222029">
                  <a:moveTo>
                    <a:pt x="19665" y="137658"/>
                  </a:moveTo>
                  <a:lnTo>
                    <a:pt x="98326" y="71050"/>
                  </a:lnTo>
                  <a:lnTo>
                    <a:pt x="123384" y="71050"/>
                  </a:lnTo>
                  <a:lnTo>
                    <a:pt x="40916" y="141465"/>
                  </a:lnTo>
                  <a:lnTo>
                    <a:pt x="129727" y="233766"/>
                  </a:lnTo>
                  <a:lnTo>
                    <a:pt x="104987" y="233766"/>
                  </a:lnTo>
                  <a:lnTo>
                    <a:pt x="19348" y="145588"/>
                  </a:lnTo>
                  <a:lnTo>
                    <a:pt x="19348" y="233766"/>
                  </a:lnTo>
                  <a:lnTo>
                    <a:pt x="0" y="233766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137658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5FB76BF7-887D-430D-9CA2-3E5DD5BAE8D5}"/>
                </a:ext>
              </a:extLst>
            </p:cNvPr>
            <p:cNvSpPr/>
            <p:nvPr/>
          </p:nvSpPr>
          <p:spPr>
            <a:xfrm>
              <a:off x="4703063" y="11312723"/>
              <a:ext cx="158591" cy="222030"/>
            </a:xfrm>
            <a:custGeom>
              <a:avLst/>
              <a:gdLst>
                <a:gd name="connsiteX0" fmla="*/ 69780 w 158590"/>
                <a:gd name="connsiteY0" fmla="*/ 243916 h 222029"/>
                <a:gd name="connsiteX1" fmla="*/ 0 w 158590"/>
                <a:gd name="connsiteY1" fmla="*/ 177941 h 222029"/>
                <a:gd name="connsiteX2" fmla="*/ 22837 w 158590"/>
                <a:gd name="connsiteY2" fmla="*/ 177941 h 222029"/>
                <a:gd name="connsiteX3" fmla="*/ 81516 w 158590"/>
                <a:gd name="connsiteY3" fmla="*/ 224250 h 222029"/>
                <a:gd name="connsiteX4" fmla="*/ 137974 w 158590"/>
                <a:gd name="connsiteY4" fmla="*/ 179210 h 222029"/>
                <a:gd name="connsiteX5" fmla="*/ 101181 w 158590"/>
                <a:gd name="connsiteY5" fmla="*/ 138293 h 222029"/>
                <a:gd name="connsiteX6" fmla="*/ 5392 w 158590"/>
                <a:gd name="connsiteY6" fmla="*/ 63120 h 222029"/>
                <a:gd name="connsiteX7" fmla="*/ 79930 w 158590"/>
                <a:gd name="connsiteY7" fmla="*/ 0 h 222029"/>
                <a:gd name="connsiteX8" fmla="*/ 156053 w 158590"/>
                <a:gd name="connsiteY8" fmla="*/ 55825 h 222029"/>
                <a:gd name="connsiteX9" fmla="*/ 133533 w 158590"/>
                <a:gd name="connsiteY9" fmla="*/ 55825 h 222029"/>
                <a:gd name="connsiteX10" fmla="*/ 82467 w 158590"/>
                <a:gd name="connsiteY10" fmla="*/ 19348 h 222029"/>
                <a:gd name="connsiteX11" fmla="*/ 27912 w 158590"/>
                <a:gd name="connsiteY11" fmla="*/ 60265 h 222029"/>
                <a:gd name="connsiteX12" fmla="*/ 160176 w 158590"/>
                <a:gd name="connsiteY12" fmla="*/ 177307 h 222029"/>
                <a:gd name="connsiteX13" fmla="*/ 69780 w 158590"/>
                <a:gd name="connsiteY13" fmla="*/ 243916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590" h="222029">
                  <a:moveTo>
                    <a:pt x="69780" y="243916"/>
                  </a:moveTo>
                  <a:cubicBezTo>
                    <a:pt x="32353" y="243916"/>
                    <a:pt x="952" y="216638"/>
                    <a:pt x="0" y="177941"/>
                  </a:cubicBezTo>
                  <a:lnTo>
                    <a:pt x="22837" y="177941"/>
                  </a:lnTo>
                  <a:cubicBezTo>
                    <a:pt x="23471" y="213783"/>
                    <a:pt x="50115" y="224250"/>
                    <a:pt x="81516" y="224250"/>
                  </a:cubicBezTo>
                  <a:cubicBezTo>
                    <a:pt x="107842" y="224250"/>
                    <a:pt x="137974" y="209025"/>
                    <a:pt x="137974" y="179210"/>
                  </a:cubicBezTo>
                  <a:cubicBezTo>
                    <a:pt x="137974" y="155738"/>
                    <a:pt x="121163" y="144954"/>
                    <a:pt x="101181" y="138293"/>
                  </a:cubicBezTo>
                  <a:cubicBezTo>
                    <a:pt x="63119" y="125605"/>
                    <a:pt x="5392" y="113552"/>
                    <a:pt x="5392" y="63120"/>
                  </a:cubicBezTo>
                  <a:cubicBezTo>
                    <a:pt x="5392" y="22203"/>
                    <a:pt x="43137" y="0"/>
                    <a:pt x="79930" y="0"/>
                  </a:cubicBezTo>
                  <a:cubicBezTo>
                    <a:pt x="110696" y="0"/>
                    <a:pt x="150978" y="10784"/>
                    <a:pt x="156053" y="55825"/>
                  </a:cubicBezTo>
                  <a:lnTo>
                    <a:pt x="133533" y="55825"/>
                  </a:lnTo>
                  <a:cubicBezTo>
                    <a:pt x="132899" y="26961"/>
                    <a:pt x="106573" y="19348"/>
                    <a:pt x="82467" y="19348"/>
                  </a:cubicBezTo>
                  <a:cubicBezTo>
                    <a:pt x="58044" y="19348"/>
                    <a:pt x="27912" y="31719"/>
                    <a:pt x="27912" y="60265"/>
                  </a:cubicBezTo>
                  <a:cubicBezTo>
                    <a:pt x="27912" y="126874"/>
                    <a:pt x="160176" y="96742"/>
                    <a:pt x="160176" y="177307"/>
                  </a:cubicBezTo>
                  <a:cubicBezTo>
                    <a:pt x="160494" y="228373"/>
                    <a:pt x="116723" y="243916"/>
                    <a:pt x="69780" y="243916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435D04A8-F1FD-4F22-81B3-E0C8E5C98534}"/>
                </a:ext>
              </a:extLst>
            </p:cNvPr>
            <p:cNvSpPr/>
            <p:nvPr/>
          </p:nvSpPr>
          <p:spPr>
            <a:xfrm>
              <a:off x="4897495" y="11384089"/>
              <a:ext cx="126873" cy="158593"/>
            </a:xfrm>
            <a:custGeom>
              <a:avLst/>
              <a:gdLst>
                <a:gd name="connsiteX0" fmla="*/ 113868 w 126872"/>
                <a:gd name="connsiteY0" fmla="*/ 54873 h 158592"/>
                <a:gd name="connsiteX1" fmla="*/ 69463 w 126872"/>
                <a:gd name="connsiteY1" fmla="*/ 17762 h 158592"/>
                <a:gd name="connsiteX2" fmla="*/ 21251 w 126872"/>
                <a:gd name="connsiteY2" fmla="*/ 85957 h 158592"/>
                <a:gd name="connsiteX3" fmla="*/ 69463 w 126872"/>
                <a:gd name="connsiteY3" fmla="*/ 154786 h 158592"/>
                <a:gd name="connsiteX4" fmla="*/ 113868 w 126872"/>
                <a:gd name="connsiteY4" fmla="*/ 116724 h 158592"/>
                <a:gd name="connsiteX5" fmla="*/ 134802 w 126872"/>
                <a:gd name="connsiteY5" fmla="*/ 116724 h 158592"/>
                <a:gd name="connsiteX6" fmla="*/ 71366 w 126872"/>
                <a:gd name="connsiteY6" fmla="*/ 172549 h 158592"/>
                <a:gd name="connsiteX7" fmla="*/ 0 w 126872"/>
                <a:gd name="connsiteY7" fmla="*/ 86274 h 158592"/>
                <a:gd name="connsiteX8" fmla="*/ 72635 w 126872"/>
                <a:gd name="connsiteY8" fmla="*/ 0 h 158592"/>
                <a:gd name="connsiteX9" fmla="*/ 134802 w 126872"/>
                <a:gd name="connsiteY9" fmla="*/ 54873 h 158592"/>
                <a:gd name="connsiteX10" fmla="*/ 113868 w 126872"/>
                <a:gd name="connsiteY10" fmla="*/ 5487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872" h="158592">
                  <a:moveTo>
                    <a:pt x="113868" y="54873"/>
                  </a:moveTo>
                  <a:cubicBezTo>
                    <a:pt x="112282" y="29816"/>
                    <a:pt x="96423" y="17762"/>
                    <a:pt x="69463" y="17762"/>
                  </a:cubicBezTo>
                  <a:cubicBezTo>
                    <a:pt x="39648" y="17762"/>
                    <a:pt x="21251" y="48847"/>
                    <a:pt x="21251" y="85957"/>
                  </a:cubicBezTo>
                  <a:cubicBezTo>
                    <a:pt x="21251" y="123385"/>
                    <a:pt x="39648" y="154786"/>
                    <a:pt x="69463" y="154786"/>
                  </a:cubicBezTo>
                  <a:cubicBezTo>
                    <a:pt x="94837" y="154786"/>
                    <a:pt x="112282" y="139244"/>
                    <a:pt x="113868" y="116724"/>
                  </a:cubicBezTo>
                  <a:lnTo>
                    <a:pt x="134802" y="116724"/>
                  </a:lnTo>
                  <a:cubicBezTo>
                    <a:pt x="129727" y="154152"/>
                    <a:pt x="108159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5" y="0"/>
                  </a:cubicBezTo>
                  <a:cubicBezTo>
                    <a:pt x="105939" y="0"/>
                    <a:pt x="133216" y="19983"/>
                    <a:pt x="134802" y="54873"/>
                  </a:cubicBezTo>
                  <a:lnTo>
                    <a:pt x="113868" y="5487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C5635C48-8743-4B3B-A63C-0EB53F94C6BF}"/>
                </a:ext>
              </a:extLst>
            </p:cNvPr>
            <p:cNvSpPr/>
            <p:nvPr/>
          </p:nvSpPr>
          <p:spPr>
            <a:xfrm>
              <a:off x="5055134" y="11317798"/>
              <a:ext cx="126873" cy="222030"/>
            </a:xfrm>
            <a:custGeom>
              <a:avLst/>
              <a:gdLst>
                <a:gd name="connsiteX0" fmla="*/ 19348 w 126872"/>
                <a:gd name="connsiteY0" fmla="*/ 96107 h 222029"/>
                <a:gd name="connsiteX1" fmla="*/ 19982 w 126872"/>
                <a:gd name="connsiteY1" fmla="*/ 96107 h 222029"/>
                <a:gd name="connsiteX2" fmla="*/ 70732 w 126872"/>
                <a:gd name="connsiteY2" fmla="*/ 66609 h 222029"/>
                <a:gd name="connsiteX3" fmla="*/ 128141 w 126872"/>
                <a:gd name="connsiteY3" fmla="*/ 132583 h 222029"/>
                <a:gd name="connsiteX4" fmla="*/ 128141 w 126872"/>
                <a:gd name="connsiteY4" fmla="*/ 234400 h 222029"/>
                <a:gd name="connsiteX5" fmla="*/ 108793 w 126872"/>
                <a:gd name="connsiteY5" fmla="*/ 234400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610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348" y="96107"/>
                  </a:moveTo>
                  <a:lnTo>
                    <a:pt x="19982" y="96107"/>
                  </a:lnTo>
                  <a:cubicBezTo>
                    <a:pt x="31401" y="76124"/>
                    <a:pt x="49797" y="66609"/>
                    <a:pt x="70732" y="66609"/>
                  </a:cubicBezTo>
                  <a:cubicBezTo>
                    <a:pt x="124018" y="66609"/>
                    <a:pt x="128141" y="113552"/>
                    <a:pt x="128141" y="132583"/>
                  </a:cubicBezTo>
                  <a:lnTo>
                    <a:pt x="128141" y="234400"/>
                  </a:lnTo>
                  <a:lnTo>
                    <a:pt x="108793" y="234400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8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610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6F5BBE0E-A203-4A5F-8353-8CA408AF5C90}"/>
                </a:ext>
              </a:extLst>
            </p:cNvPr>
            <p:cNvSpPr/>
            <p:nvPr/>
          </p:nvSpPr>
          <p:spPr>
            <a:xfrm>
              <a:off x="5221337" y="11384407"/>
              <a:ext cx="126873" cy="158593"/>
            </a:xfrm>
            <a:custGeom>
              <a:avLst/>
              <a:gdLst>
                <a:gd name="connsiteX0" fmla="*/ 106573 w 126872"/>
                <a:gd name="connsiteY0" fmla="*/ 52653 h 158592"/>
                <a:gd name="connsiteX1" fmla="*/ 67877 w 126872"/>
                <a:gd name="connsiteY1" fmla="*/ 17762 h 158592"/>
                <a:gd name="connsiteX2" fmla="*/ 27912 w 126872"/>
                <a:gd name="connsiteY2" fmla="*/ 45992 h 158592"/>
                <a:gd name="connsiteX3" fmla="*/ 7295 w 126872"/>
                <a:gd name="connsiteY3" fmla="*/ 45992 h 158592"/>
                <a:gd name="connsiteX4" fmla="*/ 68194 w 126872"/>
                <a:gd name="connsiteY4" fmla="*/ 0 h 158592"/>
                <a:gd name="connsiteX5" fmla="*/ 125921 w 126872"/>
                <a:gd name="connsiteY5" fmla="*/ 53922 h 158592"/>
                <a:gd name="connsiteX6" fmla="*/ 125921 w 126872"/>
                <a:gd name="connsiteY6" fmla="*/ 130998 h 158592"/>
                <a:gd name="connsiteX7" fmla="*/ 127507 w 126872"/>
                <a:gd name="connsiteY7" fmla="*/ 167791 h 158592"/>
                <a:gd name="connsiteX8" fmla="*/ 107524 w 126872"/>
                <a:gd name="connsiteY8" fmla="*/ 167791 h 158592"/>
                <a:gd name="connsiteX9" fmla="*/ 106890 w 126872"/>
                <a:gd name="connsiteY9" fmla="*/ 143685 h 158592"/>
                <a:gd name="connsiteX10" fmla="*/ 106256 w 126872"/>
                <a:gd name="connsiteY10" fmla="*/ 143685 h 158592"/>
                <a:gd name="connsiteX11" fmla="*/ 105304 w 126872"/>
                <a:gd name="connsiteY11" fmla="*/ 145905 h 158592"/>
                <a:gd name="connsiteX12" fmla="*/ 54238 w 126872"/>
                <a:gd name="connsiteY12" fmla="*/ 172549 h 158592"/>
                <a:gd name="connsiteX13" fmla="*/ 0 w 126872"/>
                <a:gd name="connsiteY13" fmla="*/ 122434 h 158592"/>
                <a:gd name="connsiteX14" fmla="*/ 32670 w 126872"/>
                <a:gd name="connsiteY14" fmla="*/ 75490 h 158592"/>
                <a:gd name="connsiteX15" fmla="*/ 106256 w 126872"/>
                <a:gd name="connsiteY15" fmla="*/ 67878 h 158592"/>
                <a:gd name="connsiteX16" fmla="*/ 106256 w 126872"/>
                <a:gd name="connsiteY16" fmla="*/ 52653 h 158592"/>
                <a:gd name="connsiteX17" fmla="*/ 57727 w 126872"/>
                <a:gd name="connsiteY17" fmla="*/ 154469 h 158592"/>
                <a:gd name="connsiteX18" fmla="*/ 106256 w 126872"/>
                <a:gd name="connsiteY18" fmla="*/ 85323 h 158592"/>
                <a:gd name="connsiteX19" fmla="*/ 20934 w 126872"/>
                <a:gd name="connsiteY19" fmla="*/ 122116 h 158592"/>
                <a:gd name="connsiteX20" fmla="*/ 57727 w 126872"/>
                <a:gd name="connsiteY20" fmla="*/ 154469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158592">
                  <a:moveTo>
                    <a:pt x="106573" y="52653"/>
                  </a:moveTo>
                  <a:cubicBezTo>
                    <a:pt x="104670" y="26009"/>
                    <a:pt x="91031" y="17762"/>
                    <a:pt x="67877" y="17762"/>
                  </a:cubicBezTo>
                  <a:cubicBezTo>
                    <a:pt x="47577" y="17762"/>
                    <a:pt x="30449" y="23789"/>
                    <a:pt x="27912" y="45992"/>
                  </a:cubicBezTo>
                  <a:lnTo>
                    <a:pt x="7295" y="45992"/>
                  </a:lnTo>
                  <a:cubicBezTo>
                    <a:pt x="12053" y="12687"/>
                    <a:pt x="37110" y="0"/>
                    <a:pt x="68194" y="0"/>
                  </a:cubicBezTo>
                  <a:cubicBezTo>
                    <a:pt x="104036" y="0"/>
                    <a:pt x="126556" y="16494"/>
                    <a:pt x="125921" y="53922"/>
                  </a:cubicBezTo>
                  <a:lnTo>
                    <a:pt x="125921" y="130998"/>
                  </a:lnTo>
                  <a:cubicBezTo>
                    <a:pt x="125604" y="143685"/>
                    <a:pt x="126873" y="156690"/>
                    <a:pt x="127507" y="167791"/>
                  </a:cubicBezTo>
                  <a:lnTo>
                    <a:pt x="107524" y="167791"/>
                  </a:lnTo>
                  <a:lnTo>
                    <a:pt x="106890" y="143685"/>
                  </a:lnTo>
                  <a:lnTo>
                    <a:pt x="106256" y="143685"/>
                  </a:lnTo>
                  <a:lnTo>
                    <a:pt x="105304" y="145905"/>
                  </a:lnTo>
                  <a:cubicBezTo>
                    <a:pt x="98326" y="159544"/>
                    <a:pt x="76441" y="172549"/>
                    <a:pt x="54238" y="172549"/>
                  </a:cubicBezTo>
                  <a:cubicBezTo>
                    <a:pt x="24106" y="172549"/>
                    <a:pt x="0" y="154152"/>
                    <a:pt x="0" y="122434"/>
                  </a:cubicBezTo>
                  <a:cubicBezTo>
                    <a:pt x="0" y="100231"/>
                    <a:pt x="13322" y="83420"/>
                    <a:pt x="32670" y="75490"/>
                  </a:cubicBezTo>
                  <a:cubicBezTo>
                    <a:pt x="54238" y="65974"/>
                    <a:pt x="82467" y="69464"/>
                    <a:pt x="106256" y="67878"/>
                  </a:cubicBezTo>
                  <a:lnTo>
                    <a:pt x="106256" y="52653"/>
                  </a:lnTo>
                  <a:close/>
                  <a:moveTo>
                    <a:pt x="57727" y="154469"/>
                  </a:moveTo>
                  <a:cubicBezTo>
                    <a:pt x="100229" y="154469"/>
                    <a:pt x="108159" y="119579"/>
                    <a:pt x="106256" y="85323"/>
                  </a:cubicBezTo>
                  <a:cubicBezTo>
                    <a:pt x="78661" y="86274"/>
                    <a:pt x="20934" y="81200"/>
                    <a:pt x="20934" y="122116"/>
                  </a:cubicBezTo>
                  <a:cubicBezTo>
                    <a:pt x="21251" y="144002"/>
                    <a:pt x="38062" y="154469"/>
                    <a:pt x="57727" y="154469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C5CFFF97-CF6A-422F-BC9A-B69C5414D8C4}"/>
                </a:ext>
              </a:extLst>
            </p:cNvPr>
            <p:cNvSpPr/>
            <p:nvPr/>
          </p:nvSpPr>
          <p:spPr>
            <a:xfrm>
              <a:off x="5379611" y="11313991"/>
              <a:ext cx="63436" cy="222030"/>
            </a:xfrm>
            <a:custGeom>
              <a:avLst/>
              <a:gdLst>
                <a:gd name="connsiteX0" fmla="*/ 32670 w 63436"/>
                <a:gd name="connsiteY0" fmla="*/ 237889 h 222029"/>
                <a:gd name="connsiteX1" fmla="*/ 32670 w 63436"/>
                <a:gd name="connsiteY1" fmla="*/ 92935 h 222029"/>
                <a:gd name="connsiteX2" fmla="*/ 0 w 63436"/>
                <a:gd name="connsiteY2" fmla="*/ 92935 h 222029"/>
                <a:gd name="connsiteX3" fmla="*/ 0 w 63436"/>
                <a:gd name="connsiteY3" fmla="*/ 75173 h 222029"/>
                <a:gd name="connsiteX4" fmla="*/ 32670 w 63436"/>
                <a:gd name="connsiteY4" fmla="*/ 75173 h 222029"/>
                <a:gd name="connsiteX5" fmla="*/ 32670 w 63436"/>
                <a:gd name="connsiteY5" fmla="*/ 40600 h 222029"/>
                <a:gd name="connsiteX6" fmla="*/ 72000 w 63436"/>
                <a:gd name="connsiteY6" fmla="*/ 0 h 222029"/>
                <a:gd name="connsiteX7" fmla="*/ 90397 w 63436"/>
                <a:gd name="connsiteY7" fmla="*/ 3489 h 222029"/>
                <a:gd name="connsiteX8" fmla="*/ 90397 w 63436"/>
                <a:gd name="connsiteY8" fmla="*/ 19031 h 222029"/>
                <a:gd name="connsiteX9" fmla="*/ 78344 w 63436"/>
                <a:gd name="connsiteY9" fmla="*/ 17762 h 222029"/>
                <a:gd name="connsiteX10" fmla="*/ 52018 w 63436"/>
                <a:gd name="connsiteY10" fmla="*/ 54556 h 222029"/>
                <a:gd name="connsiteX11" fmla="*/ 52018 w 63436"/>
                <a:gd name="connsiteY11" fmla="*/ 75173 h 222029"/>
                <a:gd name="connsiteX12" fmla="*/ 88811 w 63436"/>
                <a:gd name="connsiteY12" fmla="*/ 75173 h 222029"/>
                <a:gd name="connsiteX13" fmla="*/ 88811 w 63436"/>
                <a:gd name="connsiteY13" fmla="*/ 92935 h 222029"/>
                <a:gd name="connsiteX14" fmla="*/ 52018 w 63436"/>
                <a:gd name="connsiteY14" fmla="*/ 92935 h 222029"/>
                <a:gd name="connsiteX15" fmla="*/ 52018 w 63436"/>
                <a:gd name="connsiteY15" fmla="*/ 237889 h 222029"/>
                <a:gd name="connsiteX16" fmla="*/ 32670 w 63436"/>
                <a:gd name="connsiteY16" fmla="*/ 237889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222029">
                  <a:moveTo>
                    <a:pt x="32670" y="237889"/>
                  </a:moveTo>
                  <a:lnTo>
                    <a:pt x="32670" y="92935"/>
                  </a:lnTo>
                  <a:lnTo>
                    <a:pt x="0" y="92935"/>
                  </a:lnTo>
                  <a:lnTo>
                    <a:pt x="0" y="75173"/>
                  </a:lnTo>
                  <a:lnTo>
                    <a:pt x="32670" y="75173"/>
                  </a:lnTo>
                  <a:lnTo>
                    <a:pt x="32670" y="40600"/>
                  </a:lnTo>
                  <a:cubicBezTo>
                    <a:pt x="32670" y="12687"/>
                    <a:pt x="44088" y="0"/>
                    <a:pt x="72000" y="0"/>
                  </a:cubicBezTo>
                  <a:cubicBezTo>
                    <a:pt x="78027" y="0"/>
                    <a:pt x="84687" y="2220"/>
                    <a:pt x="90397" y="3489"/>
                  </a:cubicBezTo>
                  <a:lnTo>
                    <a:pt x="90397" y="19031"/>
                  </a:lnTo>
                  <a:cubicBezTo>
                    <a:pt x="86590" y="18397"/>
                    <a:pt x="82150" y="17762"/>
                    <a:pt x="78344" y="17762"/>
                  </a:cubicBezTo>
                  <a:cubicBezTo>
                    <a:pt x="51700" y="17762"/>
                    <a:pt x="51066" y="31084"/>
                    <a:pt x="52018" y="54556"/>
                  </a:cubicBezTo>
                  <a:lnTo>
                    <a:pt x="52018" y="75173"/>
                  </a:lnTo>
                  <a:lnTo>
                    <a:pt x="88811" y="75173"/>
                  </a:lnTo>
                  <a:lnTo>
                    <a:pt x="88811" y="92935"/>
                  </a:lnTo>
                  <a:lnTo>
                    <a:pt x="52018" y="92935"/>
                  </a:lnTo>
                  <a:lnTo>
                    <a:pt x="52018" y="237889"/>
                  </a:lnTo>
                  <a:lnTo>
                    <a:pt x="32670" y="237889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5670C43A-9259-41DC-A004-32378ADC0289}"/>
                </a:ext>
              </a:extLst>
            </p:cNvPr>
            <p:cNvSpPr/>
            <p:nvPr/>
          </p:nvSpPr>
          <p:spPr>
            <a:xfrm>
              <a:off x="5473180" y="11313991"/>
              <a:ext cx="63436" cy="222030"/>
            </a:xfrm>
            <a:custGeom>
              <a:avLst/>
              <a:gdLst>
                <a:gd name="connsiteX0" fmla="*/ 32670 w 63436"/>
                <a:gd name="connsiteY0" fmla="*/ 237889 h 222029"/>
                <a:gd name="connsiteX1" fmla="*/ 32670 w 63436"/>
                <a:gd name="connsiteY1" fmla="*/ 92935 h 222029"/>
                <a:gd name="connsiteX2" fmla="*/ 0 w 63436"/>
                <a:gd name="connsiteY2" fmla="*/ 92935 h 222029"/>
                <a:gd name="connsiteX3" fmla="*/ 0 w 63436"/>
                <a:gd name="connsiteY3" fmla="*/ 75173 h 222029"/>
                <a:gd name="connsiteX4" fmla="*/ 32670 w 63436"/>
                <a:gd name="connsiteY4" fmla="*/ 75173 h 222029"/>
                <a:gd name="connsiteX5" fmla="*/ 32670 w 63436"/>
                <a:gd name="connsiteY5" fmla="*/ 40600 h 222029"/>
                <a:gd name="connsiteX6" fmla="*/ 72000 w 63436"/>
                <a:gd name="connsiteY6" fmla="*/ 0 h 222029"/>
                <a:gd name="connsiteX7" fmla="*/ 90397 w 63436"/>
                <a:gd name="connsiteY7" fmla="*/ 3489 h 222029"/>
                <a:gd name="connsiteX8" fmla="*/ 90397 w 63436"/>
                <a:gd name="connsiteY8" fmla="*/ 19031 h 222029"/>
                <a:gd name="connsiteX9" fmla="*/ 78344 w 63436"/>
                <a:gd name="connsiteY9" fmla="*/ 17762 h 222029"/>
                <a:gd name="connsiteX10" fmla="*/ 52018 w 63436"/>
                <a:gd name="connsiteY10" fmla="*/ 54556 h 222029"/>
                <a:gd name="connsiteX11" fmla="*/ 52018 w 63436"/>
                <a:gd name="connsiteY11" fmla="*/ 75173 h 222029"/>
                <a:gd name="connsiteX12" fmla="*/ 89128 w 63436"/>
                <a:gd name="connsiteY12" fmla="*/ 75173 h 222029"/>
                <a:gd name="connsiteX13" fmla="*/ 89128 w 63436"/>
                <a:gd name="connsiteY13" fmla="*/ 92935 h 222029"/>
                <a:gd name="connsiteX14" fmla="*/ 52018 w 63436"/>
                <a:gd name="connsiteY14" fmla="*/ 92935 h 222029"/>
                <a:gd name="connsiteX15" fmla="*/ 52018 w 63436"/>
                <a:gd name="connsiteY15" fmla="*/ 237889 h 222029"/>
                <a:gd name="connsiteX16" fmla="*/ 32670 w 63436"/>
                <a:gd name="connsiteY16" fmla="*/ 237889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222029">
                  <a:moveTo>
                    <a:pt x="32670" y="237889"/>
                  </a:moveTo>
                  <a:lnTo>
                    <a:pt x="32670" y="92935"/>
                  </a:lnTo>
                  <a:lnTo>
                    <a:pt x="0" y="92935"/>
                  </a:lnTo>
                  <a:lnTo>
                    <a:pt x="0" y="75173"/>
                  </a:lnTo>
                  <a:lnTo>
                    <a:pt x="32670" y="75173"/>
                  </a:lnTo>
                  <a:lnTo>
                    <a:pt x="32670" y="40600"/>
                  </a:lnTo>
                  <a:cubicBezTo>
                    <a:pt x="32670" y="12687"/>
                    <a:pt x="44088" y="0"/>
                    <a:pt x="72000" y="0"/>
                  </a:cubicBezTo>
                  <a:cubicBezTo>
                    <a:pt x="78027" y="0"/>
                    <a:pt x="84687" y="2220"/>
                    <a:pt x="90397" y="3489"/>
                  </a:cubicBezTo>
                  <a:lnTo>
                    <a:pt x="90397" y="19031"/>
                  </a:lnTo>
                  <a:cubicBezTo>
                    <a:pt x="86591" y="18397"/>
                    <a:pt x="82150" y="17762"/>
                    <a:pt x="78344" y="17762"/>
                  </a:cubicBezTo>
                  <a:cubicBezTo>
                    <a:pt x="51700" y="17762"/>
                    <a:pt x="51066" y="31084"/>
                    <a:pt x="52018" y="54556"/>
                  </a:cubicBezTo>
                  <a:lnTo>
                    <a:pt x="52018" y="75173"/>
                  </a:lnTo>
                  <a:lnTo>
                    <a:pt x="89128" y="75173"/>
                  </a:lnTo>
                  <a:lnTo>
                    <a:pt x="89128" y="92935"/>
                  </a:lnTo>
                  <a:lnTo>
                    <a:pt x="52018" y="92935"/>
                  </a:lnTo>
                  <a:lnTo>
                    <a:pt x="52018" y="237889"/>
                  </a:lnTo>
                  <a:lnTo>
                    <a:pt x="32670" y="237889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5" name="Freihandform: Form 64">
              <a:extLst>
                <a:ext uri="{FF2B5EF4-FFF2-40B4-BE49-F238E27FC236}">
                  <a16:creationId xmlns:a16="http://schemas.microsoft.com/office/drawing/2014/main" id="{755DECFA-4288-4CF3-ADD3-6B7CB1A4593F}"/>
                </a:ext>
              </a:extLst>
            </p:cNvPr>
            <p:cNvSpPr/>
            <p:nvPr/>
          </p:nvSpPr>
          <p:spPr>
            <a:xfrm>
              <a:off x="5600686" y="11317798"/>
              <a:ext cx="126873" cy="222030"/>
            </a:xfrm>
            <a:custGeom>
              <a:avLst/>
              <a:gdLst>
                <a:gd name="connsiteX0" fmla="*/ 19348 w 126872"/>
                <a:gd name="connsiteY0" fmla="*/ 96107 h 222029"/>
                <a:gd name="connsiteX1" fmla="*/ 19983 w 126872"/>
                <a:gd name="connsiteY1" fmla="*/ 96107 h 222029"/>
                <a:gd name="connsiteX2" fmla="*/ 70732 w 126872"/>
                <a:gd name="connsiteY2" fmla="*/ 66609 h 222029"/>
                <a:gd name="connsiteX3" fmla="*/ 128141 w 126872"/>
                <a:gd name="connsiteY3" fmla="*/ 132583 h 222029"/>
                <a:gd name="connsiteX4" fmla="*/ 128141 w 126872"/>
                <a:gd name="connsiteY4" fmla="*/ 234400 h 222029"/>
                <a:gd name="connsiteX5" fmla="*/ 108793 w 126872"/>
                <a:gd name="connsiteY5" fmla="*/ 234400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610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348" y="96107"/>
                  </a:moveTo>
                  <a:lnTo>
                    <a:pt x="19983" y="96107"/>
                  </a:lnTo>
                  <a:cubicBezTo>
                    <a:pt x="31401" y="76124"/>
                    <a:pt x="49798" y="66609"/>
                    <a:pt x="70732" y="66609"/>
                  </a:cubicBezTo>
                  <a:cubicBezTo>
                    <a:pt x="124018" y="66609"/>
                    <a:pt x="128141" y="113552"/>
                    <a:pt x="128141" y="132583"/>
                  </a:cubicBezTo>
                  <a:lnTo>
                    <a:pt x="128141" y="234400"/>
                  </a:lnTo>
                  <a:lnTo>
                    <a:pt x="108793" y="234400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9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610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6" name="Freihandform: Form 65">
              <a:extLst>
                <a:ext uri="{FF2B5EF4-FFF2-40B4-BE49-F238E27FC236}">
                  <a16:creationId xmlns:a16="http://schemas.microsoft.com/office/drawing/2014/main" id="{757BA362-6ACD-4F02-A207-320659A7A8DF}"/>
                </a:ext>
              </a:extLst>
            </p:cNvPr>
            <p:cNvSpPr/>
            <p:nvPr/>
          </p:nvSpPr>
          <p:spPr>
            <a:xfrm>
              <a:off x="5766572" y="11384407"/>
              <a:ext cx="126873" cy="158593"/>
            </a:xfrm>
            <a:custGeom>
              <a:avLst/>
              <a:gdLst>
                <a:gd name="connsiteX0" fmla="*/ 106573 w 126872"/>
                <a:gd name="connsiteY0" fmla="*/ 52653 h 158592"/>
                <a:gd name="connsiteX1" fmla="*/ 67877 w 126872"/>
                <a:gd name="connsiteY1" fmla="*/ 17762 h 158592"/>
                <a:gd name="connsiteX2" fmla="*/ 27912 w 126872"/>
                <a:gd name="connsiteY2" fmla="*/ 45992 h 158592"/>
                <a:gd name="connsiteX3" fmla="*/ 7295 w 126872"/>
                <a:gd name="connsiteY3" fmla="*/ 45992 h 158592"/>
                <a:gd name="connsiteX4" fmla="*/ 68194 w 126872"/>
                <a:gd name="connsiteY4" fmla="*/ 0 h 158592"/>
                <a:gd name="connsiteX5" fmla="*/ 125921 w 126872"/>
                <a:gd name="connsiteY5" fmla="*/ 53922 h 158592"/>
                <a:gd name="connsiteX6" fmla="*/ 125921 w 126872"/>
                <a:gd name="connsiteY6" fmla="*/ 130998 h 158592"/>
                <a:gd name="connsiteX7" fmla="*/ 127507 w 126872"/>
                <a:gd name="connsiteY7" fmla="*/ 167791 h 158592"/>
                <a:gd name="connsiteX8" fmla="*/ 107524 w 126872"/>
                <a:gd name="connsiteY8" fmla="*/ 167791 h 158592"/>
                <a:gd name="connsiteX9" fmla="*/ 106890 w 126872"/>
                <a:gd name="connsiteY9" fmla="*/ 143685 h 158592"/>
                <a:gd name="connsiteX10" fmla="*/ 106256 w 126872"/>
                <a:gd name="connsiteY10" fmla="*/ 143685 h 158592"/>
                <a:gd name="connsiteX11" fmla="*/ 105304 w 126872"/>
                <a:gd name="connsiteY11" fmla="*/ 145905 h 158592"/>
                <a:gd name="connsiteX12" fmla="*/ 54238 w 126872"/>
                <a:gd name="connsiteY12" fmla="*/ 172549 h 158592"/>
                <a:gd name="connsiteX13" fmla="*/ 0 w 126872"/>
                <a:gd name="connsiteY13" fmla="*/ 122434 h 158592"/>
                <a:gd name="connsiteX14" fmla="*/ 32670 w 126872"/>
                <a:gd name="connsiteY14" fmla="*/ 75490 h 158592"/>
                <a:gd name="connsiteX15" fmla="*/ 106256 w 126872"/>
                <a:gd name="connsiteY15" fmla="*/ 67878 h 158592"/>
                <a:gd name="connsiteX16" fmla="*/ 106256 w 126872"/>
                <a:gd name="connsiteY16" fmla="*/ 52653 h 158592"/>
                <a:gd name="connsiteX17" fmla="*/ 58044 w 126872"/>
                <a:gd name="connsiteY17" fmla="*/ 154469 h 158592"/>
                <a:gd name="connsiteX18" fmla="*/ 106573 w 126872"/>
                <a:gd name="connsiteY18" fmla="*/ 85323 h 158592"/>
                <a:gd name="connsiteX19" fmla="*/ 21251 w 126872"/>
                <a:gd name="connsiteY19" fmla="*/ 122116 h 158592"/>
                <a:gd name="connsiteX20" fmla="*/ 58044 w 126872"/>
                <a:gd name="connsiteY20" fmla="*/ 154469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158592">
                  <a:moveTo>
                    <a:pt x="106573" y="52653"/>
                  </a:moveTo>
                  <a:cubicBezTo>
                    <a:pt x="104670" y="26009"/>
                    <a:pt x="91031" y="17762"/>
                    <a:pt x="67877" y="17762"/>
                  </a:cubicBezTo>
                  <a:cubicBezTo>
                    <a:pt x="47577" y="17762"/>
                    <a:pt x="30449" y="23789"/>
                    <a:pt x="27912" y="45992"/>
                  </a:cubicBezTo>
                  <a:lnTo>
                    <a:pt x="7295" y="45992"/>
                  </a:lnTo>
                  <a:cubicBezTo>
                    <a:pt x="12053" y="12687"/>
                    <a:pt x="37110" y="0"/>
                    <a:pt x="68194" y="0"/>
                  </a:cubicBezTo>
                  <a:cubicBezTo>
                    <a:pt x="104035" y="0"/>
                    <a:pt x="126555" y="16494"/>
                    <a:pt x="125921" y="53922"/>
                  </a:cubicBezTo>
                  <a:lnTo>
                    <a:pt x="125921" y="130998"/>
                  </a:lnTo>
                  <a:cubicBezTo>
                    <a:pt x="125604" y="143685"/>
                    <a:pt x="126873" y="156690"/>
                    <a:pt x="127507" y="167791"/>
                  </a:cubicBezTo>
                  <a:lnTo>
                    <a:pt x="107524" y="167791"/>
                  </a:lnTo>
                  <a:lnTo>
                    <a:pt x="106890" y="143685"/>
                  </a:lnTo>
                  <a:lnTo>
                    <a:pt x="106256" y="143685"/>
                  </a:lnTo>
                  <a:lnTo>
                    <a:pt x="105304" y="145905"/>
                  </a:lnTo>
                  <a:cubicBezTo>
                    <a:pt x="98009" y="159544"/>
                    <a:pt x="76441" y="172549"/>
                    <a:pt x="54238" y="172549"/>
                  </a:cubicBezTo>
                  <a:cubicBezTo>
                    <a:pt x="24106" y="172549"/>
                    <a:pt x="0" y="154152"/>
                    <a:pt x="0" y="122434"/>
                  </a:cubicBezTo>
                  <a:cubicBezTo>
                    <a:pt x="0" y="100231"/>
                    <a:pt x="13322" y="83420"/>
                    <a:pt x="32670" y="75490"/>
                  </a:cubicBezTo>
                  <a:cubicBezTo>
                    <a:pt x="54555" y="65974"/>
                    <a:pt x="82467" y="69464"/>
                    <a:pt x="106256" y="67878"/>
                  </a:cubicBezTo>
                  <a:lnTo>
                    <a:pt x="106256" y="52653"/>
                  </a:lnTo>
                  <a:close/>
                  <a:moveTo>
                    <a:pt x="58044" y="154469"/>
                  </a:moveTo>
                  <a:cubicBezTo>
                    <a:pt x="100546" y="154469"/>
                    <a:pt x="108476" y="119579"/>
                    <a:pt x="106573" y="85323"/>
                  </a:cubicBezTo>
                  <a:cubicBezTo>
                    <a:pt x="78978" y="86274"/>
                    <a:pt x="21251" y="81200"/>
                    <a:pt x="21251" y="122116"/>
                  </a:cubicBezTo>
                  <a:cubicBezTo>
                    <a:pt x="21251" y="144002"/>
                    <a:pt x="38379" y="154469"/>
                    <a:pt x="58044" y="154469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C3B0CD0C-08EB-4562-9A1A-7379EABC439D}"/>
                </a:ext>
              </a:extLst>
            </p:cNvPr>
            <p:cNvSpPr/>
            <p:nvPr/>
          </p:nvSpPr>
          <p:spPr>
            <a:xfrm>
              <a:off x="5943877" y="11389164"/>
              <a:ext cx="126873" cy="158593"/>
            </a:xfrm>
            <a:custGeom>
              <a:avLst/>
              <a:gdLst>
                <a:gd name="connsiteX0" fmla="*/ 108793 w 126872"/>
                <a:gd name="connsiteY0" fmla="*/ 0 h 158592"/>
                <a:gd name="connsiteX1" fmla="*/ 128141 w 126872"/>
                <a:gd name="connsiteY1" fmla="*/ 0 h 158592"/>
                <a:gd name="connsiteX2" fmla="*/ 128141 w 126872"/>
                <a:gd name="connsiteY2" fmla="*/ 126240 h 158592"/>
                <a:gd name="connsiteX3" fmla="*/ 129727 w 126872"/>
                <a:gd name="connsiteY3" fmla="*/ 163033 h 158592"/>
                <a:gd name="connsiteX4" fmla="*/ 109745 w 126872"/>
                <a:gd name="connsiteY4" fmla="*/ 163033 h 158592"/>
                <a:gd name="connsiteX5" fmla="*/ 108793 w 126872"/>
                <a:gd name="connsiteY5" fmla="*/ 138927 h 158592"/>
                <a:gd name="connsiteX6" fmla="*/ 108159 w 126872"/>
                <a:gd name="connsiteY6" fmla="*/ 138293 h 158592"/>
                <a:gd name="connsiteX7" fmla="*/ 57410 w 126872"/>
                <a:gd name="connsiteY7" fmla="*/ 167791 h 158592"/>
                <a:gd name="connsiteX8" fmla="*/ 0 w 126872"/>
                <a:gd name="connsiteY8" fmla="*/ 101816 h 158592"/>
                <a:gd name="connsiteX9" fmla="*/ 0 w 126872"/>
                <a:gd name="connsiteY9" fmla="*/ 0 h 158592"/>
                <a:gd name="connsiteX10" fmla="*/ 19348 w 126872"/>
                <a:gd name="connsiteY10" fmla="*/ 0 h 158592"/>
                <a:gd name="connsiteX11" fmla="*/ 19348 w 126872"/>
                <a:gd name="connsiteY11" fmla="*/ 104988 h 158592"/>
                <a:gd name="connsiteX12" fmla="*/ 62168 w 126872"/>
                <a:gd name="connsiteY12" fmla="*/ 149711 h 158592"/>
                <a:gd name="connsiteX13" fmla="*/ 108793 w 126872"/>
                <a:gd name="connsiteY13" fmla="*/ 93570 h 158592"/>
                <a:gd name="connsiteX14" fmla="*/ 108793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108793" y="0"/>
                  </a:moveTo>
                  <a:lnTo>
                    <a:pt x="128141" y="0"/>
                  </a:lnTo>
                  <a:lnTo>
                    <a:pt x="128141" y="126240"/>
                  </a:lnTo>
                  <a:cubicBezTo>
                    <a:pt x="128141" y="138927"/>
                    <a:pt x="129093" y="151932"/>
                    <a:pt x="129727" y="163033"/>
                  </a:cubicBezTo>
                  <a:lnTo>
                    <a:pt x="109745" y="163033"/>
                  </a:lnTo>
                  <a:lnTo>
                    <a:pt x="108793" y="138927"/>
                  </a:lnTo>
                  <a:lnTo>
                    <a:pt x="108159" y="138293"/>
                  </a:lnTo>
                  <a:cubicBezTo>
                    <a:pt x="96740" y="158275"/>
                    <a:pt x="78344" y="167791"/>
                    <a:pt x="57410" y="167791"/>
                  </a:cubicBezTo>
                  <a:cubicBezTo>
                    <a:pt x="4123" y="167791"/>
                    <a:pt x="0" y="120848"/>
                    <a:pt x="0" y="101816"/>
                  </a:cubicBezTo>
                  <a:lnTo>
                    <a:pt x="0" y="0"/>
                  </a:lnTo>
                  <a:lnTo>
                    <a:pt x="19348" y="0"/>
                  </a:lnTo>
                  <a:lnTo>
                    <a:pt x="19348" y="104988"/>
                  </a:lnTo>
                  <a:cubicBezTo>
                    <a:pt x="19348" y="133218"/>
                    <a:pt x="35524" y="149711"/>
                    <a:pt x="62168" y="149711"/>
                  </a:cubicBezTo>
                  <a:cubicBezTo>
                    <a:pt x="94203" y="149711"/>
                    <a:pt x="108793" y="122751"/>
                    <a:pt x="108793" y="93570"/>
                  </a:cubicBezTo>
                  <a:lnTo>
                    <a:pt x="108793" y="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9AF2CA04-73FE-407F-8425-F425CC1B191F}"/>
                </a:ext>
              </a:extLst>
            </p:cNvPr>
            <p:cNvSpPr/>
            <p:nvPr/>
          </p:nvSpPr>
          <p:spPr>
            <a:xfrm>
              <a:off x="6113252" y="11384089"/>
              <a:ext cx="126873" cy="158593"/>
            </a:xfrm>
            <a:custGeom>
              <a:avLst/>
              <a:gdLst>
                <a:gd name="connsiteX0" fmla="*/ 65339 w 126872"/>
                <a:gd name="connsiteY0" fmla="*/ 0 h 158592"/>
                <a:gd name="connsiteX1" fmla="*/ 124652 w 126872"/>
                <a:gd name="connsiteY1" fmla="*/ 45040 h 158592"/>
                <a:gd name="connsiteX2" fmla="*/ 103718 w 126872"/>
                <a:gd name="connsiteY2" fmla="*/ 45040 h 158592"/>
                <a:gd name="connsiteX3" fmla="*/ 63436 w 126872"/>
                <a:gd name="connsiteY3" fmla="*/ 17762 h 158592"/>
                <a:gd name="connsiteX4" fmla="*/ 26643 w 126872"/>
                <a:gd name="connsiteY4" fmla="*/ 44089 h 158592"/>
                <a:gd name="connsiteX5" fmla="*/ 102132 w 126872"/>
                <a:gd name="connsiteY5" fmla="*/ 81517 h 158592"/>
                <a:gd name="connsiteX6" fmla="*/ 129727 w 126872"/>
                <a:gd name="connsiteY6" fmla="*/ 119579 h 158592"/>
                <a:gd name="connsiteX7" fmla="*/ 61216 w 126872"/>
                <a:gd name="connsiteY7" fmla="*/ 172866 h 158592"/>
                <a:gd name="connsiteX8" fmla="*/ 0 w 126872"/>
                <a:gd name="connsiteY8" fmla="*/ 123702 h 158592"/>
                <a:gd name="connsiteX9" fmla="*/ 20934 w 126872"/>
                <a:gd name="connsiteY9" fmla="*/ 123702 h 158592"/>
                <a:gd name="connsiteX10" fmla="*/ 65974 w 126872"/>
                <a:gd name="connsiteY10" fmla="*/ 155104 h 158592"/>
                <a:gd name="connsiteX11" fmla="*/ 108476 w 126872"/>
                <a:gd name="connsiteY11" fmla="*/ 122751 h 158592"/>
                <a:gd name="connsiteX12" fmla="*/ 56776 w 126872"/>
                <a:gd name="connsiteY12" fmla="*/ 89764 h 158592"/>
                <a:gd name="connsiteX13" fmla="*/ 5075 w 126872"/>
                <a:gd name="connsiteY13" fmla="*/ 45992 h 158592"/>
                <a:gd name="connsiteX14" fmla="*/ 65339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65339" y="0"/>
                  </a:moveTo>
                  <a:cubicBezTo>
                    <a:pt x="96106" y="0"/>
                    <a:pt x="122115" y="10784"/>
                    <a:pt x="124652" y="45040"/>
                  </a:cubicBezTo>
                  <a:lnTo>
                    <a:pt x="103718" y="45040"/>
                  </a:lnTo>
                  <a:cubicBezTo>
                    <a:pt x="101815" y="24741"/>
                    <a:pt x="83736" y="17762"/>
                    <a:pt x="63436" y="17762"/>
                  </a:cubicBezTo>
                  <a:cubicBezTo>
                    <a:pt x="45357" y="17762"/>
                    <a:pt x="26643" y="25058"/>
                    <a:pt x="26643" y="44089"/>
                  </a:cubicBezTo>
                  <a:cubicBezTo>
                    <a:pt x="26643" y="68195"/>
                    <a:pt x="58044" y="65657"/>
                    <a:pt x="102132" y="81517"/>
                  </a:cubicBezTo>
                  <a:cubicBezTo>
                    <a:pt x="118943" y="87226"/>
                    <a:pt x="129727" y="101817"/>
                    <a:pt x="129727" y="119579"/>
                  </a:cubicBezTo>
                  <a:cubicBezTo>
                    <a:pt x="129727" y="156372"/>
                    <a:pt x="95789" y="172866"/>
                    <a:pt x="61216" y="172866"/>
                  </a:cubicBezTo>
                  <a:cubicBezTo>
                    <a:pt x="32987" y="172866"/>
                    <a:pt x="634" y="159544"/>
                    <a:pt x="0" y="123702"/>
                  </a:cubicBezTo>
                  <a:lnTo>
                    <a:pt x="20934" y="123702"/>
                  </a:lnTo>
                  <a:cubicBezTo>
                    <a:pt x="22520" y="148126"/>
                    <a:pt x="44088" y="155104"/>
                    <a:pt x="65974" y="155104"/>
                  </a:cubicBezTo>
                  <a:cubicBezTo>
                    <a:pt x="86591" y="155104"/>
                    <a:pt x="108476" y="145271"/>
                    <a:pt x="108476" y="122751"/>
                  </a:cubicBezTo>
                  <a:cubicBezTo>
                    <a:pt x="108476" y="99279"/>
                    <a:pt x="82784" y="95473"/>
                    <a:pt x="56776" y="89764"/>
                  </a:cubicBezTo>
                  <a:cubicBezTo>
                    <a:pt x="31084" y="83737"/>
                    <a:pt x="5075" y="76125"/>
                    <a:pt x="5075" y="45992"/>
                  </a:cubicBezTo>
                  <a:cubicBezTo>
                    <a:pt x="5709" y="11736"/>
                    <a:pt x="36793" y="0"/>
                    <a:pt x="65339" y="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D33FB8EF-4EEB-47C8-B7CF-2F15AE3EB4A4}"/>
                </a:ext>
              </a:extLst>
            </p:cNvPr>
            <p:cNvSpPr/>
            <p:nvPr/>
          </p:nvSpPr>
          <p:spPr>
            <a:xfrm>
              <a:off x="6276917" y="11384089"/>
              <a:ext cx="126873" cy="158593"/>
            </a:xfrm>
            <a:custGeom>
              <a:avLst/>
              <a:gdLst>
                <a:gd name="connsiteX0" fmla="*/ 21251 w 126872"/>
                <a:gd name="connsiteY0" fmla="*/ 91032 h 158592"/>
                <a:gd name="connsiteX1" fmla="*/ 77709 w 126872"/>
                <a:gd name="connsiteY1" fmla="*/ 154786 h 158592"/>
                <a:gd name="connsiteX2" fmla="*/ 124652 w 126872"/>
                <a:gd name="connsiteY2" fmla="*/ 115773 h 158592"/>
                <a:gd name="connsiteX3" fmla="*/ 144952 w 126872"/>
                <a:gd name="connsiteY3" fmla="*/ 115773 h 158592"/>
                <a:gd name="connsiteX4" fmla="*/ 71366 w 126872"/>
                <a:gd name="connsiteY4" fmla="*/ 172549 h 158592"/>
                <a:gd name="connsiteX5" fmla="*/ 0 w 126872"/>
                <a:gd name="connsiteY5" fmla="*/ 86274 h 158592"/>
                <a:gd name="connsiteX6" fmla="*/ 72634 w 126872"/>
                <a:gd name="connsiteY6" fmla="*/ 0 h 158592"/>
                <a:gd name="connsiteX7" fmla="*/ 146855 w 126872"/>
                <a:gd name="connsiteY7" fmla="*/ 90715 h 158592"/>
                <a:gd name="connsiteX8" fmla="*/ 21251 w 126872"/>
                <a:gd name="connsiteY8" fmla="*/ 90715 h 158592"/>
                <a:gd name="connsiteX9" fmla="*/ 126238 w 126872"/>
                <a:gd name="connsiteY9" fmla="*/ 72953 h 158592"/>
                <a:gd name="connsiteX10" fmla="*/ 73269 w 126872"/>
                <a:gd name="connsiteY10" fmla="*/ 17762 h 158592"/>
                <a:gd name="connsiteX11" fmla="*/ 21885 w 126872"/>
                <a:gd name="connsiteY11" fmla="*/ 72953 h 158592"/>
                <a:gd name="connsiteX12" fmla="*/ 126238 w 126872"/>
                <a:gd name="connsiteY12" fmla="*/ 7295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872" h="158592">
                  <a:moveTo>
                    <a:pt x="21251" y="91032"/>
                  </a:moveTo>
                  <a:cubicBezTo>
                    <a:pt x="21885" y="125605"/>
                    <a:pt x="37744" y="154786"/>
                    <a:pt x="77709" y="154786"/>
                  </a:cubicBezTo>
                  <a:cubicBezTo>
                    <a:pt x="100863" y="154786"/>
                    <a:pt x="119895" y="138293"/>
                    <a:pt x="124652" y="115773"/>
                  </a:cubicBezTo>
                  <a:lnTo>
                    <a:pt x="144952" y="115773"/>
                  </a:lnTo>
                  <a:cubicBezTo>
                    <a:pt x="134802" y="154786"/>
                    <a:pt x="110696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4" y="0"/>
                  </a:cubicBezTo>
                  <a:cubicBezTo>
                    <a:pt x="127190" y="0"/>
                    <a:pt x="146855" y="39965"/>
                    <a:pt x="146855" y="90715"/>
                  </a:cubicBezTo>
                  <a:lnTo>
                    <a:pt x="21251" y="90715"/>
                  </a:lnTo>
                  <a:close/>
                  <a:moveTo>
                    <a:pt x="126238" y="72953"/>
                  </a:moveTo>
                  <a:cubicBezTo>
                    <a:pt x="124018" y="41551"/>
                    <a:pt x="107207" y="17762"/>
                    <a:pt x="73269" y="17762"/>
                  </a:cubicBezTo>
                  <a:cubicBezTo>
                    <a:pt x="41551" y="17762"/>
                    <a:pt x="24740" y="44406"/>
                    <a:pt x="21885" y="72953"/>
                  </a:cubicBezTo>
                  <a:lnTo>
                    <a:pt x="126238" y="7295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E66B160F-4E52-458A-9E91-8A0103F9C786}"/>
                </a:ext>
              </a:extLst>
            </p:cNvPr>
            <p:cNvSpPr/>
            <p:nvPr/>
          </p:nvSpPr>
          <p:spPr>
            <a:xfrm>
              <a:off x="6466275" y="11383958"/>
              <a:ext cx="63436" cy="158593"/>
            </a:xfrm>
            <a:custGeom>
              <a:avLst/>
              <a:gdLst>
                <a:gd name="connsiteX0" fmla="*/ 20934 w 63436"/>
                <a:gd name="connsiteY0" fmla="*/ 167922 h 158592"/>
                <a:gd name="connsiteX1" fmla="*/ 1586 w 63436"/>
                <a:gd name="connsiteY1" fmla="*/ 167922 h 158592"/>
                <a:gd name="connsiteX2" fmla="*/ 1586 w 63436"/>
                <a:gd name="connsiteY2" fmla="*/ 41683 h 158592"/>
                <a:gd name="connsiteX3" fmla="*/ 0 w 63436"/>
                <a:gd name="connsiteY3" fmla="*/ 4889 h 158592"/>
                <a:gd name="connsiteX4" fmla="*/ 19983 w 63436"/>
                <a:gd name="connsiteY4" fmla="*/ 4889 h 158592"/>
                <a:gd name="connsiteX5" fmla="*/ 20934 w 63436"/>
                <a:gd name="connsiteY5" fmla="*/ 28995 h 158592"/>
                <a:gd name="connsiteX6" fmla="*/ 21568 w 63436"/>
                <a:gd name="connsiteY6" fmla="*/ 28995 h 158592"/>
                <a:gd name="connsiteX7" fmla="*/ 58362 w 63436"/>
                <a:gd name="connsiteY7" fmla="*/ 131 h 158592"/>
                <a:gd name="connsiteX8" fmla="*/ 77710 w 63436"/>
                <a:gd name="connsiteY8" fmla="*/ 449 h 158592"/>
                <a:gd name="connsiteX9" fmla="*/ 77710 w 63436"/>
                <a:gd name="connsiteY9" fmla="*/ 19163 h 158592"/>
                <a:gd name="connsiteX10" fmla="*/ 65657 w 63436"/>
                <a:gd name="connsiteY10" fmla="*/ 17894 h 158592"/>
                <a:gd name="connsiteX11" fmla="*/ 20934 w 63436"/>
                <a:gd name="connsiteY11" fmla="*/ 69912 h 158592"/>
                <a:gd name="connsiteX12" fmla="*/ 20934 w 63436"/>
                <a:gd name="connsiteY12" fmla="*/ 167922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436" h="158592">
                  <a:moveTo>
                    <a:pt x="20934" y="167922"/>
                  </a:moveTo>
                  <a:lnTo>
                    <a:pt x="1586" y="167922"/>
                  </a:lnTo>
                  <a:lnTo>
                    <a:pt x="1586" y="41683"/>
                  </a:lnTo>
                  <a:cubicBezTo>
                    <a:pt x="1903" y="28995"/>
                    <a:pt x="634" y="15991"/>
                    <a:pt x="0" y="4889"/>
                  </a:cubicBezTo>
                  <a:lnTo>
                    <a:pt x="19983" y="4889"/>
                  </a:lnTo>
                  <a:lnTo>
                    <a:pt x="20934" y="28995"/>
                  </a:lnTo>
                  <a:lnTo>
                    <a:pt x="21568" y="28995"/>
                  </a:lnTo>
                  <a:cubicBezTo>
                    <a:pt x="27278" y="12502"/>
                    <a:pt x="41868" y="766"/>
                    <a:pt x="58362" y="131"/>
                  </a:cubicBezTo>
                  <a:cubicBezTo>
                    <a:pt x="64705" y="-186"/>
                    <a:pt x="71366" y="131"/>
                    <a:pt x="77710" y="449"/>
                  </a:cubicBezTo>
                  <a:lnTo>
                    <a:pt x="77710" y="19163"/>
                  </a:lnTo>
                  <a:cubicBezTo>
                    <a:pt x="73903" y="18845"/>
                    <a:pt x="69463" y="17894"/>
                    <a:pt x="65657" y="17894"/>
                  </a:cubicBezTo>
                  <a:cubicBezTo>
                    <a:pt x="36793" y="17894"/>
                    <a:pt x="21568" y="38511"/>
                    <a:pt x="20934" y="69912"/>
                  </a:cubicBezTo>
                  <a:lnTo>
                    <a:pt x="20934" y="167922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4F7F9DCC-645E-40F2-A2A8-C82DF64AC6C0}"/>
                </a:ext>
              </a:extLst>
            </p:cNvPr>
            <p:cNvSpPr/>
            <p:nvPr/>
          </p:nvSpPr>
          <p:spPr>
            <a:xfrm>
              <a:off x="6564918" y="11384089"/>
              <a:ext cx="126873" cy="158593"/>
            </a:xfrm>
            <a:custGeom>
              <a:avLst/>
              <a:gdLst>
                <a:gd name="connsiteX0" fmla="*/ 65340 w 126872"/>
                <a:gd name="connsiteY0" fmla="*/ 0 h 158592"/>
                <a:gd name="connsiteX1" fmla="*/ 124652 w 126872"/>
                <a:gd name="connsiteY1" fmla="*/ 45040 h 158592"/>
                <a:gd name="connsiteX2" fmla="*/ 103718 w 126872"/>
                <a:gd name="connsiteY2" fmla="*/ 45040 h 158592"/>
                <a:gd name="connsiteX3" fmla="*/ 63436 w 126872"/>
                <a:gd name="connsiteY3" fmla="*/ 17762 h 158592"/>
                <a:gd name="connsiteX4" fmla="*/ 26643 w 126872"/>
                <a:gd name="connsiteY4" fmla="*/ 44089 h 158592"/>
                <a:gd name="connsiteX5" fmla="*/ 102132 w 126872"/>
                <a:gd name="connsiteY5" fmla="*/ 81517 h 158592"/>
                <a:gd name="connsiteX6" fmla="*/ 129727 w 126872"/>
                <a:gd name="connsiteY6" fmla="*/ 119579 h 158592"/>
                <a:gd name="connsiteX7" fmla="*/ 61216 w 126872"/>
                <a:gd name="connsiteY7" fmla="*/ 172866 h 158592"/>
                <a:gd name="connsiteX8" fmla="*/ 0 w 126872"/>
                <a:gd name="connsiteY8" fmla="*/ 123702 h 158592"/>
                <a:gd name="connsiteX9" fmla="*/ 20934 w 126872"/>
                <a:gd name="connsiteY9" fmla="*/ 123702 h 158592"/>
                <a:gd name="connsiteX10" fmla="*/ 65974 w 126872"/>
                <a:gd name="connsiteY10" fmla="*/ 155104 h 158592"/>
                <a:gd name="connsiteX11" fmla="*/ 108476 w 126872"/>
                <a:gd name="connsiteY11" fmla="*/ 122751 h 158592"/>
                <a:gd name="connsiteX12" fmla="*/ 56776 w 126872"/>
                <a:gd name="connsiteY12" fmla="*/ 89764 h 158592"/>
                <a:gd name="connsiteX13" fmla="*/ 5075 w 126872"/>
                <a:gd name="connsiteY13" fmla="*/ 45992 h 158592"/>
                <a:gd name="connsiteX14" fmla="*/ 65340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65340" y="0"/>
                  </a:moveTo>
                  <a:cubicBezTo>
                    <a:pt x="96106" y="0"/>
                    <a:pt x="122115" y="10784"/>
                    <a:pt x="124652" y="45040"/>
                  </a:cubicBezTo>
                  <a:lnTo>
                    <a:pt x="103718" y="45040"/>
                  </a:lnTo>
                  <a:cubicBezTo>
                    <a:pt x="101815" y="24741"/>
                    <a:pt x="83736" y="17762"/>
                    <a:pt x="63436" y="17762"/>
                  </a:cubicBezTo>
                  <a:cubicBezTo>
                    <a:pt x="45357" y="17762"/>
                    <a:pt x="26643" y="25058"/>
                    <a:pt x="26643" y="44089"/>
                  </a:cubicBezTo>
                  <a:cubicBezTo>
                    <a:pt x="26643" y="68195"/>
                    <a:pt x="58044" y="65657"/>
                    <a:pt x="102132" y="81517"/>
                  </a:cubicBezTo>
                  <a:cubicBezTo>
                    <a:pt x="118943" y="87226"/>
                    <a:pt x="129727" y="101817"/>
                    <a:pt x="129727" y="119579"/>
                  </a:cubicBezTo>
                  <a:cubicBezTo>
                    <a:pt x="129727" y="156372"/>
                    <a:pt x="95789" y="172866"/>
                    <a:pt x="61216" y="172866"/>
                  </a:cubicBezTo>
                  <a:cubicBezTo>
                    <a:pt x="32987" y="172866"/>
                    <a:pt x="634" y="159544"/>
                    <a:pt x="0" y="123702"/>
                  </a:cubicBezTo>
                  <a:lnTo>
                    <a:pt x="20934" y="123702"/>
                  </a:lnTo>
                  <a:cubicBezTo>
                    <a:pt x="22520" y="148126"/>
                    <a:pt x="44088" y="155104"/>
                    <a:pt x="65974" y="155104"/>
                  </a:cubicBezTo>
                  <a:cubicBezTo>
                    <a:pt x="86591" y="155104"/>
                    <a:pt x="108476" y="145271"/>
                    <a:pt x="108476" y="122751"/>
                  </a:cubicBezTo>
                  <a:cubicBezTo>
                    <a:pt x="108476" y="99279"/>
                    <a:pt x="82784" y="95473"/>
                    <a:pt x="56776" y="89764"/>
                  </a:cubicBezTo>
                  <a:cubicBezTo>
                    <a:pt x="31084" y="83737"/>
                    <a:pt x="5075" y="76125"/>
                    <a:pt x="5075" y="45992"/>
                  </a:cubicBezTo>
                  <a:cubicBezTo>
                    <a:pt x="5709" y="11736"/>
                    <a:pt x="36793" y="0"/>
                    <a:pt x="65340" y="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2" name="Freihandform: Form 71">
              <a:extLst>
                <a:ext uri="{FF2B5EF4-FFF2-40B4-BE49-F238E27FC236}">
                  <a16:creationId xmlns:a16="http://schemas.microsoft.com/office/drawing/2014/main" id="{FBB3357C-C8B6-4C80-8161-E87B19901F6D}"/>
                </a:ext>
              </a:extLst>
            </p:cNvPr>
            <p:cNvSpPr/>
            <p:nvPr/>
          </p:nvSpPr>
          <p:spPr>
            <a:xfrm>
              <a:off x="6720337" y="11346027"/>
              <a:ext cx="63436" cy="190311"/>
            </a:xfrm>
            <a:custGeom>
              <a:avLst/>
              <a:gdLst>
                <a:gd name="connsiteX0" fmla="*/ 32353 w 63436"/>
                <a:gd name="connsiteY0" fmla="*/ 60900 h 190311"/>
                <a:gd name="connsiteX1" fmla="*/ 0 w 63436"/>
                <a:gd name="connsiteY1" fmla="*/ 60900 h 190311"/>
                <a:gd name="connsiteX2" fmla="*/ 0 w 63436"/>
                <a:gd name="connsiteY2" fmla="*/ 43137 h 190311"/>
                <a:gd name="connsiteX3" fmla="*/ 32353 w 63436"/>
                <a:gd name="connsiteY3" fmla="*/ 43137 h 190311"/>
                <a:gd name="connsiteX4" fmla="*/ 32353 w 63436"/>
                <a:gd name="connsiteY4" fmla="*/ 8564 h 190311"/>
                <a:gd name="connsiteX5" fmla="*/ 51700 w 63436"/>
                <a:gd name="connsiteY5" fmla="*/ 0 h 190311"/>
                <a:gd name="connsiteX6" fmla="*/ 51700 w 63436"/>
                <a:gd name="connsiteY6" fmla="*/ 43137 h 190311"/>
                <a:gd name="connsiteX7" fmla="*/ 88811 w 63436"/>
                <a:gd name="connsiteY7" fmla="*/ 43137 h 190311"/>
                <a:gd name="connsiteX8" fmla="*/ 88811 w 63436"/>
                <a:gd name="connsiteY8" fmla="*/ 60900 h 190311"/>
                <a:gd name="connsiteX9" fmla="*/ 51700 w 63436"/>
                <a:gd name="connsiteY9" fmla="*/ 60900 h 190311"/>
                <a:gd name="connsiteX10" fmla="*/ 51700 w 63436"/>
                <a:gd name="connsiteY10" fmla="*/ 170011 h 190311"/>
                <a:gd name="connsiteX11" fmla="*/ 74221 w 63436"/>
                <a:gd name="connsiteY11" fmla="*/ 193166 h 190311"/>
                <a:gd name="connsiteX12" fmla="*/ 91031 w 63436"/>
                <a:gd name="connsiteY12" fmla="*/ 191263 h 190311"/>
                <a:gd name="connsiteX13" fmla="*/ 91031 w 63436"/>
                <a:gd name="connsiteY13" fmla="*/ 208074 h 190311"/>
                <a:gd name="connsiteX14" fmla="*/ 71366 w 63436"/>
                <a:gd name="connsiteY14" fmla="*/ 210928 h 190311"/>
                <a:gd name="connsiteX15" fmla="*/ 32353 w 63436"/>
                <a:gd name="connsiteY15" fmla="*/ 162716 h 190311"/>
                <a:gd name="connsiteX16" fmla="*/ 32353 w 63436"/>
                <a:gd name="connsiteY16" fmla="*/ 60900 h 19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190311">
                  <a:moveTo>
                    <a:pt x="32353" y="60900"/>
                  </a:moveTo>
                  <a:lnTo>
                    <a:pt x="0" y="60900"/>
                  </a:lnTo>
                  <a:lnTo>
                    <a:pt x="0" y="43137"/>
                  </a:lnTo>
                  <a:lnTo>
                    <a:pt x="32353" y="43137"/>
                  </a:lnTo>
                  <a:lnTo>
                    <a:pt x="32353" y="8564"/>
                  </a:lnTo>
                  <a:lnTo>
                    <a:pt x="51700" y="0"/>
                  </a:lnTo>
                  <a:lnTo>
                    <a:pt x="51700" y="43137"/>
                  </a:lnTo>
                  <a:lnTo>
                    <a:pt x="88811" y="43137"/>
                  </a:lnTo>
                  <a:lnTo>
                    <a:pt x="88811" y="60900"/>
                  </a:lnTo>
                  <a:lnTo>
                    <a:pt x="51700" y="60900"/>
                  </a:lnTo>
                  <a:lnTo>
                    <a:pt x="51700" y="170011"/>
                  </a:lnTo>
                  <a:cubicBezTo>
                    <a:pt x="51383" y="184919"/>
                    <a:pt x="58996" y="193166"/>
                    <a:pt x="74221" y="193166"/>
                  </a:cubicBezTo>
                  <a:cubicBezTo>
                    <a:pt x="79930" y="193166"/>
                    <a:pt x="85956" y="192849"/>
                    <a:pt x="91031" y="191263"/>
                  </a:cubicBezTo>
                  <a:lnTo>
                    <a:pt x="91031" y="208074"/>
                  </a:lnTo>
                  <a:cubicBezTo>
                    <a:pt x="85005" y="209660"/>
                    <a:pt x="77709" y="210928"/>
                    <a:pt x="71366" y="210928"/>
                  </a:cubicBezTo>
                  <a:cubicBezTo>
                    <a:pt x="30132" y="210928"/>
                    <a:pt x="32353" y="184602"/>
                    <a:pt x="32353" y="162716"/>
                  </a:cubicBezTo>
                  <a:lnTo>
                    <a:pt x="32353" y="6090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3" name="Freihandform: Form 72">
              <a:extLst>
                <a:ext uri="{FF2B5EF4-FFF2-40B4-BE49-F238E27FC236}">
                  <a16:creationId xmlns:a16="http://schemas.microsoft.com/office/drawing/2014/main" id="{ABD785DB-EB51-4FC2-A44C-0A9B2A07F897}"/>
                </a:ext>
              </a:extLst>
            </p:cNvPr>
            <p:cNvSpPr/>
            <p:nvPr/>
          </p:nvSpPr>
          <p:spPr>
            <a:xfrm>
              <a:off x="6845623" y="11383958"/>
              <a:ext cx="63436" cy="158593"/>
            </a:xfrm>
            <a:custGeom>
              <a:avLst/>
              <a:gdLst>
                <a:gd name="connsiteX0" fmla="*/ 20934 w 63436"/>
                <a:gd name="connsiteY0" fmla="*/ 167922 h 158592"/>
                <a:gd name="connsiteX1" fmla="*/ 1586 w 63436"/>
                <a:gd name="connsiteY1" fmla="*/ 167922 h 158592"/>
                <a:gd name="connsiteX2" fmla="*/ 1586 w 63436"/>
                <a:gd name="connsiteY2" fmla="*/ 41683 h 158592"/>
                <a:gd name="connsiteX3" fmla="*/ 0 w 63436"/>
                <a:gd name="connsiteY3" fmla="*/ 4889 h 158592"/>
                <a:gd name="connsiteX4" fmla="*/ 19983 w 63436"/>
                <a:gd name="connsiteY4" fmla="*/ 4889 h 158592"/>
                <a:gd name="connsiteX5" fmla="*/ 20934 w 63436"/>
                <a:gd name="connsiteY5" fmla="*/ 28995 h 158592"/>
                <a:gd name="connsiteX6" fmla="*/ 21569 w 63436"/>
                <a:gd name="connsiteY6" fmla="*/ 28995 h 158592"/>
                <a:gd name="connsiteX7" fmla="*/ 58361 w 63436"/>
                <a:gd name="connsiteY7" fmla="*/ 131 h 158592"/>
                <a:gd name="connsiteX8" fmla="*/ 77709 w 63436"/>
                <a:gd name="connsiteY8" fmla="*/ 449 h 158592"/>
                <a:gd name="connsiteX9" fmla="*/ 77709 w 63436"/>
                <a:gd name="connsiteY9" fmla="*/ 19163 h 158592"/>
                <a:gd name="connsiteX10" fmla="*/ 65657 w 63436"/>
                <a:gd name="connsiteY10" fmla="*/ 17894 h 158592"/>
                <a:gd name="connsiteX11" fmla="*/ 20934 w 63436"/>
                <a:gd name="connsiteY11" fmla="*/ 69912 h 158592"/>
                <a:gd name="connsiteX12" fmla="*/ 20934 w 63436"/>
                <a:gd name="connsiteY12" fmla="*/ 167922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436" h="158592">
                  <a:moveTo>
                    <a:pt x="20934" y="167922"/>
                  </a:moveTo>
                  <a:lnTo>
                    <a:pt x="1586" y="167922"/>
                  </a:lnTo>
                  <a:lnTo>
                    <a:pt x="1586" y="41683"/>
                  </a:lnTo>
                  <a:cubicBezTo>
                    <a:pt x="1903" y="28995"/>
                    <a:pt x="634" y="15991"/>
                    <a:pt x="0" y="4889"/>
                  </a:cubicBezTo>
                  <a:lnTo>
                    <a:pt x="19983" y="4889"/>
                  </a:lnTo>
                  <a:lnTo>
                    <a:pt x="20934" y="28995"/>
                  </a:lnTo>
                  <a:lnTo>
                    <a:pt x="21569" y="28995"/>
                  </a:lnTo>
                  <a:cubicBezTo>
                    <a:pt x="27278" y="12502"/>
                    <a:pt x="41868" y="766"/>
                    <a:pt x="58361" y="131"/>
                  </a:cubicBezTo>
                  <a:cubicBezTo>
                    <a:pt x="64705" y="-186"/>
                    <a:pt x="71366" y="131"/>
                    <a:pt x="77709" y="449"/>
                  </a:cubicBezTo>
                  <a:lnTo>
                    <a:pt x="77709" y="19163"/>
                  </a:lnTo>
                  <a:cubicBezTo>
                    <a:pt x="73903" y="18845"/>
                    <a:pt x="69463" y="17894"/>
                    <a:pt x="65657" y="17894"/>
                  </a:cubicBezTo>
                  <a:cubicBezTo>
                    <a:pt x="36793" y="17894"/>
                    <a:pt x="21569" y="38511"/>
                    <a:pt x="20934" y="69912"/>
                  </a:cubicBezTo>
                  <a:lnTo>
                    <a:pt x="20934" y="167922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4" name="Freihandform: Form 73">
              <a:extLst>
                <a:ext uri="{FF2B5EF4-FFF2-40B4-BE49-F238E27FC236}">
                  <a16:creationId xmlns:a16="http://schemas.microsoft.com/office/drawing/2014/main" id="{57CE62E6-A8AD-4093-BFDA-D9942C4C45F1}"/>
                </a:ext>
              </a:extLst>
            </p:cNvPr>
            <p:cNvSpPr/>
            <p:nvPr/>
          </p:nvSpPr>
          <p:spPr>
            <a:xfrm>
              <a:off x="6941095" y="11384407"/>
              <a:ext cx="126873" cy="158593"/>
            </a:xfrm>
            <a:custGeom>
              <a:avLst/>
              <a:gdLst>
                <a:gd name="connsiteX0" fmla="*/ 106255 w 126872"/>
                <a:gd name="connsiteY0" fmla="*/ 52653 h 158592"/>
                <a:gd name="connsiteX1" fmla="*/ 67559 w 126872"/>
                <a:gd name="connsiteY1" fmla="*/ 17762 h 158592"/>
                <a:gd name="connsiteX2" fmla="*/ 27595 w 126872"/>
                <a:gd name="connsiteY2" fmla="*/ 45992 h 158592"/>
                <a:gd name="connsiteX3" fmla="*/ 6978 w 126872"/>
                <a:gd name="connsiteY3" fmla="*/ 45992 h 158592"/>
                <a:gd name="connsiteX4" fmla="*/ 67877 w 126872"/>
                <a:gd name="connsiteY4" fmla="*/ 0 h 158592"/>
                <a:gd name="connsiteX5" fmla="*/ 125604 w 126872"/>
                <a:gd name="connsiteY5" fmla="*/ 53922 h 158592"/>
                <a:gd name="connsiteX6" fmla="*/ 125604 w 126872"/>
                <a:gd name="connsiteY6" fmla="*/ 130998 h 158592"/>
                <a:gd name="connsiteX7" fmla="*/ 127190 w 126872"/>
                <a:gd name="connsiteY7" fmla="*/ 167791 h 158592"/>
                <a:gd name="connsiteX8" fmla="*/ 107207 w 126872"/>
                <a:gd name="connsiteY8" fmla="*/ 167791 h 158592"/>
                <a:gd name="connsiteX9" fmla="*/ 106573 w 126872"/>
                <a:gd name="connsiteY9" fmla="*/ 143685 h 158592"/>
                <a:gd name="connsiteX10" fmla="*/ 105938 w 126872"/>
                <a:gd name="connsiteY10" fmla="*/ 143685 h 158592"/>
                <a:gd name="connsiteX11" fmla="*/ 104987 w 126872"/>
                <a:gd name="connsiteY11" fmla="*/ 145905 h 158592"/>
                <a:gd name="connsiteX12" fmla="*/ 54238 w 126872"/>
                <a:gd name="connsiteY12" fmla="*/ 172549 h 158592"/>
                <a:gd name="connsiteX13" fmla="*/ 0 w 126872"/>
                <a:gd name="connsiteY13" fmla="*/ 122434 h 158592"/>
                <a:gd name="connsiteX14" fmla="*/ 32670 w 126872"/>
                <a:gd name="connsiteY14" fmla="*/ 75490 h 158592"/>
                <a:gd name="connsiteX15" fmla="*/ 106255 w 126872"/>
                <a:gd name="connsiteY15" fmla="*/ 67878 h 158592"/>
                <a:gd name="connsiteX16" fmla="*/ 106255 w 126872"/>
                <a:gd name="connsiteY16" fmla="*/ 52653 h 158592"/>
                <a:gd name="connsiteX17" fmla="*/ 57727 w 126872"/>
                <a:gd name="connsiteY17" fmla="*/ 154469 h 158592"/>
                <a:gd name="connsiteX18" fmla="*/ 106255 w 126872"/>
                <a:gd name="connsiteY18" fmla="*/ 85323 h 158592"/>
                <a:gd name="connsiteX19" fmla="*/ 20934 w 126872"/>
                <a:gd name="connsiteY19" fmla="*/ 122116 h 158592"/>
                <a:gd name="connsiteX20" fmla="*/ 57727 w 126872"/>
                <a:gd name="connsiteY20" fmla="*/ 154469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158592">
                  <a:moveTo>
                    <a:pt x="106255" y="52653"/>
                  </a:moveTo>
                  <a:cubicBezTo>
                    <a:pt x="104352" y="26009"/>
                    <a:pt x="90714" y="17762"/>
                    <a:pt x="67559" y="17762"/>
                  </a:cubicBezTo>
                  <a:cubicBezTo>
                    <a:pt x="47260" y="17762"/>
                    <a:pt x="30132" y="23789"/>
                    <a:pt x="27595" y="45992"/>
                  </a:cubicBezTo>
                  <a:lnTo>
                    <a:pt x="6978" y="45992"/>
                  </a:lnTo>
                  <a:cubicBezTo>
                    <a:pt x="11736" y="12687"/>
                    <a:pt x="36793" y="0"/>
                    <a:pt x="67877" y="0"/>
                  </a:cubicBezTo>
                  <a:cubicBezTo>
                    <a:pt x="103718" y="0"/>
                    <a:pt x="126238" y="16494"/>
                    <a:pt x="125604" y="53922"/>
                  </a:cubicBezTo>
                  <a:lnTo>
                    <a:pt x="125604" y="130998"/>
                  </a:lnTo>
                  <a:cubicBezTo>
                    <a:pt x="125287" y="143685"/>
                    <a:pt x="126555" y="156690"/>
                    <a:pt x="127190" y="167791"/>
                  </a:cubicBezTo>
                  <a:lnTo>
                    <a:pt x="107207" y="167791"/>
                  </a:lnTo>
                  <a:lnTo>
                    <a:pt x="106573" y="143685"/>
                  </a:lnTo>
                  <a:lnTo>
                    <a:pt x="105938" y="143685"/>
                  </a:lnTo>
                  <a:lnTo>
                    <a:pt x="104987" y="145905"/>
                  </a:lnTo>
                  <a:cubicBezTo>
                    <a:pt x="98009" y="159544"/>
                    <a:pt x="76123" y="172549"/>
                    <a:pt x="54238" y="172549"/>
                  </a:cubicBezTo>
                  <a:cubicBezTo>
                    <a:pt x="24106" y="172549"/>
                    <a:pt x="0" y="154152"/>
                    <a:pt x="0" y="122434"/>
                  </a:cubicBezTo>
                  <a:cubicBezTo>
                    <a:pt x="0" y="100231"/>
                    <a:pt x="13322" y="83420"/>
                    <a:pt x="32670" y="75490"/>
                  </a:cubicBezTo>
                  <a:cubicBezTo>
                    <a:pt x="54555" y="65974"/>
                    <a:pt x="82467" y="69464"/>
                    <a:pt x="106255" y="67878"/>
                  </a:cubicBezTo>
                  <a:lnTo>
                    <a:pt x="106255" y="52653"/>
                  </a:lnTo>
                  <a:close/>
                  <a:moveTo>
                    <a:pt x="57727" y="154469"/>
                  </a:moveTo>
                  <a:cubicBezTo>
                    <a:pt x="100229" y="154469"/>
                    <a:pt x="108159" y="119579"/>
                    <a:pt x="106255" y="85323"/>
                  </a:cubicBezTo>
                  <a:cubicBezTo>
                    <a:pt x="78661" y="86274"/>
                    <a:pt x="20934" y="81200"/>
                    <a:pt x="20934" y="122116"/>
                  </a:cubicBezTo>
                  <a:cubicBezTo>
                    <a:pt x="21251" y="144002"/>
                    <a:pt x="38062" y="154469"/>
                    <a:pt x="57727" y="154469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5" name="Freihandform: Form 74">
              <a:extLst>
                <a:ext uri="{FF2B5EF4-FFF2-40B4-BE49-F238E27FC236}">
                  <a16:creationId xmlns:a16="http://schemas.microsoft.com/office/drawing/2014/main" id="{57D57812-A067-435A-9139-D76C639927B4}"/>
                </a:ext>
              </a:extLst>
            </p:cNvPr>
            <p:cNvSpPr/>
            <p:nvPr/>
          </p:nvSpPr>
          <p:spPr>
            <a:xfrm>
              <a:off x="7106664" y="11384089"/>
              <a:ext cx="126873" cy="158593"/>
            </a:xfrm>
            <a:custGeom>
              <a:avLst/>
              <a:gdLst>
                <a:gd name="connsiteX0" fmla="*/ 65339 w 126872"/>
                <a:gd name="connsiteY0" fmla="*/ 0 h 158592"/>
                <a:gd name="connsiteX1" fmla="*/ 124652 w 126872"/>
                <a:gd name="connsiteY1" fmla="*/ 45040 h 158592"/>
                <a:gd name="connsiteX2" fmla="*/ 103718 w 126872"/>
                <a:gd name="connsiteY2" fmla="*/ 45040 h 158592"/>
                <a:gd name="connsiteX3" fmla="*/ 63436 w 126872"/>
                <a:gd name="connsiteY3" fmla="*/ 17762 h 158592"/>
                <a:gd name="connsiteX4" fmla="*/ 26643 w 126872"/>
                <a:gd name="connsiteY4" fmla="*/ 44089 h 158592"/>
                <a:gd name="connsiteX5" fmla="*/ 102132 w 126872"/>
                <a:gd name="connsiteY5" fmla="*/ 81517 h 158592"/>
                <a:gd name="connsiteX6" fmla="*/ 129727 w 126872"/>
                <a:gd name="connsiteY6" fmla="*/ 119579 h 158592"/>
                <a:gd name="connsiteX7" fmla="*/ 61216 w 126872"/>
                <a:gd name="connsiteY7" fmla="*/ 172866 h 158592"/>
                <a:gd name="connsiteX8" fmla="*/ 0 w 126872"/>
                <a:gd name="connsiteY8" fmla="*/ 123702 h 158592"/>
                <a:gd name="connsiteX9" fmla="*/ 20934 w 126872"/>
                <a:gd name="connsiteY9" fmla="*/ 123702 h 158592"/>
                <a:gd name="connsiteX10" fmla="*/ 65973 w 126872"/>
                <a:gd name="connsiteY10" fmla="*/ 155104 h 158592"/>
                <a:gd name="connsiteX11" fmla="*/ 108476 w 126872"/>
                <a:gd name="connsiteY11" fmla="*/ 122751 h 158592"/>
                <a:gd name="connsiteX12" fmla="*/ 56775 w 126872"/>
                <a:gd name="connsiteY12" fmla="*/ 89764 h 158592"/>
                <a:gd name="connsiteX13" fmla="*/ 5075 w 126872"/>
                <a:gd name="connsiteY13" fmla="*/ 45992 h 158592"/>
                <a:gd name="connsiteX14" fmla="*/ 65339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65339" y="0"/>
                  </a:moveTo>
                  <a:cubicBezTo>
                    <a:pt x="96106" y="0"/>
                    <a:pt x="122115" y="10784"/>
                    <a:pt x="124652" y="45040"/>
                  </a:cubicBezTo>
                  <a:lnTo>
                    <a:pt x="103718" y="45040"/>
                  </a:lnTo>
                  <a:cubicBezTo>
                    <a:pt x="101815" y="24741"/>
                    <a:pt x="83736" y="17762"/>
                    <a:pt x="63436" y="17762"/>
                  </a:cubicBezTo>
                  <a:cubicBezTo>
                    <a:pt x="45357" y="17762"/>
                    <a:pt x="26643" y="25058"/>
                    <a:pt x="26643" y="44089"/>
                  </a:cubicBezTo>
                  <a:cubicBezTo>
                    <a:pt x="26643" y="68195"/>
                    <a:pt x="58044" y="65657"/>
                    <a:pt x="102132" y="81517"/>
                  </a:cubicBezTo>
                  <a:cubicBezTo>
                    <a:pt x="118943" y="87226"/>
                    <a:pt x="129727" y="101817"/>
                    <a:pt x="129727" y="119579"/>
                  </a:cubicBezTo>
                  <a:cubicBezTo>
                    <a:pt x="129727" y="156372"/>
                    <a:pt x="95788" y="172866"/>
                    <a:pt x="61216" y="172866"/>
                  </a:cubicBezTo>
                  <a:cubicBezTo>
                    <a:pt x="32987" y="172866"/>
                    <a:pt x="634" y="159544"/>
                    <a:pt x="0" y="123702"/>
                  </a:cubicBezTo>
                  <a:lnTo>
                    <a:pt x="20934" y="123702"/>
                  </a:lnTo>
                  <a:cubicBezTo>
                    <a:pt x="22520" y="148126"/>
                    <a:pt x="44088" y="155104"/>
                    <a:pt x="65973" y="155104"/>
                  </a:cubicBezTo>
                  <a:cubicBezTo>
                    <a:pt x="86590" y="155104"/>
                    <a:pt x="108476" y="145271"/>
                    <a:pt x="108476" y="122751"/>
                  </a:cubicBezTo>
                  <a:cubicBezTo>
                    <a:pt x="108476" y="99279"/>
                    <a:pt x="82784" y="95473"/>
                    <a:pt x="56775" y="89764"/>
                  </a:cubicBezTo>
                  <a:cubicBezTo>
                    <a:pt x="31084" y="83737"/>
                    <a:pt x="5075" y="76125"/>
                    <a:pt x="5075" y="45992"/>
                  </a:cubicBezTo>
                  <a:cubicBezTo>
                    <a:pt x="5709" y="11736"/>
                    <a:pt x="36793" y="0"/>
                    <a:pt x="65339" y="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6" name="Freihandform: Form 75">
              <a:extLst>
                <a:ext uri="{FF2B5EF4-FFF2-40B4-BE49-F238E27FC236}">
                  <a16:creationId xmlns:a16="http://schemas.microsoft.com/office/drawing/2014/main" id="{FE08F6F6-B412-4001-9DC9-9EF1FFED995C}"/>
                </a:ext>
              </a:extLst>
            </p:cNvPr>
            <p:cNvSpPr/>
            <p:nvPr/>
          </p:nvSpPr>
          <p:spPr>
            <a:xfrm>
              <a:off x="7269378" y="11384089"/>
              <a:ext cx="126873" cy="158593"/>
            </a:xfrm>
            <a:custGeom>
              <a:avLst/>
              <a:gdLst>
                <a:gd name="connsiteX0" fmla="*/ 65339 w 126872"/>
                <a:gd name="connsiteY0" fmla="*/ 0 h 158592"/>
                <a:gd name="connsiteX1" fmla="*/ 124653 w 126872"/>
                <a:gd name="connsiteY1" fmla="*/ 45040 h 158592"/>
                <a:gd name="connsiteX2" fmla="*/ 103718 w 126872"/>
                <a:gd name="connsiteY2" fmla="*/ 45040 h 158592"/>
                <a:gd name="connsiteX3" fmla="*/ 63436 w 126872"/>
                <a:gd name="connsiteY3" fmla="*/ 17762 h 158592"/>
                <a:gd name="connsiteX4" fmla="*/ 26643 w 126872"/>
                <a:gd name="connsiteY4" fmla="*/ 44089 h 158592"/>
                <a:gd name="connsiteX5" fmla="*/ 102132 w 126872"/>
                <a:gd name="connsiteY5" fmla="*/ 81517 h 158592"/>
                <a:gd name="connsiteX6" fmla="*/ 129727 w 126872"/>
                <a:gd name="connsiteY6" fmla="*/ 119579 h 158592"/>
                <a:gd name="connsiteX7" fmla="*/ 61216 w 126872"/>
                <a:gd name="connsiteY7" fmla="*/ 172866 h 158592"/>
                <a:gd name="connsiteX8" fmla="*/ 0 w 126872"/>
                <a:gd name="connsiteY8" fmla="*/ 123702 h 158592"/>
                <a:gd name="connsiteX9" fmla="*/ 20934 w 126872"/>
                <a:gd name="connsiteY9" fmla="*/ 123702 h 158592"/>
                <a:gd name="connsiteX10" fmla="*/ 65974 w 126872"/>
                <a:gd name="connsiteY10" fmla="*/ 155104 h 158592"/>
                <a:gd name="connsiteX11" fmla="*/ 108476 w 126872"/>
                <a:gd name="connsiteY11" fmla="*/ 122751 h 158592"/>
                <a:gd name="connsiteX12" fmla="*/ 56776 w 126872"/>
                <a:gd name="connsiteY12" fmla="*/ 89764 h 158592"/>
                <a:gd name="connsiteX13" fmla="*/ 5075 w 126872"/>
                <a:gd name="connsiteY13" fmla="*/ 45992 h 158592"/>
                <a:gd name="connsiteX14" fmla="*/ 65339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65339" y="0"/>
                  </a:moveTo>
                  <a:cubicBezTo>
                    <a:pt x="96106" y="0"/>
                    <a:pt x="122115" y="10784"/>
                    <a:pt x="124653" y="45040"/>
                  </a:cubicBezTo>
                  <a:lnTo>
                    <a:pt x="103718" y="45040"/>
                  </a:lnTo>
                  <a:cubicBezTo>
                    <a:pt x="101815" y="24741"/>
                    <a:pt x="83736" y="17762"/>
                    <a:pt x="63436" y="17762"/>
                  </a:cubicBezTo>
                  <a:cubicBezTo>
                    <a:pt x="45357" y="17762"/>
                    <a:pt x="26643" y="25058"/>
                    <a:pt x="26643" y="44089"/>
                  </a:cubicBezTo>
                  <a:cubicBezTo>
                    <a:pt x="26643" y="68195"/>
                    <a:pt x="58044" y="65657"/>
                    <a:pt x="102132" y="81517"/>
                  </a:cubicBezTo>
                  <a:cubicBezTo>
                    <a:pt x="118943" y="87226"/>
                    <a:pt x="129727" y="101817"/>
                    <a:pt x="129727" y="119579"/>
                  </a:cubicBezTo>
                  <a:cubicBezTo>
                    <a:pt x="129727" y="156372"/>
                    <a:pt x="95789" y="172866"/>
                    <a:pt x="61216" y="172866"/>
                  </a:cubicBezTo>
                  <a:cubicBezTo>
                    <a:pt x="32987" y="172866"/>
                    <a:pt x="634" y="159544"/>
                    <a:pt x="0" y="123702"/>
                  </a:cubicBezTo>
                  <a:lnTo>
                    <a:pt x="20934" y="123702"/>
                  </a:lnTo>
                  <a:cubicBezTo>
                    <a:pt x="22520" y="148126"/>
                    <a:pt x="44088" y="155104"/>
                    <a:pt x="65974" y="155104"/>
                  </a:cubicBezTo>
                  <a:cubicBezTo>
                    <a:pt x="86590" y="155104"/>
                    <a:pt x="108476" y="145271"/>
                    <a:pt x="108476" y="122751"/>
                  </a:cubicBezTo>
                  <a:cubicBezTo>
                    <a:pt x="108476" y="99279"/>
                    <a:pt x="82784" y="95473"/>
                    <a:pt x="56776" y="89764"/>
                  </a:cubicBezTo>
                  <a:cubicBezTo>
                    <a:pt x="31084" y="83737"/>
                    <a:pt x="5075" y="76125"/>
                    <a:pt x="5075" y="45992"/>
                  </a:cubicBezTo>
                  <a:cubicBezTo>
                    <a:pt x="5710" y="11736"/>
                    <a:pt x="36793" y="0"/>
                    <a:pt x="65339" y="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7" name="Freihandform: Form 76">
              <a:extLst>
                <a:ext uri="{FF2B5EF4-FFF2-40B4-BE49-F238E27FC236}">
                  <a16:creationId xmlns:a16="http://schemas.microsoft.com/office/drawing/2014/main" id="{526E62DE-9E35-474C-A5B5-3D8A1F46BFF2}"/>
                </a:ext>
              </a:extLst>
            </p:cNvPr>
            <p:cNvSpPr/>
            <p:nvPr/>
          </p:nvSpPr>
          <p:spPr>
            <a:xfrm>
              <a:off x="7433044" y="11384089"/>
              <a:ext cx="126873" cy="158593"/>
            </a:xfrm>
            <a:custGeom>
              <a:avLst/>
              <a:gdLst>
                <a:gd name="connsiteX0" fmla="*/ 21251 w 126872"/>
                <a:gd name="connsiteY0" fmla="*/ 91032 h 158592"/>
                <a:gd name="connsiteX1" fmla="*/ 77709 w 126872"/>
                <a:gd name="connsiteY1" fmla="*/ 154786 h 158592"/>
                <a:gd name="connsiteX2" fmla="*/ 124652 w 126872"/>
                <a:gd name="connsiteY2" fmla="*/ 115773 h 158592"/>
                <a:gd name="connsiteX3" fmla="*/ 144952 w 126872"/>
                <a:gd name="connsiteY3" fmla="*/ 115773 h 158592"/>
                <a:gd name="connsiteX4" fmla="*/ 71366 w 126872"/>
                <a:gd name="connsiteY4" fmla="*/ 172549 h 158592"/>
                <a:gd name="connsiteX5" fmla="*/ 0 w 126872"/>
                <a:gd name="connsiteY5" fmla="*/ 86274 h 158592"/>
                <a:gd name="connsiteX6" fmla="*/ 72634 w 126872"/>
                <a:gd name="connsiteY6" fmla="*/ 0 h 158592"/>
                <a:gd name="connsiteX7" fmla="*/ 146855 w 126872"/>
                <a:gd name="connsiteY7" fmla="*/ 90715 h 158592"/>
                <a:gd name="connsiteX8" fmla="*/ 21251 w 126872"/>
                <a:gd name="connsiteY8" fmla="*/ 90715 h 158592"/>
                <a:gd name="connsiteX9" fmla="*/ 126238 w 126872"/>
                <a:gd name="connsiteY9" fmla="*/ 72953 h 158592"/>
                <a:gd name="connsiteX10" fmla="*/ 73269 w 126872"/>
                <a:gd name="connsiteY10" fmla="*/ 17762 h 158592"/>
                <a:gd name="connsiteX11" fmla="*/ 21886 w 126872"/>
                <a:gd name="connsiteY11" fmla="*/ 72953 h 158592"/>
                <a:gd name="connsiteX12" fmla="*/ 126238 w 126872"/>
                <a:gd name="connsiteY12" fmla="*/ 7295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872" h="158592">
                  <a:moveTo>
                    <a:pt x="21251" y="91032"/>
                  </a:moveTo>
                  <a:cubicBezTo>
                    <a:pt x="21886" y="125605"/>
                    <a:pt x="37745" y="154786"/>
                    <a:pt x="77709" y="154786"/>
                  </a:cubicBezTo>
                  <a:cubicBezTo>
                    <a:pt x="100863" y="154786"/>
                    <a:pt x="119895" y="138293"/>
                    <a:pt x="124652" y="115773"/>
                  </a:cubicBezTo>
                  <a:lnTo>
                    <a:pt x="144952" y="115773"/>
                  </a:lnTo>
                  <a:cubicBezTo>
                    <a:pt x="134802" y="154786"/>
                    <a:pt x="110696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4" y="0"/>
                  </a:cubicBezTo>
                  <a:cubicBezTo>
                    <a:pt x="127190" y="0"/>
                    <a:pt x="146855" y="39965"/>
                    <a:pt x="146855" y="90715"/>
                  </a:cubicBezTo>
                  <a:lnTo>
                    <a:pt x="21251" y="90715"/>
                  </a:lnTo>
                  <a:close/>
                  <a:moveTo>
                    <a:pt x="126238" y="72953"/>
                  </a:moveTo>
                  <a:cubicBezTo>
                    <a:pt x="124018" y="41551"/>
                    <a:pt x="107207" y="17762"/>
                    <a:pt x="73269" y="17762"/>
                  </a:cubicBezTo>
                  <a:cubicBezTo>
                    <a:pt x="41551" y="17762"/>
                    <a:pt x="24740" y="44406"/>
                    <a:pt x="21886" y="72953"/>
                  </a:cubicBezTo>
                  <a:lnTo>
                    <a:pt x="126238" y="7295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8" name="Freihandform: Form 77">
              <a:extLst>
                <a:ext uri="{FF2B5EF4-FFF2-40B4-BE49-F238E27FC236}">
                  <a16:creationId xmlns:a16="http://schemas.microsoft.com/office/drawing/2014/main" id="{D7705D74-2C65-40A9-BB72-263420E553D5}"/>
                </a:ext>
              </a:extLst>
            </p:cNvPr>
            <p:cNvSpPr/>
            <p:nvPr/>
          </p:nvSpPr>
          <p:spPr>
            <a:xfrm>
              <a:off x="7721996" y="11322555"/>
              <a:ext cx="126873" cy="222030"/>
            </a:xfrm>
            <a:custGeom>
              <a:avLst/>
              <a:gdLst>
                <a:gd name="connsiteX0" fmla="*/ 0 w 126872"/>
                <a:gd name="connsiteY0" fmla="*/ 229325 h 222029"/>
                <a:gd name="connsiteX1" fmla="*/ 0 w 126872"/>
                <a:gd name="connsiteY1" fmla="*/ 207122 h 222029"/>
                <a:gd name="connsiteX2" fmla="*/ 115454 w 126872"/>
                <a:gd name="connsiteY2" fmla="*/ 59314 h 222029"/>
                <a:gd name="connsiteX3" fmla="*/ 70414 w 126872"/>
                <a:gd name="connsiteY3" fmla="*/ 19348 h 222029"/>
                <a:gd name="connsiteX4" fmla="*/ 25057 w 126872"/>
                <a:gd name="connsiteY4" fmla="*/ 64071 h 222029"/>
                <a:gd name="connsiteX5" fmla="*/ 2220 w 126872"/>
                <a:gd name="connsiteY5" fmla="*/ 64071 h 222029"/>
                <a:gd name="connsiteX6" fmla="*/ 71049 w 126872"/>
                <a:gd name="connsiteY6" fmla="*/ 0 h 222029"/>
                <a:gd name="connsiteX7" fmla="*/ 138291 w 126872"/>
                <a:gd name="connsiteY7" fmla="*/ 58045 h 222029"/>
                <a:gd name="connsiteX8" fmla="*/ 25375 w 126872"/>
                <a:gd name="connsiteY8" fmla="*/ 209660 h 222029"/>
                <a:gd name="connsiteX9" fmla="*/ 141146 w 126872"/>
                <a:gd name="connsiteY9" fmla="*/ 209660 h 222029"/>
                <a:gd name="connsiteX10" fmla="*/ 141146 w 126872"/>
                <a:gd name="connsiteY10" fmla="*/ 229008 h 222029"/>
                <a:gd name="connsiteX11" fmla="*/ 0 w 126872"/>
                <a:gd name="connsiteY11" fmla="*/ 229008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872" h="222029">
                  <a:moveTo>
                    <a:pt x="0" y="229325"/>
                  </a:moveTo>
                  <a:lnTo>
                    <a:pt x="0" y="207122"/>
                  </a:lnTo>
                  <a:cubicBezTo>
                    <a:pt x="29181" y="180796"/>
                    <a:pt x="115454" y="99596"/>
                    <a:pt x="115454" y="59314"/>
                  </a:cubicBezTo>
                  <a:cubicBezTo>
                    <a:pt x="115454" y="32987"/>
                    <a:pt x="94837" y="19348"/>
                    <a:pt x="70414" y="19348"/>
                  </a:cubicBezTo>
                  <a:cubicBezTo>
                    <a:pt x="43454" y="19348"/>
                    <a:pt x="25057" y="37745"/>
                    <a:pt x="25057" y="64071"/>
                  </a:cubicBezTo>
                  <a:lnTo>
                    <a:pt x="2220" y="64071"/>
                  </a:lnTo>
                  <a:cubicBezTo>
                    <a:pt x="2220" y="24423"/>
                    <a:pt x="32035" y="0"/>
                    <a:pt x="71049" y="0"/>
                  </a:cubicBezTo>
                  <a:cubicBezTo>
                    <a:pt x="106890" y="0"/>
                    <a:pt x="138291" y="19031"/>
                    <a:pt x="138291" y="58045"/>
                  </a:cubicBezTo>
                  <a:cubicBezTo>
                    <a:pt x="138291" y="110698"/>
                    <a:pt x="60264" y="176355"/>
                    <a:pt x="25375" y="209660"/>
                  </a:cubicBezTo>
                  <a:lnTo>
                    <a:pt x="141146" y="209660"/>
                  </a:lnTo>
                  <a:lnTo>
                    <a:pt x="141146" y="229008"/>
                  </a:lnTo>
                  <a:lnTo>
                    <a:pt x="0" y="229008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79" name="Freihandform: Form 78">
              <a:extLst>
                <a:ext uri="{FF2B5EF4-FFF2-40B4-BE49-F238E27FC236}">
                  <a16:creationId xmlns:a16="http://schemas.microsoft.com/office/drawing/2014/main" id="{7C7F3D30-49F4-4BA5-92EE-1C829A6A4B35}"/>
                </a:ext>
              </a:extLst>
            </p:cNvPr>
            <p:cNvSpPr/>
            <p:nvPr/>
          </p:nvSpPr>
          <p:spPr>
            <a:xfrm>
              <a:off x="7897080" y="11322555"/>
              <a:ext cx="126873" cy="222030"/>
            </a:xfrm>
            <a:custGeom>
              <a:avLst/>
              <a:gdLst>
                <a:gd name="connsiteX0" fmla="*/ 62485 w 126872"/>
                <a:gd name="connsiteY0" fmla="*/ 102134 h 222029"/>
                <a:gd name="connsiteX1" fmla="*/ 124335 w 126872"/>
                <a:gd name="connsiteY1" fmla="*/ 59948 h 222029"/>
                <a:gd name="connsiteX2" fmla="*/ 74855 w 126872"/>
                <a:gd name="connsiteY2" fmla="*/ 19348 h 222029"/>
                <a:gd name="connsiteX3" fmla="*/ 26009 w 126872"/>
                <a:gd name="connsiteY3" fmla="*/ 60265 h 222029"/>
                <a:gd name="connsiteX4" fmla="*/ 3172 w 126872"/>
                <a:gd name="connsiteY4" fmla="*/ 60265 h 222029"/>
                <a:gd name="connsiteX5" fmla="*/ 72000 w 126872"/>
                <a:gd name="connsiteY5" fmla="*/ 0 h 222029"/>
                <a:gd name="connsiteX6" fmla="*/ 147172 w 126872"/>
                <a:gd name="connsiteY6" fmla="*/ 61217 h 222029"/>
                <a:gd name="connsiteX7" fmla="*/ 101498 w 126872"/>
                <a:gd name="connsiteY7" fmla="*/ 111966 h 222029"/>
                <a:gd name="connsiteX8" fmla="*/ 101498 w 126872"/>
                <a:gd name="connsiteY8" fmla="*/ 112601 h 222029"/>
                <a:gd name="connsiteX9" fmla="*/ 150661 w 126872"/>
                <a:gd name="connsiteY9" fmla="*/ 169377 h 222029"/>
                <a:gd name="connsiteX10" fmla="*/ 73903 w 126872"/>
                <a:gd name="connsiteY10" fmla="*/ 234083 h 222029"/>
                <a:gd name="connsiteX11" fmla="*/ 0 w 126872"/>
                <a:gd name="connsiteY11" fmla="*/ 170011 h 222029"/>
                <a:gd name="connsiteX12" fmla="*/ 22837 w 126872"/>
                <a:gd name="connsiteY12" fmla="*/ 170011 h 222029"/>
                <a:gd name="connsiteX13" fmla="*/ 73586 w 126872"/>
                <a:gd name="connsiteY13" fmla="*/ 214735 h 222029"/>
                <a:gd name="connsiteX14" fmla="*/ 128141 w 126872"/>
                <a:gd name="connsiteY14" fmla="*/ 166840 h 222029"/>
                <a:gd name="connsiteX15" fmla="*/ 62802 w 126872"/>
                <a:gd name="connsiteY15" fmla="*/ 122751 h 222029"/>
                <a:gd name="connsiteX16" fmla="*/ 62802 w 126872"/>
                <a:gd name="connsiteY16" fmla="*/ 102134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6872" h="222029">
                  <a:moveTo>
                    <a:pt x="62485" y="102134"/>
                  </a:moveTo>
                  <a:cubicBezTo>
                    <a:pt x="91348" y="105306"/>
                    <a:pt x="124335" y="93570"/>
                    <a:pt x="124335" y="59948"/>
                  </a:cubicBezTo>
                  <a:cubicBezTo>
                    <a:pt x="124335" y="33939"/>
                    <a:pt x="100863" y="19348"/>
                    <a:pt x="74855" y="19348"/>
                  </a:cubicBezTo>
                  <a:cubicBezTo>
                    <a:pt x="46308" y="19348"/>
                    <a:pt x="28863" y="34256"/>
                    <a:pt x="26009" y="60265"/>
                  </a:cubicBezTo>
                  <a:lnTo>
                    <a:pt x="3172" y="60265"/>
                  </a:lnTo>
                  <a:cubicBezTo>
                    <a:pt x="3172" y="22203"/>
                    <a:pt x="36793" y="0"/>
                    <a:pt x="72000" y="0"/>
                  </a:cubicBezTo>
                  <a:cubicBezTo>
                    <a:pt x="110062" y="0"/>
                    <a:pt x="147172" y="17762"/>
                    <a:pt x="147172" y="61217"/>
                  </a:cubicBezTo>
                  <a:cubicBezTo>
                    <a:pt x="147172" y="88495"/>
                    <a:pt x="126555" y="106574"/>
                    <a:pt x="101498" y="111966"/>
                  </a:cubicBezTo>
                  <a:lnTo>
                    <a:pt x="101498" y="112601"/>
                  </a:lnTo>
                  <a:cubicBezTo>
                    <a:pt x="130044" y="118627"/>
                    <a:pt x="150661" y="139244"/>
                    <a:pt x="150661" y="169377"/>
                  </a:cubicBezTo>
                  <a:cubicBezTo>
                    <a:pt x="150661" y="211563"/>
                    <a:pt x="111331" y="234083"/>
                    <a:pt x="73903" y="234083"/>
                  </a:cubicBezTo>
                  <a:cubicBezTo>
                    <a:pt x="34256" y="234083"/>
                    <a:pt x="1269" y="212831"/>
                    <a:pt x="0" y="170011"/>
                  </a:cubicBezTo>
                  <a:lnTo>
                    <a:pt x="22837" y="170011"/>
                  </a:lnTo>
                  <a:cubicBezTo>
                    <a:pt x="23154" y="197924"/>
                    <a:pt x="47894" y="214735"/>
                    <a:pt x="73586" y="214735"/>
                  </a:cubicBezTo>
                  <a:cubicBezTo>
                    <a:pt x="103401" y="214735"/>
                    <a:pt x="128141" y="198875"/>
                    <a:pt x="128141" y="166840"/>
                  </a:cubicBezTo>
                  <a:cubicBezTo>
                    <a:pt x="128141" y="130998"/>
                    <a:pt x="93568" y="118310"/>
                    <a:pt x="62802" y="122751"/>
                  </a:cubicBezTo>
                  <a:lnTo>
                    <a:pt x="62802" y="102134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0" name="Freihandform: Form 79">
              <a:extLst>
                <a:ext uri="{FF2B5EF4-FFF2-40B4-BE49-F238E27FC236}">
                  <a16:creationId xmlns:a16="http://schemas.microsoft.com/office/drawing/2014/main" id="{17C1A69A-8430-4A15-94B4-5C78052E3DE5}"/>
                </a:ext>
              </a:extLst>
            </p:cNvPr>
            <p:cNvSpPr/>
            <p:nvPr/>
          </p:nvSpPr>
          <p:spPr>
            <a:xfrm>
              <a:off x="8081680" y="11322555"/>
              <a:ext cx="126873" cy="222030"/>
            </a:xfrm>
            <a:custGeom>
              <a:avLst/>
              <a:gdLst>
                <a:gd name="connsiteX0" fmla="*/ 23472 w 126872"/>
                <a:gd name="connsiteY0" fmla="*/ 174135 h 222029"/>
                <a:gd name="connsiteX1" fmla="*/ 72000 w 126872"/>
                <a:gd name="connsiteY1" fmla="*/ 214735 h 222029"/>
                <a:gd name="connsiteX2" fmla="*/ 128776 w 126872"/>
                <a:gd name="connsiteY2" fmla="*/ 108795 h 222029"/>
                <a:gd name="connsiteX3" fmla="*/ 128142 w 126872"/>
                <a:gd name="connsiteY3" fmla="*/ 108795 h 222029"/>
                <a:gd name="connsiteX4" fmla="*/ 68828 w 126872"/>
                <a:gd name="connsiteY4" fmla="*/ 143051 h 222029"/>
                <a:gd name="connsiteX5" fmla="*/ 0 w 126872"/>
                <a:gd name="connsiteY5" fmla="*/ 73270 h 222029"/>
                <a:gd name="connsiteX6" fmla="*/ 71683 w 126872"/>
                <a:gd name="connsiteY6" fmla="*/ 0 h 222029"/>
                <a:gd name="connsiteX7" fmla="*/ 151613 w 126872"/>
                <a:gd name="connsiteY7" fmla="*/ 111015 h 222029"/>
                <a:gd name="connsiteX8" fmla="*/ 66291 w 126872"/>
                <a:gd name="connsiteY8" fmla="*/ 234083 h 222029"/>
                <a:gd name="connsiteX9" fmla="*/ 952 w 126872"/>
                <a:gd name="connsiteY9" fmla="*/ 174135 h 222029"/>
                <a:gd name="connsiteX10" fmla="*/ 23472 w 126872"/>
                <a:gd name="connsiteY10" fmla="*/ 174135 h 222029"/>
                <a:gd name="connsiteX11" fmla="*/ 22837 w 126872"/>
                <a:gd name="connsiteY11" fmla="*/ 74856 h 222029"/>
                <a:gd name="connsiteX12" fmla="*/ 70731 w 126872"/>
                <a:gd name="connsiteY12" fmla="*/ 124971 h 222029"/>
                <a:gd name="connsiteX13" fmla="*/ 124970 w 126872"/>
                <a:gd name="connsiteY13" fmla="*/ 71684 h 222029"/>
                <a:gd name="connsiteX14" fmla="*/ 72000 w 126872"/>
                <a:gd name="connsiteY14" fmla="*/ 19031 h 222029"/>
                <a:gd name="connsiteX15" fmla="*/ 22837 w 126872"/>
                <a:gd name="connsiteY15" fmla="*/ 74856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872" h="222029">
                  <a:moveTo>
                    <a:pt x="23472" y="174135"/>
                  </a:moveTo>
                  <a:cubicBezTo>
                    <a:pt x="24423" y="203633"/>
                    <a:pt x="44406" y="214735"/>
                    <a:pt x="72000" y="214735"/>
                  </a:cubicBezTo>
                  <a:cubicBezTo>
                    <a:pt x="123384" y="214735"/>
                    <a:pt x="128776" y="142733"/>
                    <a:pt x="128776" y="108795"/>
                  </a:cubicBezTo>
                  <a:lnTo>
                    <a:pt x="128142" y="108795"/>
                  </a:lnTo>
                  <a:cubicBezTo>
                    <a:pt x="117040" y="130363"/>
                    <a:pt x="94837" y="143051"/>
                    <a:pt x="68828" y="143051"/>
                  </a:cubicBezTo>
                  <a:cubicBezTo>
                    <a:pt x="28229" y="143051"/>
                    <a:pt x="0" y="113552"/>
                    <a:pt x="0" y="73270"/>
                  </a:cubicBezTo>
                  <a:cubicBezTo>
                    <a:pt x="0" y="30450"/>
                    <a:pt x="28229" y="0"/>
                    <a:pt x="71683" y="0"/>
                  </a:cubicBezTo>
                  <a:cubicBezTo>
                    <a:pt x="137023" y="0"/>
                    <a:pt x="151613" y="55190"/>
                    <a:pt x="151613" y="111015"/>
                  </a:cubicBezTo>
                  <a:cubicBezTo>
                    <a:pt x="151613" y="171280"/>
                    <a:pt x="137974" y="234083"/>
                    <a:pt x="66291" y="234083"/>
                  </a:cubicBezTo>
                  <a:cubicBezTo>
                    <a:pt x="26326" y="234083"/>
                    <a:pt x="3806" y="209660"/>
                    <a:pt x="952" y="174135"/>
                  </a:cubicBezTo>
                  <a:lnTo>
                    <a:pt x="23472" y="174135"/>
                  </a:lnTo>
                  <a:close/>
                  <a:moveTo>
                    <a:pt x="22837" y="74856"/>
                  </a:moveTo>
                  <a:cubicBezTo>
                    <a:pt x="22837" y="104354"/>
                    <a:pt x="41234" y="124971"/>
                    <a:pt x="70731" y="124971"/>
                  </a:cubicBezTo>
                  <a:cubicBezTo>
                    <a:pt x="101815" y="124971"/>
                    <a:pt x="124970" y="102768"/>
                    <a:pt x="124970" y="71684"/>
                  </a:cubicBezTo>
                  <a:cubicBezTo>
                    <a:pt x="124970" y="40917"/>
                    <a:pt x="102767" y="19031"/>
                    <a:pt x="72000" y="19031"/>
                  </a:cubicBezTo>
                  <a:cubicBezTo>
                    <a:pt x="38696" y="19665"/>
                    <a:pt x="22837" y="43772"/>
                    <a:pt x="22837" y="74856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1" name="Freihandform: Form 80">
              <a:extLst>
                <a:ext uri="{FF2B5EF4-FFF2-40B4-BE49-F238E27FC236}">
                  <a16:creationId xmlns:a16="http://schemas.microsoft.com/office/drawing/2014/main" id="{25703FA1-19ED-4763-8D13-0E279E1B62F1}"/>
                </a:ext>
              </a:extLst>
            </p:cNvPr>
            <p:cNvSpPr/>
            <p:nvPr/>
          </p:nvSpPr>
          <p:spPr>
            <a:xfrm>
              <a:off x="4716702" y="11690437"/>
              <a:ext cx="126873" cy="222030"/>
            </a:xfrm>
            <a:custGeom>
              <a:avLst/>
              <a:gdLst>
                <a:gd name="connsiteX0" fmla="*/ 0 w 126872"/>
                <a:gd name="connsiteY0" fmla="*/ 234136 h 222029"/>
                <a:gd name="connsiteX1" fmla="*/ 0 w 126872"/>
                <a:gd name="connsiteY1" fmla="*/ 53 h 222029"/>
                <a:gd name="connsiteX2" fmla="*/ 58679 w 126872"/>
                <a:gd name="connsiteY2" fmla="*/ 53 h 222029"/>
                <a:gd name="connsiteX3" fmla="*/ 154467 w 126872"/>
                <a:gd name="connsiteY3" fmla="*/ 66345 h 222029"/>
                <a:gd name="connsiteX4" fmla="*/ 58679 w 126872"/>
                <a:gd name="connsiteY4" fmla="*/ 132637 h 222029"/>
                <a:gd name="connsiteX5" fmla="*/ 20934 w 126872"/>
                <a:gd name="connsiteY5" fmla="*/ 132637 h 222029"/>
                <a:gd name="connsiteX6" fmla="*/ 20934 w 126872"/>
                <a:gd name="connsiteY6" fmla="*/ 234453 h 222029"/>
                <a:gd name="connsiteX7" fmla="*/ 0 w 126872"/>
                <a:gd name="connsiteY7" fmla="*/ 234453 h 222029"/>
                <a:gd name="connsiteX8" fmla="*/ 20934 w 126872"/>
                <a:gd name="connsiteY8" fmla="*/ 112971 h 222029"/>
                <a:gd name="connsiteX9" fmla="*/ 72317 w 126872"/>
                <a:gd name="connsiteY9" fmla="*/ 112971 h 222029"/>
                <a:gd name="connsiteX10" fmla="*/ 131630 w 126872"/>
                <a:gd name="connsiteY10" fmla="*/ 66345 h 222029"/>
                <a:gd name="connsiteX11" fmla="*/ 72317 w 126872"/>
                <a:gd name="connsiteY11" fmla="*/ 19719 h 222029"/>
                <a:gd name="connsiteX12" fmla="*/ 20934 w 126872"/>
                <a:gd name="connsiteY12" fmla="*/ 19719 h 222029"/>
                <a:gd name="connsiteX13" fmla="*/ 20934 w 126872"/>
                <a:gd name="connsiteY13" fmla="*/ 11297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0" y="234136"/>
                  </a:moveTo>
                  <a:lnTo>
                    <a:pt x="0" y="53"/>
                  </a:lnTo>
                  <a:lnTo>
                    <a:pt x="58679" y="53"/>
                  </a:lnTo>
                  <a:cubicBezTo>
                    <a:pt x="103718" y="-898"/>
                    <a:pt x="154467" y="10520"/>
                    <a:pt x="154467" y="66345"/>
                  </a:cubicBezTo>
                  <a:cubicBezTo>
                    <a:pt x="154467" y="122170"/>
                    <a:pt x="104035" y="133588"/>
                    <a:pt x="58679" y="132637"/>
                  </a:cubicBezTo>
                  <a:lnTo>
                    <a:pt x="20934" y="132637"/>
                  </a:lnTo>
                  <a:lnTo>
                    <a:pt x="20934" y="234453"/>
                  </a:lnTo>
                  <a:lnTo>
                    <a:pt x="0" y="234453"/>
                  </a:lnTo>
                  <a:close/>
                  <a:moveTo>
                    <a:pt x="20934" y="112971"/>
                  </a:moveTo>
                  <a:lnTo>
                    <a:pt x="72317" y="112971"/>
                  </a:lnTo>
                  <a:cubicBezTo>
                    <a:pt x="103718" y="112971"/>
                    <a:pt x="131630" y="102821"/>
                    <a:pt x="131630" y="66345"/>
                  </a:cubicBezTo>
                  <a:cubicBezTo>
                    <a:pt x="131630" y="29551"/>
                    <a:pt x="103718" y="19719"/>
                    <a:pt x="72317" y="19719"/>
                  </a:cubicBezTo>
                  <a:lnTo>
                    <a:pt x="20934" y="19719"/>
                  </a:lnTo>
                  <a:lnTo>
                    <a:pt x="20934" y="112971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2" name="Freihandform: Form 81">
              <a:extLst>
                <a:ext uri="{FF2B5EF4-FFF2-40B4-BE49-F238E27FC236}">
                  <a16:creationId xmlns:a16="http://schemas.microsoft.com/office/drawing/2014/main" id="{1F493793-0B25-474D-BBA1-3A69DA6F6111}"/>
                </a:ext>
              </a:extLst>
            </p:cNvPr>
            <p:cNvSpPr/>
            <p:nvPr/>
          </p:nvSpPr>
          <p:spPr>
            <a:xfrm>
              <a:off x="4879416" y="11756782"/>
              <a:ext cx="126873" cy="158593"/>
            </a:xfrm>
            <a:custGeom>
              <a:avLst/>
              <a:gdLst>
                <a:gd name="connsiteX0" fmla="*/ 151613 w 126872"/>
                <a:gd name="connsiteY0" fmla="*/ 86274 h 158592"/>
                <a:gd name="connsiteX1" fmla="*/ 75806 w 126872"/>
                <a:gd name="connsiteY1" fmla="*/ 172549 h 158592"/>
                <a:gd name="connsiteX2" fmla="*/ 0 w 126872"/>
                <a:gd name="connsiteY2" fmla="*/ 86274 h 158592"/>
                <a:gd name="connsiteX3" fmla="*/ 75806 w 126872"/>
                <a:gd name="connsiteY3" fmla="*/ 0 h 158592"/>
                <a:gd name="connsiteX4" fmla="*/ 151613 w 126872"/>
                <a:gd name="connsiteY4" fmla="*/ 86274 h 158592"/>
                <a:gd name="connsiteX5" fmla="*/ 75489 w 126872"/>
                <a:gd name="connsiteY5" fmla="*/ 18080 h 158592"/>
                <a:gd name="connsiteX6" fmla="*/ 20617 w 126872"/>
                <a:gd name="connsiteY6" fmla="*/ 86592 h 158592"/>
                <a:gd name="connsiteX7" fmla="*/ 75489 w 126872"/>
                <a:gd name="connsiteY7" fmla="*/ 155104 h 158592"/>
                <a:gd name="connsiteX8" fmla="*/ 130362 w 126872"/>
                <a:gd name="connsiteY8" fmla="*/ 86592 h 158592"/>
                <a:gd name="connsiteX9" fmla="*/ 75489 w 126872"/>
                <a:gd name="connsiteY9" fmla="*/ 1808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872" h="158592">
                  <a:moveTo>
                    <a:pt x="151613" y="86274"/>
                  </a:moveTo>
                  <a:cubicBezTo>
                    <a:pt x="151613" y="129094"/>
                    <a:pt x="127507" y="172549"/>
                    <a:pt x="75806" y="172549"/>
                  </a:cubicBezTo>
                  <a:cubicBezTo>
                    <a:pt x="23789" y="172549"/>
                    <a:pt x="0" y="129094"/>
                    <a:pt x="0" y="86274"/>
                  </a:cubicBezTo>
                  <a:cubicBezTo>
                    <a:pt x="0" y="43454"/>
                    <a:pt x="24106" y="0"/>
                    <a:pt x="75806" y="0"/>
                  </a:cubicBezTo>
                  <a:cubicBezTo>
                    <a:pt x="127507" y="0"/>
                    <a:pt x="151613" y="43454"/>
                    <a:pt x="151613" y="86274"/>
                  </a:cubicBezTo>
                  <a:close/>
                  <a:moveTo>
                    <a:pt x="75489" y="18080"/>
                  </a:moveTo>
                  <a:cubicBezTo>
                    <a:pt x="36159" y="18080"/>
                    <a:pt x="20617" y="56459"/>
                    <a:pt x="20617" y="86592"/>
                  </a:cubicBezTo>
                  <a:cubicBezTo>
                    <a:pt x="20617" y="116724"/>
                    <a:pt x="36159" y="155104"/>
                    <a:pt x="75489" y="155104"/>
                  </a:cubicBezTo>
                  <a:cubicBezTo>
                    <a:pt x="114820" y="155104"/>
                    <a:pt x="130362" y="116724"/>
                    <a:pt x="130362" y="86592"/>
                  </a:cubicBezTo>
                  <a:cubicBezTo>
                    <a:pt x="130362" y="56142"/>
                    <a:pt x="114820" y="18080"/>
                    <a:pt x="75489" y="1808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3" name="Freihandform: Form 82">
              <a:extLst>
                <a:ext uri="{FF2B5EF4-FFF2-40B4-BE49-F238E27FC236}">
                  <a16:creationId xmlns:a16="http://schemas.microsoft.com/office/drawing/2014/main" id="{93C6431D-A321-4DF8-AD23-CDA2C42372AB}"/>
                </a:ext>
              </a:extLst>
            </p:cNvPr>
            <p:cNvSpPr/>
            <p:nvPr/>
          </p:nvSpPr>
          <p:spPr>
            <a:xfrm>
              <a:off x="5060209" y="11756782"/>
              <a:ext cx="126873" cy="158593"/>
            </a:xfrm>
            <a:custGeom>
              <a:avLst/>
              <a:gdLst>
                <a:gd name="connsiteX0" fmla="*/ 65339 w 126872"/>
                <a:gd name="connsiteY0" fmla="*/ 0 h 158592"/>
                <a:gd name="connsiteX1" fmla="*/ 124652 w 126872"/>
                <a:gd name="connsiteY1" fmla="*/ 45040 h 158592"/>
                <a:gd name="connsiteX2" fmla="*/ 103718 w 126872"/>
                <a:gd name="connsiteY2" fmla="*/ 45040 h 158592"/>
                <a:gd name="connsiteX3" fmla="*/ 63436 w 126872"/>
                <a:gd name="connsiteY3" fmla="*/ 17763 h 158592"/>
                <a:gd name="connsiteX4" fmla="*/ 26643 w 126872"/>
                <a:gd name="connsiteY4" fmla="*/ 44089 h 158592"/>
                <a:gd name="connsiteX5" fmla="*/ 102132 w 126872"/>
                <a:gd name="connsiteY5" fmla="*/ 81517 h 158592"/>
                <a:gd name="connsiteX6" fmla="*/ 129727 w 126872"/>
                <a:gd name="connsiteY6" fmla="*/ 119579 h 158592"/>
                <a:gd name="connsiteX7" fmla="*/ 61216 w 126872"/>
                <a:gd name="connsiteY7" fmla="*/ 172866 h 158592"/>
                <a:gd name="connsiteX8" fmla="*/ 0 w 126872"/>
                <a:gd name="connsiteY8" fmla="*/ 123702 h 158592"/>
                <a:gd name="connsiteX9" fmla="*/ 20934 w 126872"/>
                <a:gd name="connsiteY9" fmla="*/ 123702 h 158592"/>
                <a:gd name="connsiteX10" fmla="*/ 65974 w 126872"/>
                <a:gd name="connsiteY10" fmla="*/ 155104 h 158592"/>
                <a:gd name="connsiteX11" fmla="*/ 108476 w 126872"/>
                <a:gd name="connsiteY11" fmla="*/ 122751 h 158592"/>
                <a:gd name="connsiteX12" fmla="*/ 56775 w 126872"/>
                <a:gd name="connsiteY12" fmla="*/ 89764 h 158592"/>
                <a:gd name="connsiteX13" fmla="*/ 5075 w 126872"/>
                <a:gd name="connsiteY13" fmla="*/ 45992 h 158592"/>
                <a:gd name="connsiteX14" fmla="*/ 65339 w 126872"/>
                <a:gd name="connsiteY14" fmla="*/ 0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6872" h="158592">
                  <a:moveTo>
                    <a:pt x="65339" y="0"/>
                  </a:moveTo>
                  <a:cubicBezTo>
                    <a:pt x="96106" y="0"/>
                    <a:pt x="122115" y="10784"/>
                    <a:pt x="124652" y="45040"/>
                  </a:cubicBezTo>
                  <a:lnTo>
                    <a:pt x="103718" y="45040"/>
                  </a:lnTo>
                  <a:cubicBezTo>
                    <a:pt x="101815" y="24740"/>
                    <a:pt x="83736" y="17763"/>
                    <a:pt x="63436" y="17763"/>
                  </a:cubicBezTo>
                  <a:cubicBezTo>
                    <a:pt x="45357" y="17763"/>
                    <a:pt x="26643" y="25058"/>
                    <a:pt x="26643" y="44089"/>
                  </a:cubicBezTo>
                  <a:cubicBezTo>
                    <a:pt x="26643" y="68195"/>
                    <a:pt x="58044" y="65657"/>
                    <a:pt x="102132" y="81517"/>
                  </a:cubicBezTo>
                  <a:cubicBezTo>
                    <a:pt x="118943" y="87226"/>
                    <a:pt x="129727" y="101816"/>
                    <a:pt x="129727" y="119579"/>
                  </a:cubicBezTo>
                  <a:cubicBezTo>
                    <a:pt x="129727" y="156372"/>
                    <a:pt x="95789" y="172866"/>
                    <a:pt x="61216" y="172866"/>
                  </a:cubicBezTo>
                  <a:cubicBezTo>
                    <a:pt x="32987" y="172866"/>
                    <a:pt x="634" y="159544"/>
                    <a:pt x="0" y="123702"/>
                  </a:cubicBezTo>
                  <a:lnTo>
                    <a:pt x="20934" y="123702"/>
                  </a:lnTo>
                  <a:cubicBezTo>
                    <a:pt x="22520" y="148126"/>
                    <a:pt x="44088" y="155104"/>
                    <a:pt x="65974" y="155104"/>
                  </a:cubicBezTo>
                  <a:cubicBezTo>
                    <a:pt x="86590" y="155104"/>
                    <a:pt x="108476" y="145271"/>
                    <a:pt x="108476" y="122751"/>
                  </a:cubicBezTo>
                  <a:cubicBezTo>
                    <a:pt x="108476" y="99279"/>
                    <a:pt x="82784" y="95473"/>
                    <a:pt x="56775" y="89764"/>
                  </a:cubicBezTo>
                  <a:cubicBezTo>
                    <a:pt x="31084" y="83737"/>
                    <a:pt x="5075" y="76125"/>
                    <a:pt x="5075" y="45992"/>
                  </a:cubicBezTo>
                  <a:cubicBezTo>
                    <a:pt x="5709" y="11736"/>
                    <a:pt x="36793" y="0"/>
                    <a:pt x="65339" y="0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4" name="Freihandform: Form 83">
              <a:extLst>
                <a:ext uri="{FF2B5EF4-FFF2-40B4-BE49-F238E27FC236}">
                  <a16:creationId xmlns:a16="http://schemas.microsoft.com/office/drawing/2014/main" id="{5D28AD57-FAC0-47C9-8EE1-D0C4F9AC56D0}"/>
                </a:ext>
              </a:extLst>
            </p:cNvPr>
            <p:cNvSpPr/>
            <p:nvPr/>
          </p:nvSpPr>
          <p:spPr>
            <a:xfrm>
              <a:off x="5215628" y="11718720"/>
              <a:ext cx="63436" cy="190311"/>
            </a:xfrm>
            <a:custGeom>
              <a:avLst/>
              <a:gdLst>
                <a:gd name="connsiteX0" fmla="*/ 32353 w 63436"/>
                <a:gd name="connsiteY0" fmla="*/ 60900 h 190311"/>
                <a:gd name="connsiteX1" fmla="*/ 0 w 63436"/>
                <a:gd name="connsiteY1" fmla="*/ 60900 h 190311"/>
                <a:gd name="connsiteX2" fmla="*/ 0 w 63436"/>
                <a:gd name="connsiteY2" fmla="*/ 43137 h 190311"/>
                <a:gd name="connsiteX3" fmla="*/ 32353 w 63436"/>
                <a:gd name="connsiteY3" fmla="*/ 43137 h 190311"/>
                <a:gd name="connsiteX4" fmla="*/ 32353 w 63436"/>
                <a:gd name="connsiteY4" fmla="*/ 8564 h 190311"/>
                <a:gd name="connsiteX5" fmla="*/ 51701 w 63436"/>
                <a:gd name="connsiteY5" fmla="*/ 0 h 190311"/>
                <a:gd name="connsiteX6" fmla="*/ 51701 w 63436"/>
                <a:gd name="connsiteY6" fmla="*/ 43137 h 190311"/>
                <a:gd name="connsiteX7" fmla="*/ 88811 w 63436"/>
                <a:gd name="connsiteY7" fmla="*/ 43137 h 190311"/>
                <a:gd name="connsiteX8" fmla="*/ 88811 w 63436"/>
                <a:gd name="connsiteY8" fmla="*/ 60900 h 190311"/>
                <a:gd name="connsiteX9" fmla="*/ 51701 w 63436"/>
                <a:gd name="connsiteY9" fmla="*/ 60900 h 190311"/>
                <a:gd name="connsiteX10" fmla="*/ 51701 w 63436"/>
                <a:gd name="connsiteY10" fmla="*/ 169694 h 190311"/>
                <a:gd name="connsiteX11" fmla="*/ 74221 w 63436"/>
                <a:gd name="connsiteY11" fmla="*/ 192849 h 190311"/>
                <a:gd name="connsiteX12" fmla="*/ 91031 w 63436"/>
                <a:gd name="connsiteY12" fmla="*/ 190945 h 190311"/>
                <a:gd name="connsiteX13" fmla="*/ 91031 w 63436"/>
                <a:gd name="connsiteY13" fmla="*/ 207756 h 190311"/>
                <a:gd name="connsiteX14" fmla="*/ 71366 w 63436"/>
                <a:gd name="connsiteY14" fmla="*/ 210611 h 190311"/>
                <a:gd name="connsiteX15" fmla="*/ 32353 w 63436"/>
                <a:gd name="connsiteY15" fmla="*/ 162399 h 190311"/>
                <a:gd name="connsiteX16" fmla="*/ 32353 w 63436"/>
                <a:gd name="connsiteY16" fmla="*/ 60900 h 19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190311">
                  <a:moveTo>
                    <a:pt x="32353" y="60900"/>
                  </a:moveTo>
                  <a:lnTo>
                    <a:pt x="0" y="60900"/>
                  </a:lnTo>
                  <a:lnTo>
                    <a:pt x="0" y="43137"/>
                  </a:lnTo>
                  <a:lnTo>
                    <a:pt x="32353" y="43137"/>
                  </a:lnTo>
                  <a:lnTo>
                    <a:pt x="32353" y="8564"/>
                  </a:lnTo>
                  <a:lnTo>
                    <a:pt x="51701" y="0"/>
                  </a:lnTo>
                  <a:lnTo>
                    <a:pt x="51701" y="43137"/>
                  </a:lnTo>
                  <a:lnTo>
                    <a:pt x="88811" y="43137"/>
                  </a:lnTo>
                  <a:lnTo>
                    <a:pt x="88811" y="60900"/>
                  </a:lnTo>
                  <a:lnTo>
                    <a:pt x="51701" y="60900"/>
                  </a:lnTo>
                  <a:lnTo>
                    <a:pt x="51701" y="169694"/>
                  </a:lnTo>
                  <a:cubicBezTo>
                    <a:pt x="51383" y="184602"/>
                    <a:pt x="58996" y="192849"/>
                    <a:pt x="74221" y="192849"/>
                  </a:cubicBezTo>
                  <a:cubicBezTo>
                    <a:pt x="79930" y="192849"/>
                    <a:pt x="85956" y="192532"/>
                    <a:pt x="91031" y="190945"/>
                  </a:cubicBezTo>
                  <a:lnTo>
                    <a:pt x="91031" y="207756"/>
                  </a:lnTo>
                  <a:cubicBezTo>
                    <a:pt x="85005" y="209342"/>
                    <a:pt x="77710" y="210611"/>
                    <a:pt x="71366" y="210611"/>
                  </a:cubicBezTo>
                  <a:cubicBezTo>
                    <a:pt x="30132" y="210611"/>
                    <a:pt x="32353" y="184285"/>
                    <a:pt x="32353" y="162399"/>
                  </a:cubicBezTo>
                  <a:lnTo>
                    <a:pt x="32353" y="6090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5" name="Freihandform: Form 84">
              <a:extLst>
                <a:ext uri="{FF2B5EF4-FFF2-40B4-BE49-F238E27FC236}">
                  <a16:creationId xmlns:a16="http://schemas.microsoft.com/office/drawing/2014/main" id="{BD00AC40-05A0-46BA-9739-C2A8BBDA0A29}"/>
                </a:ext>
              </a:extLst>
            </p:cNvPr>
            <p:cNvSpPr/>
            <p:nvPr/>
          </p:nvSpPr>
          <p:spPr>
            <a:xfrm>
              <a:off x="5323787" y="11686684"/>
              <a:ext cx="63436" cy="222030"/>
            </a:xfrm>
            <a:custGeom>
              <a:avLst/>
              <a:gdLst>
                <a:gd name="connsiteX0" fmla="*/ 32670 w 63436"/>
                <a:gd name="connsiteY0" fmla="*/ 237889 h 222029"/>
                <a:gd name="connsiteX1" fmla="*/ 32670 w 63436"/>
                <a:gd name="connsiteY1" fmla="*/ 92935 h 222029"/>
                <a:gd name="connsiteX2" fmla="*/ 0 w 63436"/>
                <a:gd name="connsiteY2" fmla="*/ 92935 h 222029"/>
                <a:gd name="connsiteX3" fmla="*/ 0 w 63436"/>
                <a:gd name="connsiteY3" fmla="*/ 75173 h 222029"/>
                <a:gd name="connsiteX4" fmla="*/ 32670 w 63436"/>
                <a:gd name="connsiteY4" fmla="*/ 75173 h 222029"/>
                <a:gd name="connsiteX5" fmla="*/ 32670 w 63436"/>
                <a:gd name="connsiteY5" fmla="*/ 40600 h 222029"/>
                <a:gd name="connsiteX6" fmla="*/ 72000 w 63436"/>
                <a:gd name="connsiteY6" fmla="*/ 0 h 222029"/>
                <a:gd name="connsiteX7" fmla="*/ 90397 w 63436"/>
                <a:gd name="connsiteY7" fmla="*/ 3489 h 222029"/>
                <a:gd name="connsiteX8" fmla="*/ 90397 w 63436"/>
                <a:gd name="connsiteY8" fmla="*/ 19031 h 222029"/>
                <a:gd name="connsiteX9" fmla="*/ 78344 w 63436"/>
                <a:gd name="connsiteY9" fmla="*/ 17762 h 222029"/>
                <a:gd name="connsiteX10" fmla="*/ 52018 w 63436"/>
                <a:gd name="connsiteY10" fmla="*/ 54556 h 222029"/>
                <a:gd name="connsiteX11" fmla="*/ 52018 w 63436"/>
                <a:gd name="connsiteY11" fmla="*/ 75173 h 222029"/>
                <a:gd name="connsiteX12" fmla="*/ 88811 w 63436"/>
                <a:gd name="connsiteY12" fmla="*/ 75173 h 222029"/>
                <a:gd name="connsiteX13" fmla="*/ 88811 w 63436"/>
                <a:gd name="connsiteY13" fmla="*/ 92935 h 222029"/>
                <a:gd name="connsiteX14" fmla="*/ 52018 w 63436"/>
                <a:gd name="connsiteY14" fmla="*/ 92935 h 222029"/>
                <a:gd name="connsiteX15" fmla="*/ 52018 w 63436"/>
                <a:gd name="connsiteY15" fmla="*/ 237889 h 222029"/>
                <a:gd name="connsiteX16" fmla="*/ 32670 w 63436"/>
                <a:gd name="connsiteY16" fmla="*/ 237889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222029">
                  <a:moveTo>
                    <a:pt x="32670" y="237889"/>
                  </a:moveTo>
                  <a:lnTo>
                    <a:pt x="32670" y="92935"/>
                  </a:lnTo>
                  <a:lnTo>
                    <a:pt x="0" y="92935"/>
                  </a:lnTo>
                  <a:lnTo>
                    <a:pt x="0" y="75173"/>
                  </a:lnTo>
                  <a:lnTo>
                    <a:pt x="32670" y="75173"/>
                  </a:lnTo>
                  <a:lnTo>
                    <a:pt x="32670" y="40600"/>
                  </a:lnTo>
                  <a:cubicBezTo>
                    <a:pt x="32670" y="12687"/>
                    <a:pt x="44088" y="0"/>
                    <a:pt x="72000" y="0"/>
                  </a:cubicBezTo>
                  <a:cubicBezTo>
                    <a:pt x="78027" y="0"/>
                    <a:pt x="84687" y="2220"/>
                    <a:pt x="90397" y="3489"/>
                  </a:cubicBezTo>
                  <a:lnTo>
                    <a:pt x="90397" y="19031"/>
                  </a:lnTo>
                  <a:cubicBezTo>
                    <a:pt x="86590" y="18397"/>
                    <a:pt x="82150" y="17762"/>
                    <a:pt x="78344" y="17762"/>
                  </a:cubicBezTo>
                  <a:cubicBezTo>
                    <a:pt x="51700" y="17762"/>
                    <a:pt x="51066" y="31084"/>
                    <a:pt x="52018" y="54556"/>
                  </a:cubicBezTo>
                  <a:lnTo>
                    <a:pt x="52018" y="75173"/>
                  </a:lnTo>
                  <a:lnTo>
                    <a:pt x="88811" y="75173"/>
                  </a:lnTo>
                  <a:lnTo>
                    <a:pt x="88811" y="92935"/>
                  </a:lnTo>
                  <a:lnTo>
                    <a:pt x="52018" y="92935"/>
                  </a:lnTo>
                  <a:lnTo>
                    <a:pt x="52018" y="237889"/>
                  </a:lnTo>
                  <a:lnTo>
                    <a:pt x="32670" y="237889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6" name="Freihandform: Form 85">
              <a:extLst>
                <a:ext uri="{FF2B5EF4-FFF2-40B4-BE49-F238E27FC236}">
                  <a16:creationId xmlns:a16="http://schemas.microsoft.com/office/drawing/2014/main" id="{B2407868-6CAF-47E3-AD34-8503BC0DFA69}"/>
                </a:ext>
              </a:extLst>
            </p:cNvPr>
            <p:cNvSpPr/>
            <p:nvPr/>
          </p:nvSpPr>
          <p:spPr>
            <a:xfrm>
              <a:off x="5430043" y="11757099"/>
              <a:ext cx="126873" cy="158593"/>
            </a:xfrm>
            <a:custGeom>
              <a:avLst/>
              <a:gdLst>
                <a:gd name="connsiteX0" fmla="*/ 106573 w 126872"/>
                <a:gd name="connsiteY0" fmla="*/ 52653 h 158592"/>
                <a:gd name="connsiteX1" fmla="*/ 67877 w 126872"/>
                <a:gd name="connsiteY1" fmla="*/ 17762 h 158592"/>
                <a:gd name="connsiteX2" fmla="*/ 27912 w 126872"/>
                <a:gd name="connsiteY2" fmla="*/ 45992 h 158592"/>
                <a:gd name="connsiteX3" fmla="*/ 7295 w 126872"/>
                <a:gd name="connsiteY3" fmla="*/ 45992 h 158592"/>
                <a:gd name="connsiteX4" fmla="*/ 68194 w 126872"/>
                <a:gd name="connsiteY4" fmla="*/ 0 h 158592"/>
                <a:gd name="connsiteX5" fmla="*/ 125921 w 126872"/>
                <a:gd name="connsiteY5" fmla="*/ 53921 h 158592"/>
                <a:gd name="connsiteX6" fmla="*/ 125921 w 126872"/>
                <a:gd name="connsiteY6" fmla="*/ 130997 h 158592"/>
                <a:gd name="connsiteX7" fmla="*/ 127507 w 126872"/>
                <a:gd name="connsiteY7" fmla="*/ 167791 h 158592"/>
                <a:gd name="connsiteX8" fmla="*/ 107524 w 126872"/>
                <a:gd name="connsiteY8" fmla="*/ 167791 h 158592"/>
                <a:gd name="connsiteX9" fmla="*/ 106890 w 126872"/>
                <a:gd name="connsiteY9" fmla="*/ 143685 h 158592"/>
                <a:gd name="connsiteX10" fmla="*/ 106256 w 126872"/>
                <a:gd name="connsiteY10" fmla="*/ 143685 h 158592"/>
                <a:gd name="connsiteX11" fmla="*/ 105304 w 126872"/>
                <a:gd name="connsiteY11" fmla="*/ 145905 h 158592"/>
                <a:gd name="connsiteX12" fmla="*/ 54238 w 126872"/>
                <a:gd name="connsiteY12" fmla="*/ 172549 h 158592"/>
                <a:gd name="connsiteX13" fmla="*/ 0 w 126872"/>
                <a:gd name="connsiteY13" fmla="*/ 122434 h 158592"/>
                <a:gd name="connsiteX14" fmla="*/ 32670 w 126872"/>
                <a:gd name="connsiteY14" fmla="*/ 75490 h 158592"/>
                <a:gd name="connsiteX15" fmla="*/ 106256 w 126872"/>
                <a:gd name="connsiteY15" fmla="*/ 67878 h 158592"/>
                <a:gd name="connsiteX16" fmla="*/ 106256 w 126872"/>
                <a:gd name="connsiteY16" fmla="*/ 52653 h 158592"/>
                <a:gd name="connsiteX17" fmla="*/ 57727 w 126872"/>
                <a:gd name="connsiteY17" fmla="*/ 154469 h 158592"/>
                <a:gd name="connsiteX18" fmla="*/ 106256 w 126872"/>
                <a:gd name="connsiteY18" fmla="*/ 85323 h 158592"/>
                <a:gd name="connsiteX19" fmla="*/ 20934 w 126872"/>
                <a:gd name="connsiteY19" fmla="*/ 122116 h 158592"/>
                <a:gd name="connsiteX20" fmla="*/ 57727 w 126872"/>
                <a:gd name="connsiteY20" fmla="*/ 154469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158592">
                  <a:moveTo>
                    <a:pt x="106573" y="52653"/>
                  </a:moveTo>
                  <a:cubicBezTo>
                    <a:pt x="104670" y="26009"/>
                    <a:pt x="91031" y="17762"/>
                    <a:pt x="67877" y="17762"/>
                  </a:cubicBezTo>
                  <a:cubicBezTo>
                    <a:pt x="47577" y="17762"/>
                    <a:pt x="30449" y="23789"/>
                    <a:pt x="27912" y="45992"/>
                  </a:cubicBezTo>
                  <a:lnTo>
                    <a:pt x="7295" y="45992"/>
                  </a:lnTo>
                  <a:cubicBezTo>
                    <a:pt x="12053" y="12687"/>
                    <a:pt x="37110" y="0"/>
                    <a:pt x="68194" y="0"/>
                  </a:cubicBezTo>
                  <a:cubicBezTo>
                    <a:pt x="104035" y="0"/>
                    <a:pt x="126555" y="16494"/>
                    <a:pt x="125921" y="53921"/>
                  </a:cubicBezTo>
                  <a:lnTo>
                    <a:pt x="125921" y="130997"/>
                  </a:lnTo>
                  <a:cubicBezTo>
                    <a:pt x="125604" y="143685"/>
                    <a:pt x="126873" y="156690"/>
                    <a:pt x="127507" y="167791"/>
                  </a:cubicBezTo>
                  <a:lnTo>
                    <a:pt x="107524" y="167791"/>
                  </a:lnTo>
                  <a:lnTo>
                    <a:pt x="106890" y="143685"/>
                  </a:lnTo>
                  <a:lnTo>
                    <a:pt x="106256" y="143685"/>
                  </a:lnTo>
                  <a:lnTo>
                    <a:pt x="105304" y="145905"/>
                  </a:lnTo>
                  <a:cubicBezTo>
                    <a:pt x="98009" y="159544"/>
                    <a:pt x="76441" y="172549"/>
                    <a:pt x="54238" y="172549"/>
                  </a:cubicBezTo>
                  <a:cubicBezTo>
                    <a:pt x="24106" y="172549"/>
                    <a:pt x="0" y="154152"/>
                    <a:pt x="0" y="122434"/>
                  </a:cubicBezTo>
                  <a:cubicBezTo>
                    <a:pt x="0" y="100230"/>
                    <a:pt x="13322" y="83420"/>
                    <a:pt x="32670" y="75490"/>
                  </a:cubicBezTo>
                  <a:cubicBezTo>
                    <a:pt x="54555" y="65975"/>
                    <a:pt x="82467" y="69464"/>
                    <a:pt x="106256" y="67878"/>
                  </a:cubicBezTo>
                  <a:lnTo>
                    <a:pt x="106256" y="52653"/>
                  </a:lnTo>
                  <a:close/>
                  <a:moveTo>
                    <a:pt x="57727" y="154469"/>
                  </a:moveTo>
                  <a:cubicBezTo>
                    <a:pt x="100229" y="154469"/>
                    <a:pt x="108159" y="119579"/>
                    <a:pt x="106256" y="85323"/>
                  </a:cubicBezTo>
                  <a:cubicBezTo>
                    <a:pt x="78661" y="86274"/>
                    <a:pt x="20934" y="81199"/>
                    <a:pt x="20934" y="122116"/>
                  </a:cubicBezTo>
                  <a:cubicBezTo>
                    <a:pt x="21251" y="144002"/>
                    <a:pt x="38062" y="154469"/>
                    <a:pt x="57727" y="154469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7" name="Freihandform: Form 86">
              <a:extLst>
                <a:ext uri="{FF2B5EF4-FFF2-40B4-BE49-F238E27FC236}">
                  <a16:creationId xmlns:a16="http://schemas.microsoft.com/office/drawing/2014/main" id="{C655B2B2-CBA6-4979-B48B-D4C2FE7A9514}"/>
                </a:ext>
              </a:extLst>
            </p:cNvPr>
            <p:cNvSpPr/>
            <p:nvPr/>
          </p:nvSpPr>
          <p:spPr>
            <a:xfrm>
              <a:off x="5595929" y="11756782"/>
              <a:ext cx="126873" cy="158593"/>
            </a:xfrm>
            <a:custGeom>
              <a:avLst/>
              <a:gdLst>
                <a:gd name="connsiteX0" fmla="*/ 113868 w 126872"/>
                <a:gd name="connsiteY0" fmla="*/ 54873 h 158592"/>
                <a:gd name="connsiteX1" fmla="*/ 69463 w 126872"/>
                <a:gd name="connsiteY1" fmla="*/ 17763 h 158592"/>
                <a:gd name="connsiteX2" fmla="*/ 21251 w 126872"/>
                <a:gd name="connsiteY2" fmla="*/ 85957 h 158592"/>
                <a:gd name="connsiteX3" fmla="*/ 69463 w 126872"/>
                <a:gd name="connsiteY3" fmla="*/ 154787 h 158592"/>
                <a:gd name="connsiteX4" fmla="*/ 113868 w 126872"/>
                <a:gd name="connsiteY4" fmla="*/ 116724 h 158592"/>
                <a:gd name="connsiteX5" fmla="*/ 134802 w 126872"/>
                <a:gd name="connsiteY5" fmla="*/ 116724 h 158592"/>
                <a:gd name="connsiteX6" fmla="*/ 71366 w 126872"/>
                <a:gd name="connsiteY6" fmla="*/ 172549 h 158592"/>
                <a:gd name="connsiteX7" fmla="*/ 0 w 126872"/>
                <a:gd name="connsiteY7" fmla="*/ 86274 h 158592"/>
                <a:gd name="connsiteX8" fmla="*/ 72635 w 126872"/>
                <a:gd name="connsiteY8" fmla="*/ 0 h 158592"/>
                <a:gd name="connsiteX9" fmla="*/ 134802 w 126872"/>
                <a:gd name="connsiteY9" fmla="*/ 54873 h 158592"/>
                <a:gd name="connsiteX10" fmla="*/ 113868 w 126872"/>
                <a:gd name="connsiteY10" fmla="*/ 5487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872" h="158592">
                  <a:moveTo>
                    <a:pt x="113868" y="54873"/>
                  </a:moveTo>
                  <a:cubicBezTo>
                    <a:pt x="112282" y="29816"/>
                    <a:pt x="96423" y="17763"/>
                    <a:pt x="69463" y="17763"/>
                  </a:cubicBezTo>
                  <a:cubicBezTo>
                    <a:pt x="39648" y="17763"/>
                    <a:pt x="21251" y="48847"/>
                    <a:pt x="21251" y="85957"/>
                  </a:cubicBezTo>
                  <a:cubicBezTo>
                    <a:pt x="21251" y="123385"/>
                    <a:pt x="39648" y="154787"/>
                    <a:pt x="69463" y="154787"/>
                  </a:cubicBezTo>
                  <a:cubicBezTo>
                    <a:pt x="94837" y="154787"/>
                    <a:pt x="112282" y="139244"/>
                    <a:pt x="113868" y="116724"/>
                  </a:cubicBezTo>
                  <a:lnTo>
                    <a:pt x="134802" y="116724"/>
                  </a:lnTo>
                  <a:cubicBezTo>
                    <a:pt x="129727" y="154152"/>
                    <a:pt x="108159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5" y="0"/>
                  </a:cubicBezTo>
                  <a:cubicBezTo>
                    <a:pt x="105938" y="0"/>
                    <a:pt x="133216" y="19983"/>
                    <a:pt x="134802" y="54873"/>
                  </a:cubicBezTo>
                  <a:lnTo>
                    <a:pt x="113868" y="5487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8" name="Freihandform: Form 87">
              <a:extLst>
                <a:ext uri="{FF2B5EF4-FFF2-40B4-BE49-F238E27FC236}">
                  <a16:creationId xmlns:a16="http://schemas.microsoft.com/office/drawing/2014/main" id="{A50434B7-813D-471D-87F3-DAA52ACE514E}"/>
                </a:ext>
              </a:extLst>
            </p:cNvPr>
            <p:cNvSpPr/>
            <p:nvPr/>
          </p:nvSpPr>
          <p:spPr>
            <a:xfrm>
              <a:off x="5753251" y="11690808"/>
              <a:ext cx="126873" cy="222030"/>
            </a:xfrm>
            <a:custGeom>
              <a:avLst/>
              <a:gdLst>
                <a:gd name="connsiteX0" fmla="*/ 19348 w 126872"/>
                <a:gd name="connsiteY0" fmla="*/ 95790 h 222029"/>
                <a:gd name="connsiteX1" fmla="*/ 19982 w 126872"/>
                <a:gd name="connsiteY1" fmla="*/ 95790 h 222029"/>
                <a:gd name="connsiteX2" fmla="*/ 70731 w 126872"/>
                <a:gd name="connsiteY2" fmla="*/ 66292 h 222029"/>
                <a:gd name="connsiteX3" fmla="*/ 128141 w 126872"/>
                <a:gd name="connsiteY3" fmla="*/ 132266 h 222029"/>
                <a:gd name="connsiteX4" fmla="*/ 128141 w 126872"/>
                <a:gd name="connsiteY4" fmla="*/ 234083 h 222029"/>
                <a:gd name="connsiteX5" fmla="*/ 108793 w 126872"/>
                <a:gd name="connsiteY5" fmla="*/ 234083 h 222029"/>
                <a:gd name="connsiteX6" fmla="*/ 108793 w 126872"/>
                <a:gd name="connsiteY6" fmla="*/ 129095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579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348" y="95790"/>
                  </a:moveTo>
                  <a:lnTo>
                    <a:pt x="19982" y="95790"/>
                  </a:lnTo>
                  <a:cubicBezTo>
                    <a:pt x="31401" y="75807"/>
                    <a:pt x="49797" y="66292"/>
                    <a:pt x="70731" y="66292"/>
                  </a:cubicBezTo>
                  <a:cubicBezTo>
                    <a:pt x="124018" y="66292"/>
                    <a:pt x="128141" y="113235"/>
                    <a:pt x="128141" y="132266"/>
                  </a:cubicBezTo>
                  <a:lnTo>
                    <a:pt x="128141" y="234083"/>
                  </a:lnTo>
                  <a:lnTo>
                    <a:pt x="108793" y="234083"/>
                  </a:lnTo>
                  <a:lnTo>
                    <a:pt x="108793" y="129095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8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579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89" name="Freihandform: Form 88">
              <a:extLst>
                <a:ext uri="{FF2B5EF4-FFF2-40B4-BE49-F238E27FC236}">
                  <a16:creationId xmlns:a16="http://schemas.microsoft.com/office/drawing/2014/main" id="{01D37790-2B8E-489E-91DD-836C583A8D2B}"/>
                </a:ext>
              </a:extLst>
            </p:cNvPr>
            <p:cNvSpPr/>
            <p:nvPr/>
          </p:nvSpPr>
          <p:spPr>
            <a:xfrm>
              <a:off x="6036177" y="11700323"/>
              <a:ext cx="126873" cy="222030"/>
            </a:xfrm>
            <a:custGeom>
              <a:avLst/>
              <a:gdLst>
                <a:gd name="connsiteX0" fmla="*/ 9833 w 126872"/>
                <a:gd name="connsiteY0" fmla="*/ 0 h 222029"/>
                <a:gd name="connsiteX1" fmla="*/ 133216 w 126872"/>
                <a:gd name="connsiteY1" fmla="*/ 0 h 222029"/>
                <a:gd name="connsiteX2" fmla="*/ 133216 w 126872"/>
                <a:gd name="connsiteY2" fmla="*/ 19348 h 222029"/>
                <a:gd name="connsiteX3" fmla="*/ 29815 w 126872"/>
                <a:gd name="connsiteY3" fmla="*/ 19348 h 222029"/>
                <a:gd name="connsiteX4" fmla="*/ 26326 w 126872"/>
                <a:gd name="connsiteY4" fmla="*/ 99279 h 222029"/>
                <a:gd name="connsiteX5" fmla="*/ 26960 w 126872"/>
                <a:gd name="connsiteY5" fmla="*/ 99913 h 222029"/>
                <a:gd name="connsiteX6" fmla="*/ 76124 w 126872"/>
                <a:gd name="connsiteY6" fmla="*/ 76125 h 222029"/>
                <a:gd name="connsiteX7" fmla="*/ 144635 w 126872"/>
                <a:gd name="connsiteY7" fmla="*/ 150980 h 222029"/>
                <a:gd name="connsiteX8" fmla="*/ 72635 w 126872"/>
                <a:gd name="connsiteY8" fmla="*/ 228691 h 222029"/>
                <a:gd name="connsiteX9" fmla="*/ 0 w 126872"/>
                <a:gd name="connsiteY9" fmla="*/ 168743 h 222029"/>
                <a:gd name="connsiteX10" fmla="*/ 22837 w 126872"/>
                <a:gd name="connsiteY10" fmla="*/ 168743 h 222029"/>
                <a:gd name="connsiteX11" fmla="*/ 70414 w 126872"/>
                <a:gd name="connsiteY11" fmla="*/ 209342 h 222029"/>
                <a:gd name="connsiteX12" fmla="*/ 122115 w 126872"/>
                <a:gd name="connsiteY12" fmla="*/ 150029 h 222029"/>
                <a:gd name="connsiteX13" fmla="*/ 72000 w 126872"/>
                <a:gd name="connsiteY13" fmla="*/ 95473 h 222029"/>
                <a:gd name="connsiteX14" fmla="*/ 26643 w 126872"/>
                <a:gd name="connsiteY14" fmla="*/ 129412 h 222029"/>
                <a:gd name="connsiteX15" fmla="*/ 4758 w 126872"/>
                <a:gd name="connsiteY15" fmla="*/ 129412 h 222029"/>
                <a:gd name="connsiteX16" fmla="*/ 9833 w 126872"/>
                <a:gd name="connsiteY16" fmla="*/ 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6872" h="222029">
                  <a:moveTo>
                    <a:pt x="9833" y="0"/>
                  </a:moveTo>
                  <a:lnTo>
                    <a:pt x="133216" y="0"/>
                  </a:lnTo>
                  <a:lnTo>
                    <a:pt x="133216" y="19348"/>
                  </a:lnTo>
                  <a:lnTo>
                    <a:pt x="29815" y="19348"/>
                  </a:lnTo>
                  <a:lnTo>
                    <a:pt x="26326" y="99279"/>
                  </a:lnTo>
                  <a:lnTo>
                    <a:pt x="26960" y="99913"/>
                  </a:lnTo>
                  <a:cubicBezTo>
                    <a:pt x="39648" y="85323"/>
                    <a:pt x="56141" y="76125"/>
                    <a:pt x="76124" y="76125"/>
                  </a:cubicBezTo>
                  <a:cubicBezTo>
                    <a:pt x="118309" y="76125"/>
                    <a:pt x="144635" y="110698"/>
                    <a:pt x="144635" y="150980"/>
                  </a:cubicBezTo>
                  <a:cubicBezTo>
                    <a:pt x="144635" y="194118"/>
                    <a:pt x="117040" y="228691"/>
                    <a:pt x="72635" y="228691"/>
                  </a:cubicBezTo>
                  <a:cubicBezTo>
                    <a:pt x="34573" y="228691"/>
                    <a:pt x="1269" y="211246"/>
                    <a:pt x="0" y="168743"/>
                  </a:cubicBezTo>
                  <a:lnTo>
                    <a:pt x="22837" y="168743"/>
                  </a:lnTo>
                  <a:cubicBezTo>
                    <a:pt x="24106" y="195703"/>
                    <a:pt x="45040" y="209342"/>
                    <a:pt x="70414" y="209342"/>
                  </a:cubicBezTo>
                  <a:cubicBezTo>
                    <a:pt x="105304" y="209342"/>
                    <a:pt x="122115" y="182382"/>
                    <a:pt x="122115" y="150029"/>
                  </a:cubicBezTo>
                  <a:cubicBezTo>
                    <a:pt x="122115" y="117676"/>
                    <a:pt x="105621" y="95473"/>
                    <a:pt x="72000" y="95473"/>
                  </a:cubicBezTo>
                  <a:cubicBezTo>
                    <a:pt x="50749" y="95473"/>
                    <a:pt x="31084" y="108477"/>
                    <a:pt x="26643" y="129412"/>
                  </a:cubicBezTo>
                  <a:lnTo>
                    <a:pt x="4758" y="129412"/>
                  </a:lnTo>
                  <a:lnTo>
                    <a:pt x="9833" y="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EA5D8283-FB15-4A82-9B6F-A0703F92E229}"/>
                </a:ext>
              </a:extLst>
            </p:cNvPr>
            <p:cNvSpPr/>
            <p:nvPr/>
          </p:nvSpPr>
          <p:spPr>
            <a:xfrm>
              <a:off x="6210940" y="11695248"/>
              <a:ext cx="126873" cy="222030"/>
            </a:xfrm>
            <a:custGeom>
              <a:avLst/>
              <a:gdLst>
                <a:gd name="connsiteX0" fmla="*/ 48850 w 126872"/>
                <a:gd name="connsiteY0" fmla="*/ 112284 h 222029"/>
                <a:gd name="connsiteX1" fmla="*/ 3175 w 126872"/>
                <a:gd name="connsiteY1" fmla="*/ 60265 h 222029"/>
                <a:gd name="connsiteX2" fmla="*/ 76127 w 126872"/>
                <a:gd name="connsiteY2" fmla="*/ 0 h 222029"/>
                <a:gd name="connsiteX3" fmla="*/ 149079 w 126872"/>
                <a:gd name="connsiteY3" fmla="*/ 60265 h 222029"/>
                <a:gd name="connsiteX4" fmla="*/ 104039 w 126872"/>
                <a:gd name="connsiteY4" fmla="*/ 112284 h 222029"/>
                <a:gd name="connsiteX5" fmla="*/ 104039 w 126872"/>
                <a:gd name="connsiteY5" fmla="*/ 112601 h 222029"/>
                <a:gd name="connsiteX6" fmla="*/ 152251 w 126872"/>
                <a:gd name="connsiteY6" fmla="*/ 168425 h 222029"/>
                <a:gd name="connsiteX7" fmla="*/ 76127 w 126872"/>
                <a:gd name="connsiteY7" fmla="*/ 234400 h 222029"/>
                <a:gd name="connsiteX8" fmla="*/ 4 w 126872"/>
                <a:gd name="connsiteY8" fmla="*/ 168425 h 222029"/>
                <a:gd name="connsiteX9" fmla="*/ 48850 w 126872"/>
                <a:gd name="connsiteY9" fmla="*/ 112918 h 222029"/>
                <a:gd name="connsiteX10" fmla="*/ 48850 w 126872"/>
                <a:gd name="connsiteY10" fmla="*/ 112284 h 222029"/>
                <a:gd name="connsiteX11" fmla="*/ 76127 w 126872"/>
                <a:gd name="connsiteY11" fmla="*/ 214735 h 222029"/>
                <a:gd name="connsiteX12" fmla="*/ 129731 w 126872"/>
                <a:gd name="connsiteY12" fmla="*/ 168425 h 222029"/>
                <a:gd name="connsiteX13" fmla="*/ 76127 w 126872"/>
                <a:gd name="connsiteY13" fmla="*/ 122116 h 222029"/>
                <a:gd name="connsiteX14" fmla="*/ 22524 w 126872"/>
                <a:gd name="connsiteY14" fmla="*/ 168425 h 222029"/>
                <a:gd name="connsiteX15" fmla="*/ 76127 w 126872"/>
                <a:gd name="connsiteY15" fmla="*/ 214735 h 222029"/>
                <a:gd name="connsiteX16" fmla="*/ 76127 w 126872"/>
                <a:gd name="connsiteY16" fmla="*/ 102451 h 222029"/>
                <a:gd name="connsiteX17" fmla="*/ 128145 w 126872"/>
                <a:gd name="connsiteY17" fmla="*/ 60265 h 222029"/>
                <a:gd name="connsiteX18" fmla="*/ 76127 w 126872"/>
                <a:gd name="connsiteY18" fmla="*/ 17762 h 222029"/>
                <a:gd name="connsiteX19" fmla="*/ 24109 w 126872"/>
                <a:gd name="connsiteY19" fmla="*/ 60265 h 222029"/>
                <a:gd name="connsiteX20" fmla="*/ 76127 w 126872"/>
                <a:gd name="connsiteY20" fmla="*/ 10245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222029">
                  <a:moveTo>
                    <a:pt x="48850" y="112284"/>
                  </a:moveTo>
                  <a:cubicBezTo>
                    <a:pt x="22524" y="109746"/>
                    <a:pt x="3175" y="86909"/>
                    <a:pt x="3175" y="60265"/>
                  </a:cubicBezTo>
                  <a:cubicBezTo>
                    <a:pt x="3175" y="18714"/>
                    <a:pt x="40286" y="0"/>
                    <a:pt x="76127" y="0"/>
                  </a:cubicBezTo>
                  <a:cubicBezTo>
                    <a:pt x="111969" y="0"/>
                    <a:pt x="149079" y="18714"/>
                    <a:pt x="149079" y="60265"/>
                  </a:cubicBezTo>
                  <a:cubicBezTo>
                    <a:pt x="149079" y="87543"/>
                    <a:pt x="129731" y="106257"/>
                    <a:pt x="104039" y="112284"/>
                  </a:cubicBezTo>
                  <a:lnTo>
                    <a:pt x="104039" y="112601"/>
                  </a:lnTo>
                  <a:cubicBezTo>
                    <a:pt x="133854" y="120530"/>
                    <a:pt x="152251" y="138610"/>
                    <a:pt x="152251" y="168425"/>
                  </a:cubicBezTo>
                  <a:cubicBezTo>
                    <a:pt x="152251" y="213783"/>
                    <a:pt x="113555" y="234400"/>
                    <a:pt x="76127" y="234400"/>
                  </a:cubicBezTo>
                  <a:cubicBezTo>
                    <a:pt x="38383" y="234400"/>
                    <a:pt x="4" y="214100"/>
                    <a:pt x="4" y="168425"/>
                  </a:cubicBezTo>
                  <a:cubicBezTo>
                    <a:pt x="-314" y="139561"/>
                    <a:pt x="19669" y="119262"/>
                    <a:pt x="48850" y="112918"/>
                  </a:cubicBezTo>
                  <a:lnTo>
                    <a:pt x="48850" y="112284"/>
                  </a:lnTo>
                  <a:close/>
                  <a:moveTo>
                    <a:pt x="76127" y="214735"/>
                  </a:moveTo>
                  <a:cubicBezTo>
                    <a:pt x="104039" y="214735"/>
                    <a:pt x="129731" y="200461"/>
                    <a:pt x="129731" y="168425"/>
                  </a:cubicBezTo>
                  <a:cubicBezTo>
                    <a:pt x="129731" y="136390"/>
                    <a:pt x="104039" y="122116"/>
                    <a:pt x="76127" y="122116"/>
                  </a:cubicBezTo>
                  <a:cubicBezTo>
                    <a:pt x="48215" y="122116"/>
                    <a:pt x="22524" y="136390"/>
                    <a:pt x="22524" y="168425"/>
                  </a:cubicBezTo>
                  <a:cubicBezTo>
                    <a:pt x="22524" y="200461"/>
                    <a:pt x="48215" y="214735"/>
                    <a:pt x="76127" y="214735"/>
                  </a:cubicBezTo>
                  <a:close/>
                  <a:moveTo>
                    <a:pt x="76127" y="102451"/>
                  </a:moveTo>
                  <a:cubicBezTo>
                    <a:pt x="105942" y="102451"/>
                    <a:pt x="128145" y="88178"/>
                    <a:pt x="128145" y="60265"/>
                  </a:cubicBezTo>
                  <a:cubicBezTo>
                    <a:pt x="128145" y="30133"/>
                    <a:pt x="101184" y="17762"/>
                    <a:pt x="76127" y="17762"/>
                  </a:cubicBezTo>
                  <a:cubicBezTo>
                    <a:pt x="51070" y="17762"/>
                    <a:pt x="24109" y="30133"/>
                    <a:pt x="24109" y="60265"/>
                  </a:cubicBezTo>
                  <a:cubicBezTo>
                    <a:pt x="24109" y="88178"/>
                    <a:pt x="45995" y="102451"/>
                    <a:pt x="76127" y="102451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8AD912C1-EA71-41DD-88DE-80C7CD866A4C}"/>
                </a:ext>
              </a:extLst>
            </p:cNvPr>
            <p:cNvSpPr/>
            <p:nvPr/>
          </p:nvSpPr>
          <p:spPr>
            <a:xfrm>
              <a:off x="6397446" y="11700323"/>
              <a:ext cx="126873" cy="222030"/>
            </a:xfrm>
            <a:custGeom>
              <a:avLst/>
              <a:gdLst>
                <a:gd name="connsiteX0" fmla="*/ 9833 w 126872"/>
                <a:gd name="connsiteY0" fmla="*/ 0 h 222029"/>
                <a:gd name="connsiteX1" fmla="*/ 133216 w 126872"/>
                <a:gd name="connsiteY1" fmla="*/ 0 h 222029"/>
                <a:gd name="connsiteX2" fmla="*/ 133216 w 126872"/>
                <a:gd name="connsiteY2" fmla="*/ 19348 h 222029"/>
                <a:gd name="connsiteX3" fmla="*/ 29815 w 126872"/>
                <a:gd name="connsiteY3" fmla="*/ 19348 h 222029"/>
                <a:gd name="connsiteX4" fmla="*/ 26326 w 126872"/>
                <a:gd name="connsiteY4" fmla="*/ 99279 h 222029"/>
                <a:gd name="connsiteX5" fmla="*/ 26960 w 126872"/>
                <a:gd name="connsiteY5" fmla="*/ 99913 h 222029"/>
                <a:gd name="connsiteX6" fmla="*/ 76124 w 126872"/>
                <a:gd name="connsiteY6" fmla="*/ 76125 h 222029"/>
                <a:gd name="connsiteX7" fmla="*/ 144635 w 126872"/>
                <a:gd name="connsiteY7" fmla="*/ 150980 h 222029"/>
                <a:gd name="connsiteX8" fmla="*/ 72635 w 126872"/>
                <a:gd name="connsiteY8" fmla="*/ 228691 h 222029"/>
                <a:gd name="connsiteX9" fmla="*/ 0 w 126872"/>
                <a:gd name="connsiteY9" fmla="*/ 168743 h 222029"/>
                <a:gd name="connsiteX10" fmla="*/ 22837 w 126872"/>
                <a:gd name="connsiteY10" fmla="*/ 168743 h 222029"/>
                <a:gd name="connsiteX11" fmla="*/ 70414 w 126872"/>
                <a:gd name="connsiteY11" fmla="*/ 209342 h 222029"/>
                <a:gd name="connsiteX12" fmla="*/ 122115 w 126872"/>
                <a:gd name="connsiteY12" fmla="*/ 150029 h 222029"/>
                <a:gd name="connsiteX13" fmla="*/ 72000 w 126872"/>
                <a:gd name="connsiteY13" fmla="*/ 95473 h 222029"/>
                <a:gd name="connsiteX14" fmla="*/ 26643 w 126872"/>
                <a:gd name="connsiteY14" fmla="*/ 129412 h 222029"/>
                <a:gd name="connsiteX15" fmla="*/ 4758 w 126872"/>
                <a:gd name="connsiteY15" fmla="*/ 129412 h 222029"/>
                <a:gd name="connsiteX16" fmla="*/ 9833 w 126872"/>
                <a:gd name="connsiteY16" fmla="*/ 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6872" h="222029">
                  <a:moveTo>
                    <a:pt x="9833" y="0"/>
                  </a:moveTo>
                  <a:lnTo>
                    <a:pt x="133216" y="0"/>
                  </a:lnTo>
                  <a:lnTo>
                    <a:pt x="133216" y="19348"/>
                  </a:lnTo>
                  <a:lnTo>
                    <a:pt x="29815" y="19348"/>
                  </a:lnTo>
                  <a:lnTo>
                    <a:pt x="26326" y="99279"/>
                  </a:lnTo>
                  <a:lnTo>
                    <a:pt x="26960" y="99913"/>
                  </a:lnTo>
                  <a:cubicBezTo>
                    <a:pt x="39648" y="85323"/>
                    <a:pt x="56141" y="76125"/>
                    <a:pt x="76124" y="76125"/>
                  </a:cubicBezTo>
                  <a:cubicBezTo>
                    <a:pt x="118309" y="76125"/>
                    <a:pt x="144635" y="110698"/>
                    <a:pt x="144635" y="150980"/>
                  </a:cubicBezTo>
                  <a:cubicBezTo>
                    <a:pt x="144635" y="194118"/>
                    <a:pt x="117040" y="228691"/>
                    <a:pt x="72635" y="228691"/>
                  </a:cubicBezTo>
                  <a:cubicBezTo>
                    <a:pt x="34573" y="228691"/>
                    <a:pt x="1269" y="211246"/>
                    <a:pt x="0" y="168743"/>
                  </a:cubicBezTo>
                  <a:lnTo>
                    <a:pt x="22837" y="168743"/>
                  </a:lnTo>
                  <a:cubicBezTo>
                    <a:pt x="24106" y="195703"/>
                    <a:pt x="44723" y="209342"/>
                    <a:pt x="70414" y="209342"/>
                  </a:cubicBezTo>
                  <a:cubicBezTo>
                    <a:pt x="105304" y="209342"/>
                    <a:pt x="122115" y="182382"/>
                    <a:pt x="122115" y="150029"/>
                  </a:cubicBezTo>
                  <a:cubicBezTo>
                    <a:pt x="122115" y="117676"/>
                    <a:pt x="105621" y="95473"/>
                    <a:pt x="72000" y="95473"/>
                  </a:cubicBezTo>
                  <a:cubicBezTo>
                    <a:pt x="50749" y="95473"/>
                    <a:pt x="31084" y="108477"/>
                    <a:pt x="26643" y="129412"/>
                  </a:cubicBezTo>
                  <a:lnTo>
                    <a:pt x="4758" y="129412"/>
                  </a:lnTo>
                  <a:lnTo>
                    <a:pt x="9833" y="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24697830-4966-45FC-BD92-44CE386B888E}"/>
                </a:ext>
              </a:extLst>
            </p:cNvPr>
            <p:cNvSpPr/>
            <p:nvPr/>
          </p:nvSpPr>
          <p:spPr>
            <a:xfrm>
              <a:off x="6573799" y="11695248"/>
              <a:ext cx="126873" cy="222030"/>
            </a:xfrm>
            <a:custGeom>
              <a:avLst/>
              <a:gdLst>
                <a:gd name="connsiteX0" fmla="*/ 149075 w 126872"/>
                <a:gd name="connsiteY0" fmla="*/ 117041 h 222029"/>
                <a:gd name="connsiteX1" fmla="*/ 74538 w 126872"/>
                <a:gd name="connsiteY1" fmla="*/ 234083 h 222029"/>
                <a:gd name="connsiteX2" fmla="*/ 0 w 126872"/>
                <a:gd name="connsiteY2" fmla="*/ 117041 h 222029"/>
                <a:gd name="connsiteX3" fmla="*/ 74538 w 126872"/>
                <a:gd name="connsiteY3" fmla="*/ 0 h 222029"/>
                <a:gd name="connsiteX4" fmla="*/ 149075 w 126872"/>
                <a:gd name="connsiteY4" fmla="*/ 117041 h 222029"/>
                <a:gd name="connsiteX5" fmla="*/ 22520 w 126872"/>
                <a:gd name="connsiteY5" fmla="*/ 117041 h 222029"/>
                <a:gd name="connsiteX6" fmla="*/ 74538 w 126872"/>
                <a:gd name="connsiteY6" fmla="*/ 214735 h 222029"/>
                <a:gd name="connsiteX7" fmla="*/ 126556 w 126872"/>
                <a:gd name="connsiteY7" fmla="*/ 117041 h 222029"/>
                <a:gd name="connsiteX8" fmla="*/ 74538 w 126872"/>
                <a:gd name="connsiteY8" fmla="*/ 19348 h 222029"/>
                <a:gd name="connsiteX9" fmla="*/ 22520 w 126872"/>
                <a:gd name="connsiteY9" fmla="*/ 11704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872" h="222029">
                  <a:moveTo>
                    <a:pt x="149075" y="117041"/>
                  </a:moveTo>
                  <a:cubicBezTo>
                    <a:pt x="149075" y="174135"/>
                    <a:pt x="135754" y="234083"/>
                    <a:pt x="74538" y="234083"/>
                  </a:cubicBezTo>
                  <a:cubicBezTo>
                    <a:pt x="13322" y="234083"/>
                    <a:pt x="0" y="174135"/>
                    <a:pt x="0" y="117041"/>
                  </a:cubicBezTo>
                  <a:cubicBezTo>
                    <a:pt x="0" y="59948"/>
                    <a:pt x="13322" y="0"/>
                    <a:pt x="74538" y="0"/>
                  </a:cubicBezTo>
                  <a:cubicBezTo>
                    <a:pt x="135754" y="0"/>
                    <a:pt x="149075" y="59948"/>
                    <a:pt x="149075" y="117041"/>
                  </a:cubicBezTo>
                  <a:close/>
                  <a:moveTo>
                    <a:pt x="22520" y="117041"/>
                  </a:moveTo>
                  <a:cubicBezTo>
                    <a:pt x="22520" y="150346"/>
                    <a:pt x="26643" y="214735"/>
                    <a:pt x="74538" y="214735"/>
                  </a:cubicBezTo>
                  <a:cubicBezTo>
                    <a:pt x="122115" y="214735"/>
                    <a:pt x="126556" y="150663"/>
                    <a:pt x="126556" y="117041"/>
                  </a:cubicBezTo>
                  <a:cubicBezTo>
                    <a:pt x="126556" y="83737"/>
                    <a:pt x="122432" y="19348"/>
                    <a:pt x="74538" y="19348"/>
                  </a:cubicBezTo>
                  <a:cubicBezTo>
                    <a:pt x="26961" y="19665"/>
                    <a:pt x="22520" y="83737"/>
                    <a:pt x="22520" y="117041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AD89F3FE-A06F-4E6F-BAAD-5689187A263A}"/>
                </a:ext>
              </a:extLst>
            </p:cNvPr>
            <p:cNvSpPr/>
            <p:nvPr/>
          </p:nvSpPr>
          <p:spPr>
            <a:xfrm>
              <a:off x="4704015" y="12058425"/>
              <a:ext cx="158591" cy="222030"/>
            </a:xfrm>
            <a:custGeom>
              <a:avLst/>
              <a:gdLst>
                <a:gd name="connsiteX0" fmla="*/ 156053 w 158590"/>
                <a:gd name="connsiteY0" fmla="*/ 59631 h 222029"/>
                <a:gd name="connsiteX1" fmla="*/ 100864 w 158590"/>
                <a:gd name="connsiteY1" fmla="*/ 19348 h 222029"/>
                <a:gd name="connsiteX2" fmla="*/ 22837 w 158590"/>
                <a:gd name="connsiteY2" fmla="*/ 121799 h 222029"/>
                <a:gd name="connsiteX3" fmla="*/ 100864 w 158590"/>
                <a:gd name="connsiteY3" fmla="*/ 224250 h 222029"/>
                <a:gd name="connsiteX4" fmla="*/ 158591 w 158590"/>
                <a:gd name="connsiteY4" fmla="*/ 182064 h 222029"/>
                <a:gd name="connsiteX5" fmla="*/ 181428 w 158590"/>
                <a:gd name="connsiteY5" fmla="*/ 182064 h 222029"/>
                <a:gd name="connsiteX6" fmla="*/ 100864 w 158590"/>
                <a:gd name="connsiteY6" fmla="*/ 243598 h 222029"/>
                <a:gd name="connsiteX7" fmla="*/ 0 w 158590"/>
                <a:gd name="connsiteY7" fmla="*/ 121799 h 222029"/>
                <a:gd name="connsiteX8" fmla="*/ 100864 w 158590"/>
                <a:gd name="connsiteY8" fmla="*/ 0 h 222029"/>
                <a:gd name="connsiteX9" fmla="*/ 178573 w 158590"/>
                <a:gd name="connsiteY9" fmla="*/ 59631 h 222029"/>
                <a:gd name="connsiteX10" fmla="*/ 156053 w 158590"/>
                <a:gd name="connsiteY10" fmla="*/ 5963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90" h="222029">
                  <a:moveTo>
                    <a:pt x="156053" y="59631"/>
                  </a:moveTo>
                  <a:cubicBezTo>
                    <a:pt x="152247" y="31084"/>
                    <a:pt x="127507" y="19348"/>
                    <a:pt x="100864" y="19348"/>
                  </a:cubicBezTo>
                  <a:cubicBezTo>
                    <a:pt x="40916" y="19348"/>
                    <a:pt x="22837" y="73904"/>
                    <a:pt x="22837" y="121799"/>
                  </a:cubicBezTo>
                  <a:cubicBezTo>
                    <a:pt x="22837" y="169694"/>
                    <a:pt x="40916" y="224250"/>
                    <a:pt x="100864" y="224250"/>
                  </a:cubicBezTo>
                  <a:cubicBezTo>
                    <a:pt x="126873" y="224250"/>
                    <a:pt x="152881" y="211245"/>
                    <a:pt x="158591" y="182064"/>
                  </a:cubicBezTo>
                  <a:lnTo>
                    <a:pt x="181428" y="182064"/>
                  </a:lnTo>
                  <a:cubicBezTo>
                    <a:pt x="174767" y="221395"/>
                    <a:pt x="138608" y="243598"/>
                    <a:pt x="100864" y="243598"/>
                  </a:cubicBezTo>
                  <a:cubicBezTo>
                    <a:pt x="29815" y="243598"/>
                    <a:pt x="0" y="186505"/>
                    <a:pt x="0" y="121799"/>
                  </a:cubicBezTo>
                  <a:cubicBezTo>
                    <a:pt x="0" y="57728"/>
                    <a:pt x="30132" y="0"/>
                    <a:pt x="100864" y="0"/>
                  </a:cubicBezTo>
                  <a:cubicBezTo>
                    <a:pt x="139243" y="0"/>
                    <a:pt x="175401" y="17445"/>
                    <a:pt x="178573" y="59631"/>
                  </a:cubicBezTo>
                  <a:lnTo>
                    <a:pt x="156053" y="59631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A18E1E59-0366-4571-BAEA-6815B34C3125}"/>
                </a:ext>
              </a:extLst>
            </p:cNvPr>
            <p:cNvSpPr/>
            <p:nvPr/>
          </p:nvSpPr>
          <p:spPr>
            <a:xfrm>
              <a:off x="4933020" y="12063183"/>
              <a:ext cx="158591" cy="222030"/>
            </a:xfrm>
            <a:custGeom>
              <a:avLst/>
              <a:gdLst>
                <a:gd name="connsiteX0" fmla="*/ 0 w 158590"/>
                <a:gd name="connsiteY0" fmla="*/ 234083 h 222029"/>
                <a:gd name="connsiteX1" fmla="*/ 0 w 158590"/>
                <a:gd name="connsiteY1" fmla="*/ 0 h 222029"/>
                <a:gd name="connsiteX2" fmla="*/ 20934 w 158590"/>
                <a:gd name="connsiteY2" fmla="*/ 0 h 222029"/>
                <a:gd name="connsiteX3" fmla="*/ 20934 w 158590"/>
                <a:gd name="connsiteY3" fmla="*/ 102768 h 222029"/>
                <a:gd name="connsiteX4" fmla="*/ 148758 w 158590"/>
                <a:gd name="connsiteY4" fmla="*/ 102768 h 222029"/>
                <a:gd name="connsiteX5" fmla="*/ 148758 w 158590"/>
                <a:gd name="connsiteY5" fmla="*/ 0 h 222029"/>
                <a:gd name="connsiteX6" fmla="*/ 169692 w 158590"/>
                <a:gd name="connsiteY6" fmla="*/ 0 h 222029"/>
                <a:gd name="connsiteX7" fmla="*/ 169692 w 158590"/>
                <a:gd name="connsiteY7" fmla="*/ 234083 h 222029"/>
                <a:gd name="connsiteX8" fmla="*/ 148758 w 158590"/>
                <a:gd name="connsiteY8" fmla="*/ 234083 h 222029"/>
                <a:gd name="connsiteX9" fmla="*/ 148758 w 158590"/>
                <a:gd name="connsiteY9" fmla="*/ 122116 h 222029"/>
                <a:gd name="connsiteX10" fmla="*/ 20934 w 158590"/>
                <a:gd name="connsiteY10" fmla="*/ 122116 h 222029"/>
                <a:gd name="connsiteX11" fmla="*/ 20934 w 158590"/>
                <a:gd name="connsiteY11" fmla="*/ 234083 h 222029"/>
                <a:gd name="connsiteX12" fmla="*/ 0 w 158590"/>
                <a:gd name="connsiteY12" fmla="*/ 234083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590" h="222029">
                  <a:moveTo>
                    <a:pt x="0" y="234083"/>
                  </a:moveTo>
                  <a:lnTo>
                    <a:pt x="0" y="0"/>
                  </a:lnTo>
                  <a:lnTo>
                    <a:pt x="20934" y="0"/>
                  </a:lnTo>
                  <a:lnTo>
                    <a:pt x="20934" y="102768"/>
                  </a:lnTo>
                  <a:lnTo>
                    <a:pt x="148758" y="102768"/>
                  </a:lnTo>
                  <a:lnTo>
                    <a:pt x="148758" y="0"/>
                  </a:lnTo>
                  <a:lnTo>
                    <a:pt x="169692" y="0"/>
                  </a:lnTo>
                  <a:lnTo>
                    <a:pt x="169692" y="234083"/>
                  </a:lnTo>
                  <a:lnTo>
                    <a:pt x="148758" y="234083"/>
                  </a:lnTo>
                  <a:lnTo>
                    <a:pt x="148758" y="122116"/>
                  </a:lnTo>
                  <a:lnTo>
                    <a:pt x="20934" y="122116"/>
                  </a:lnTo>
                  <a:lnTo>
                    <a:pt x="20934" y="234083"/>
                  </a:lnTo>
                  <a:lnTo>
                    <a:pt x="0" y="23408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F5A5A7EE-B705-451A-81E7-3B0913B1762A}"/>
                </a:ext>
              </a:extLst>
            </p:cNvPr>
            <p:cNvSpPr/>
            <p:nvPr/>
          </p:nvSpPr>
          <p:spPr>
            <a:xfrm>
              <a:off x="5139505" y="12200842"/>
              <a:ext cx="63436" cy="31719"/>
            </a:xfrm>
            <a:custGeom>
              <a:avLst/>
              <a:gdLst>
                <a:gd name="connsiteX0" fmla="*/ 0 w 63436"/>
                <a:gd name="connsiteY0" fmla="*/ 0 h 0"/>
                <a:gd name="connsiteX1" fmla="*/ 81833 w 63436"/>
                <a:gd name="connsiteY1" fmla="*/ 0 h 0"/>
                <a:gd name="connsiteX2" fmla="*/ 81833 w 63436"/>
                <a:gd name="connsiteY2" fmla="*/ 19348 h 0"/>
                <a:gd name="connsiteX3" fmla="*/ 0 w 63436"/>
                <a:gd name="connsiteY3" fmla="*/ 19348 h 0"/>
                <a:gd name="connsiteX4" fmla="*/ 0 w 63436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36">
                  <a:moveTo>
                    <a:pt x="0" y="0"/>
                  </a:moveTo>
                  <a:lnTo>
                    <a:pt x="81833" y="0"/>
                  </a:lnTo>
                  <a:lnTo>
                    <a:pt x="81833" y="19348"/>
                  </a:lnTo>
                  <a:lnTo>
                    <a:pt x="0" y="19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B6425C1A-5C8B-4EDE-A340-BE51D7EE6098}"/>
                </a:ext>
              </a:extLst>
            </p:cNvPr>
            <p:cNvSpPr/>
            <p:nvPr/>
          </p:nvSpPr>
          <p:spPr>
            <a:xfrm>
              <a:off x="5247977" y="12067941"/>
              <a:ext cx="126873" cy="222030"/>
            </a:xfrm>
            <a:custGeom>
              <a:avLst/>
              <a:gdLst>
                <a:gd name="connsiteX0" fmla="*/ 48850 w 126872"/>
                <a:gd name="connsiteY0" fmla="*/ 112283 h 222029"/>
                <a:gd name="connsiteX1" fmla="*/ 3175 w 126872"/>
                <a:gd name="connsiteY1" fmla="*/ 60265 h 222029"/>
                <a:gd name="connsiteX2" fmla="*/ 76127 w 126872"/>
                <a:gd name="connsiteY2" fmla="*/ 0 h 222029"/>
                <a:gd name="connsiteX3" fmla="*/ 149079 w 126872"/>
                <a:gd name="connsiteY3" fmla="*/ 60265 h 222029"/>
                <a:gd name="connsiteX4" fmla="*/ 104039 w 126872"/>
                <a:gd name="connsiteY4" fmla="*/ 112283 h 222029"/>
                <a:gd name="connsiteX5" fmla="*/ 104039 w 126872"/>
                <a:gd name="connsiteY5" fmla="*/ 112601 h 222029"/>
                <a:gd name="connsiteX6" fmla="*/ 152251 w 126872"/>
                <a:gd name="connsiteY6" fmla="*/ 168425 h 222029"/>
                <a:gd name="connsiteX7" fmla="*/ 76127 w 126872"/>
                <a:gd name="connsiteY7" fmla="*/ 234400 h 222029"/>
                <a:gd name="connsiteX8" fmla="*/ 4 w 126872"/>
                <a:gd name="connsiteY8" fmla="*/ 168425 h 222029"/>
                <a:gd name="connsiteX9" fmla="*/ 48850 w 126872"/>
                <a:gd name="connsiteY9" fmla="*/ 112918 h 222029"/>
                <a:gd name="connsiteX10" fmla="*/ 48850 w 126872"/>
                <a:gd name="connsiteY10" fmla="*/ 112283 h 222029"/>
                <a:gd name="connsiteX11" fmla="*/ 76127 w 126872"/>
                <a:gd name="connsiteY11" fmla="*/ 214734 h 222029"/>
                <a:gd name="connsiteX12" fmla="*/ 129731 w 126872"/>
                <a:gd name="connsiteY12" fmla="*/ 168425 h 222029"/>
                <a:gd name="connsiteX13" fmla="*/ 76127 w 126872"/>
                <a:gd name="connsiteY13" fmla="*/ 122116 h 222029"/>
                <a:gd name="connsiteX14" fmla="*/ 22524 w 126872"/>
                <a:gd name="connsiteY14" fmla="*/ 168425 h 222029"/>
                <a:gd name="connsiteX15" fmla="*/ 76127 w 126872"/>
                <a:gd name="connsiteY15" fmla="*/ 214734 h 222029"/>
                <a:gd name="connsiteX16" fmla="*/ 76127 w 126872"/>
                <a:gd name="connsiteY16" fmla="*/ 102451 h 222029"/>
                <a:gd name="connsiteX17" fmla="*/ 128145 w 126872"/>
                <a:gd name="connsiteY17" fmla="*/ 60265 h 222029"/>
                <a:gd name="connsiteX18" fmla="*/ 76127 w 126872"/>
                <a:gd name="connsiteY18" fmla="*/ 17762 h 222029"/>
                <a:gd name="connsiteX19" fmla="*/ 24110 w 126872"/>
                <a:gd name="connsiteY19" fmla="*/ 60265 h 222029"/>
                <a:gd name="connsiteX20" fmla="*/ 76127 w 126872"/>
                <a:gd name="connsiteY20" fmla="*/ 10245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872" h="222029">
                  <a:moveTo>
                    <a:pt x="48850" y="112283"/>
                  </a:moveTo>
                  <a:cubicBezTo>
                    <a:pt x="22524" y="109746"/>
                    <a:pt x="3175" y="86909"/>
                    <a:pt x="3175" y="60265"/>
                  </a:cubicBezTo>
                  <a:cubicBezTo>
                    <a:pt x="3175" y="18714"/>
                    <a:pt x="40286" y="0"/>
                    <a:pt x="76127" y="0"/>
                  </a:cubicBezTo>
                  <a:cubicBezTo>
                    <a:pt x="111969" y="0"/>
                    <a:pt x="149079" y="18714"/>
                    <a:pt x="149079" y="60265"/>
                  </a:cubicBezTo>
                  <a:cubicBezTo>
                    <a:pt x="149079" y="87543"/>
                    <a:pt x="129731" y="106257"/>
                    <a:pt x="104039" y="112283"/>
                  </a:cubicBezTo>
                  <a:lnTo>
                    <a:pt x="104039" y="112601"/>
                  </a:lnTo>
                  <a:cubicBezTo>
                    <a:pt x="133854" y="120530"/>
                    <a:pt x="152251" y="138610"/>
                    <a:pt x="152251" y="168425"/>
                  </a:cubicBezTo>
                  <a:cubicBezTo>
                    <a:pt x="152251" y="213783"/>
                    <a:pt x="113555" y="234400"/>
                    <a:pt x="76127" y="234400"/>
                  </a:cubicBezTo>
                  <a:cubicBezTo>
                    <a:pt x="38383" y="234400"/>
                    <a:pt x="4" y="214100"/>
                    <a:pt x="4" y="168425"/>
                  </a:cubicBezTo>
                  <a:cubicBezTo>
                    <a:pt x="-314" y="139561"/>
                    <a:pt x="19669" y="119262"/>
                    <a:pt x="48850" y="112918"/>
                  </a:cubicBezTo>
                  <a:lnTo>
                    <a:pt x="48850" y="112283"/>
                  </a:lnTo>
                  <a:close/>
                  <a:moveTo>
                    <a:pt x="76127" y="214734"/>
                  </a:moveTo>
                  <a:cubicBezTo>
                    <a:pt x="104039" y="214734"/>
                    <a:pt x="129731" y="200461"/>
                    <a:pt x="129731" y="168425"/>
                  </a:cubicBezTo>
                  <a:cubicBezTo>
                    <a:pt x="129731" y="136390"/>
                    <a:pt x="104039" y="122116"/>
                    <a:pt x="76127" y="122116"/>
                  </a:cubicBezTo>
                  <a:cubicBezTo>
                    <a:pt x="48215" y="122116"/>
                    <a:pt x="22524" y="136390"/>
                    <a:pt x="22524" y="168425"/>
                  </a:cubicBezTo>
                  <a:cubicBezTo>
                    <a:pt x="22524" y="200461"/>
                    <a:pt x="48215" y="214734"/>
                    <a:pt x="76127" y="214734"/>
                  </a:cubicBezTo>
                  <a:close/>
                  <a:moveTo>
                    <a:pt x="76127" y="102451"/>
                  </a:moveTo>
                  <a:cubicBezTo>
                    <a:pt x="105942" y="102451"/>
                    <a:pt x="128145" y="88177"/>
                    <a:pt x="128145" y="60265"/>
                  </a:cubicBezTo>
                  <a:cubicBezTo>
                    <a:pt x="128145" y="30133"/>
                    <a:pt x="101185" y="17762"/>
                    <a:pt x="76127" y="17762"/>
                  </a:cubicBezTo>
                  <a:cubicBezTo>
                    <a:pt x="51070" y="17762"/>
                    <a:pt x="24110" y="30133"/>
                    <a:pt x="24110" y="60265"/>
                  </a:cubicBezTo>
                  <a:cubicBezTo>
                    <a:pt x="24427" y="88177"/>
                    <a:pt x="46312" y="102451"/>
                    <a:pt x="76127" y="102451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05E1A797-41C5-4638-AE35-D4DFB4025F72}"/>
                </a:ext>
              </a:extLst>
            </p:cNvPr>
            <p:cNvSpPr/>
            <p:nvPr/>
          </p:nvSpPr>
          <p:spPr>
            <a:xfrm>
              <a:off x="5430360" y="12067941"/>
              <a:ext cx="126873" cy="222030"/>
            </a:xfrm>
            <a:custGeom>
              <a:avLst/>
              <a:gdLst>
                <a:gd name="connsiteX0" fmla="*/ 149075 w 126872"/>
                <a:gd name="connsiteY0" fmla="*/ 117041 h 222029"/>
                <a:gd name="connsiteX1" fmla="*/ 74538 w 126872"/>
                <a:gd name="connsiteY1" fmla="*/ 234083 h 222029"/>
                <a:gd name="connsiteX2" fmla="*/ 0 w 126872"/>
                <a:gd name="connsiteY2" fmla="*/ 117041 h 222029"/>
                <a:gd name="connsiteX3" fmla="*/ 74538 w 126872"/>
                <a:gd name="connsiteY3" fmla="*/ 0 h 222029"/>
                <a:gd name="connsiteX4" fmla="*/ 149075 w 126872"/>
                <a:gd name="connsiteY4" fmla="*/ 117041 h 222029"/>
                <a:gd name="connsiteX5" fmla="*/ 22520 w 126872"/>
                <a:gd name="connsiteY5" fmla="*/ 117041 h 222029"/>
                <a:gd name="connsiteX6" fmla="*/ 74538 w 126872"/>
                <a:gd name="connsiteY6" fmla="*/ 214734 h 222029"/>
                <a:gd name="connsiteX7" fmla="*/ 126555 w 126872"/>
                <a:gd name="connsiteY7" fmla="*/ 117041 h 222029"/>
                <a:gd name="connsiteX8" fmla="*/ 74538 w 126872"/>
                <a:gd name="connsiteY8" fmla="*/ 19348 h 222029"/>
                <a:gd name="connsiteX9" fmla="*/ 22520 w 126872"/>
                <a:gd name="connsiteY9" fmla="*/ 11704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872" h="222029">
                  <a:moveTo>
                    <a:pt x="149075" y="117041"/>
                  </a:moveTo>
                  <a:cubicBezTo>
                    <a:pt x="149075" y="174135"/>
                    <a:pt x="135754" y="234083"/>
                    <a:pt x="74538" y="234083"/>
                  </a:cubicBezTo>
                  <a:cubicBezTo>
                    <a:pt x="13322" y="234083"/>
                    <a:pt x="0" y="174135"/>
                    <a:pt x="0" y="117041"/>
                  </a:cubicBezTo>
                  <a:cubicBezTo>
                    <a:pt x="0" y="59948"/>
                    <a:pt x="13322" y="0"/>
                    <a:pt x="74538" y="0"/>
                  </a:cubicBezTo>
                  <a:cubicBezTo>
                    <a:pt x="135754" y="0"/>
                    <a:pt x="149075" y="59948"/>
                    <a:pt x="149075" y="117041"/>
                  </a:cubicBezTo>
                  <a:close/>
                  <a:moveTo>
                    <a:pt x="22520" y="117041"/>
                  </a:moveTo>
                  <a:cubicBezTo>
                    <a:pt x="22520" y="150346"/>
                    <a:pt x="26643" y="214734"/>
                    <a:pt x="74538" y="214734"/>
                  </a:cubicBezTo>
                  <a:cubicBezTo>
                    <a:pt x="122115" y="214734"/>
                    <a:pt x="126555" y="150663"/>
                    <a:pt x="126555" y="117041"/>
                  </a:cubicBezTo>
                  <a:cubicBezTo>
                    <a:pt x="126555" y="83737"/>
                    <a:pt x="122432" y="19348"/>
                    <a:pt x="74538" y="19348"/>
                  </a:cubicBezTo>
                  <a:cubicBezTo>
                    <a:pt x="26960" y="19665"/>
                    <a:pt x="22520" y="83737"/>
                    <a:pt x="22520" y="117041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8FDE30C0-432A-4721-8DF4-4EBDA6C74AA3}"/>
                </a:ext>
              </a:extLst>
            </p:cNvPr>
            <p:cNvSpPr/>
            <p:nvPr/>
          </p:nvSpPr>
          <p:spPr>
            <a:xfrm>
              <a:off x="5615594" y="12073016"/>
              <a:ext cx="126873" cy="222030"/>
            </a:xfrm>
            <a:custGeom>
              <a:avLst/>
              <a:gdLst>
                <a:gd name="connsiteX0" fmla="*/ 9516 w 126872"/>
                <a:gd name="connsiteY0" fmla="*/ 0 h 222029"/>
                <a:gd name="connsiteX1" fmla="*/ 132899 w 126872"/>
                <a:gd name="connsiteY1" fmla="*/ 0 h 222029"/>
                <a:gd name="connsiteX2" fmla="*/ 132899 w 126872"/>
                <a:gd name="connsiteY2" fmla="*/ 19348 h 222029"/>
                <a:gd name="connsiteX3" fmla="*/ 29815 w 126872"/>
                <a:gd name="connsiteY3" fmla="*/ 19348 h 222029"/>
                <a:gd name="connsiteX4" fmla="*/ 26326 w 126872"/>
                <a:gd name="connsiteY4" fmla="*/ 99279 h 222029"/>
                <a:gd name="connsiteX5" fmla="*/ 26961 w 126872"/>
                <a:gd name="connsiteY5" fmla="*/ 99913 h 222029"/>
                <a:gd name="connsiteX6" fmla="*/ 76124 w 126872"/>
                <a:gd name="connsiteY6" fmla="*/ 76125 h 222029"/>
                <a:gd name="connsiteX7" fmla="*/ 144635 w 126872"/>
                <a:gd name="connsiteY7" fmla="*/ 150980 h 222029"/>
                <a:gd name="connsiteX8" fmla="*/ 72635 w 126872"/>
                <a:gd name="connsiteY8" fmla="*/ 228691 h 222029"/>
                <a:gd name="connsiteX9" fmla="*/ 0 w 126872"/>
                <a:gd name="connsiteY9" fmla="*/ 168743 h 222029"/>
                <a:gd name="connsiteX10" fmla="*/ 22837 w 126872"/>
                <a:gd name="connsiteY10" fmla="*/ 168743 h 222029"/>
                <a:gd name="connsiteX11" fmla="*/ 70414 w 126872"/>
                <a:gd name="connsiteY11" fmla="*/ 209342 h 222029"/>
                <a:gd name="connsiteX12" fmla="*/ 122115 w 126872"/>
                <a:gd name="connsiteY12" fmla="*/ 150029 h 222029"/>
                <a:gd name="connsiteX13" fmla="*/ 72000 w 126872"/>
                <a:gd name="connsiteY13" fmla="*/ 95473 h 222029"/>
                <a:gd name="connsiteX14" fmla="*/ 26643 w 126872"/>
                <a:gd name="connsiteY14" fmla="*/ 129412 h 222029"/>
                <a:gd name="connsiteX15" fmla="*/ 4441 w 126872"/>
                <a:gd name="connsiteY15" fmla="*/ 129412 h 222029"/>
                <a:gd name="connsiteX16" fmla="*/ 9516 w 126872"/>
                <a:gd name="connsiteY16" fmla="*/ 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6872" h="222029">
                  <a:moveTo>
                    <a:pt x="9516" y="0"/>
                  </a:moveTo>
                  <a:lnTo>
                    <a:pt x="132899" y="0"/>
                  </a:lnTo>
                  <a:lnTo>
                    <a:pt x="132899" y="19348"/>
                  </a:lnTo>
                  <a:lnTo>
                    <a:pt x="29815" y="19348"/>
                  </a:lnTo>
                  <a:lnTo>
                    <a:pt x="26326" y="99279"/>
                  </a:lnTo>
                  <a:lnTo>
                    <a:pt x="26961" y="99913"/>
                  </a:lnTo>
                  <a:cubicBezTo>
                    <a:pt x="39648" y="85323"/>
                    <a:pt x="56141" y="76125"/>
                    <a:pt x="76124" y="76125"/>
                  </a:cubicBezTo>
                  <a:cubicBezTo>
                    <a:pt x="118309" y="76125"/>
                    <a:pt x="144635" y="110698"/>
                    <a:pt x="144635" y="150980"/>
                  </a:cubicBezTo>
                  <a:cubicBezTo>
                    <a:pt x="144635" y="194118"/>
                    <a:pt x="117040" y="228691"/>
                    <a:pt x="72635" y="228691"/>
                  </a:cubicBezTo>
                  <a:cubicBezTo>
                    <a:pt x="34573" y="228691"/>
                    <a:pt x="1269" y="211246"/>
                    <a:pt x="0" y="168743"/>
                  </a:cubicBezTo>
                  <a:lnTo>
                    <a:pt x="22837" y="168743"/>
                  </a:lnTo>
                  <a:cubicBezTo>
                    <a:pt x="24106" y="195703"/>
                    <a:pt x="44723" y="209342"/>
                    <a:pt x="70414" y="209342"/>
                  </a:cubicBezTo>
                  <a:cubicBezTo>
                    <a:pt x="105304" y="209342"/>
                    <a:pt x="122115" y="182382"/>
                    <a:pt x="122115" y="150029"/>
                  </a:cubicBezTo>
                  <a:cubicBezTo>
                    <a:pt x="122115" y="117676"/>
                    <a:pt x="105621" y="95473"/>
                    <a:pt x="72000" y="95473"/>
                  </a:cubicBezTo>
                  <a:cubicBezTo>
                    <a:pt x="50749" y="95473"/>
                    <a:pt x="31084" y="108477"/>
                    <a:pt x="26643" y="129412"/>
                  </a:cubicBezTo>
                  <a:lnTo>
                    <a:pt x="4441" y="129412"/>
                  </a:lnTo>
                  <a:lnTo>
                    <a:pt x="9516" y="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8414CE64-042D-40FF-8193-FC196F389CC6}"/>
                </a:ext>
              </a:extLst>
            </p:cNvPr>
            <p:cNvSpPr/>
            <p:nvPr/>
          </p:nvSpPr>
          <p:spPr>
            <a:xfrm>
              <a:off x="5791630" y="12067941"/>
              <a:ext cx="126873" cy="222030"/>
            </a:xfrm>
            <a:custGeom>
              <a:avLst/>
              <a:gdLst>
                <a:gd name="connsiteX0" fmla="*/ 149075 w 126872"/>
                <a:gd name="connsiteY0" fmla="*/ 117041 h 222029"/>
                <a:gd name="connsiteX1" fmla="*/ 74538 w 126872"/>
                <a:gd name="connsiteY1" fmla="*/ 234083 h 222029"/>
                <a:gd name="connsiteX2" fmla="*/ 0 w 126872"/>
                <a:gd name="connsiteY2" fmla="*/ 117041 h 222029"/>
                <a:gd name="connsiteX3" fmla="*/ 74538 w 126872"/>
                <a:gd name="connsiteY3" fmla="*/ 0 h 222029"/>
                <a:gd name="connsiteX4" fmla="*/ 149075 w 126872"/>
                <a:gd name="connsiteY4" fmla="*/ 117041 h 222029"/>
                <a:gd name="connsiteX5" fmla="*/ 22837 w 126872"/>
                <a:gd name="connsiteY5" fmla="*/ 117041 h 222029"/>
                <a:gd name="connsiteX6" fmla="*/ 74855 w 126872"/>
                <a:gd name="connsiteY6" fmla="*/ 214734 h 222029"/>
                <a:gd name="connsiteX7" fmla="*/ 126873 w 126872"/>
                <a:gd name="connsiteY7" fmla="*/ 117041 h 222029"/>
                <a:gd name="connsiteX8" fmla="*/ 74855 w 126872"/>
                <a:gd name="connsiteY8" fmla="*/ 19348 h 222029"/>
                <a:gd name="connsiteX9" fmla="*/ 22837 w 126872"/>
                <a:gd name="connsiteY9" fmla="*/ 117041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872" h="222029">
                  <a:moveTo>
                    <a:pt x="149075" y="117041"/>
                  </a:moveTo>
                  <a:cubicBezTo>
                    <a:pt x="149075" y="174135"/>
                    <a:pt x="135754" y="234083"/>
                    <a:pt x="74538" y="234083"/>
                  </a:cubicBezTo>
                  <a:cubicBezTo>
                    <a:pt x="13322" y="234083"/>
                    <a:pt x="0" y="174135"/>
                    <a:pt x="0" y="117041"/>
                  </a:cubicBezTo>
                  <a:cubicBezTo>
                    <a:pt x="0" y="59948"/>
                    <a:pt x="13322" y="0"/>
                    <a:pt x="74538" y="0"/>
                  </a:cubicBezTo>
                  <a:cubicBezTo>
                    <a:pt x="136071" y="0"/>
                    <a:pt x="149075" y="59948"/>
                    <a:pt x="149075" y="117041"/>
                  </a:cubicBezTo>
                  <a:close/>
                  <a:moveTo>
                    <a:pt x="22837" y="117041"/>
                  </a:moveTo>
                  <a:cubicBezTo>
                    <a:pt x="22837" y="150346"/>
                    <a:pt x="26960" y="214734"/>
                    <a:pt x="74855" y="214734"/>
                  </a:cubicBezTo>
                  <a:cubicBezTo>
                    <a:pt x="122432" y="214734"/>
                    <a:pt x="126873" y="150663"/>
                    <a:pt x="126873" y="117041"/>
                  </a:cubicBezTo>
                  <a:cubicBezTo>
                    <a:pt x="126873" y="83737"/>
                    <a:pt x="122749" y="19348"/>
                    <a:pt x="74855" y="19348"/>
                  </a:cubicBezTo>
                  <a:cubicBezTo>
                    <a:pt x="26960" y="19665"/>
                    <a:pt x="22837" y="83737"/>
                    <a:pt x="22837" y="117041"/>
                  </a:cubicBez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61853029-64F0-4F88-A3B3-1F3F0C15CA3A}"/>
                </a:ext>
              </a:extLst>
            </p:cNvPr>
            <p:cNvSpPr/>
            <p:nvPr/>
          </p:nvSpPr>
          <p:spPr>
            <a:xfrm>
              <a:off x="6077410" y="12063500"/>
              <a:ext cx="126873" cy="222030"/>
            </a:xfrm>
            <a:custGeom>
              <a:avLst/>
              <a:gdLst>
                <a:gd name="connsiteX0" fmla="*/ 0 w 126872"/>
                <a:gd name="connsiteY0" fmla="*/ 233766 h 222029"/>
                <a:gd name="connsiteX1" fmla="*/ 0 w 126872"/>
                <a:gd name="connsiteY1" fmla="*/ 214417 h 222029"/>
                <a:gd name="connsiteX2" fmla="*/ 130044 w 126872"/>
                <a:gd name="connsiteY2" fmla="*/ 19348 h 222029"/>
                <a:gd name="connsiteX3" fmla="*/ 0 w 126872"/>
                <a:gd name="connsiteY3" fmla="*/ 19348 h 222029"/>
                <a:gd name="connsiteX4" fmla="*/ 0 w 126872"/>
                <a:gd name="connsiteY4" fmla="*/ 0 h 222029"/>
                <a:gd name="connsiteX5" fmla="*/ 155102 w 126872"/>
                <a:gd name="connsiteY5" fmla="*/ 0 h 222029"/>
                <a:gd name="connsiteX6" fmla="*/ 155102 w 126872"/>
                <a:gd name="connsiteY6" fmla="*/ 19348 h 222029"/>
                <a:gd name="connsiteX7" fmla="*/ 24740 w 126872"/>
                <a:gd name="connsiteY7" fmla="*/ 214417 h 222029"/>
                <a:gd name="connsiteX8" fmla="*/ 155102 w 126872"/>
                <a:gd name="connsiteY8" fmla="*/ 214417 h 222029"/>
                <a:gd name="connsiteX9" fmla="*/ 155102 w 126872"/>
                <a:gd name="connsiteY9" fmla="*/ 233766 h 222029"/>
                <a:gd name="connsiteX10" fmla="*/ 0 w 126872"/>
                <a:gd name="connsiteY10" fmla="*/ 233766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872" h="222029">
                  <a:moveTo>
                    <a:pt x="0" y="233766"/>
                  </a:moveTo>
                  <a:lnTo>
                    <a:pt x="0" y="214417"/>
                  </a:lnTo>
                  <a:lnTo>
                    <a:pt x="130044" y="19348"/>
                  </a:lnTo>
                  <a:lnTo>
                    <a:pt x="0" y="19348"/>
                  </a:lnTo>
                  <a:lnTo>
                    <a:pt x="0" y="0"/>
                  </a:lnTo>
                  <a:lnTo>
                    <a:pt x="155102" y="0"/>
                  </a:lnTo>
                  <a:lnTo>
                    <a:pt x="155102" y="19348"/>
                  </a:lnTo>
                  <a:lnTo>
                    <a:pt x="24740" y="214417"/>
                  </a:lnTo>
                  <a:lnTo>
                    <a:pt x="155102" y="214417"/>
                  </a:lnTo>
                  <a:lnTo>
                    <a:pt x="155102" y="233766"/>
                  </a:lnTo>
                  <a:lnTo>
                    <a:pt x="0" y="233766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9045191E-616A-4FFE-93B1-6EC1C820196A}"/>
                </a:ext>
              </a:extLst>
            </p:cNvPr>
            <p:cNvSpPr/>
            <p:nvPr/>
          </p:nvSpPr>
          <p:spPr>
            <a:xfrm>
              <a:off x="6271208" y="12067941"/>
              <a:ext cx="126873" cy="222030"/>
            </a:xfrm>
            <a:custGeom>
              <a:avLst/>
              <a:gdLst>
                <a:gd name="connsiteX0" fmla="*/ 109110 w 126872"/>
                <a:gd name="connsiteY0" fmla="*/ 66609 h 222029"/>
                <a:gd name="connsiteX1" fmla="*/ 128458 w 126872"/>
                <a:gd name="connsiteY1" fmla="*/ 66609 h 222029"/>
                <a:gd name="connsiteX2" fmla="*/ 128458 w 126872"/>
                <a:gd name="connsiteY2" fmla="*/ 192849 h 222029"/>
                <a:gd name="connsiteX3" fmla="*/ 130044 w 126872"/>
                <a:gd name="connsiteY3" fmla="*/ 229642 h 222029"/>
                <a:gd name="connsiteX4" fmla="*/ 110062 w 126872"/>
                <a:gd name="connsiteY4" fmla="*/ 229642 h 222029"/>
                <a:gd name="connsiteX5" fmla="*/ 109110 w 126872"/>
                <a:gd name="connsiteY5" fmla="*/ 205536 h 222029"/>
                <a:gd name="connsiteX6" fmla="*/ 108476 w 126872"/>
                <a:gd name="connsiteY6" fmla="*/ 204902 h 222029"/>
                <a:gd name="connsiteX7" fmla="*/ 57410 w 126872"/>
                <a:gd name="connsiteY7" fmla="*/ 234400 h 222029"/>
                <a:gd name="connsiteX8" fmla="*/ 0 w 126872"/>
                <a:gd name="connsiteY8" fmla="*/ 168425 h 222029"/>
                <a:gd name="connsiteX9" fmla="*/ 0 w 126872"/>
                <a:gd name="connsiteY9" fmla="*/ 66609 h 222029"/>
                <a:gd name="connsiteX10" fmla="*/ 19348 w 126872"/>
                <a:gd name="connsiteY10" fmla="*/ 66609 h 222029"/>
                <a:gd name="connsiteX11" fmla="*/ 19348 w 126872"/>
                <a:gd name="connsiteY11" fmla="*/ 171597 h 222029"/>
                <a:gd name="connsiteX12" fmla="*/ 62168 w 126872"/>
                <a:gd name="connsiteY12" fmla="*/ 216320 h 222029"/>
                <a:gd name="connsiteX13" fmla="*/ 108793 w 126872"/>
                <a:gd name="connsiteY13" fmla="*/ 160178 h 222029"/>
                <a:gd name="connsiteX14" fmla="*/ 108793 w 126872"/>
                <a:gd name="connsiteY14" fmla="*/ 66609 h 222029"/>
                <a:gd name="connsiteX15" fmla="*/ 24423 w 126872"/>
                <a:gd name="connsiteY15" fmla="*/ 28546 h 222029"/>
                <a:gd name="connsiteX16" fmla="*/ 24423 w 126872"/>
                <a:gd name="connsiteY16" fmla="*/ 0 h 222029"/>
                <a:gd name="connsiteX17" fmla="*/ 48529 w 126872"/>
                <a:gd name="connsiteY17" fmla="*/ 0 h 222029"/>
                <a:gd name="connsiteX18" fmla="*/ 48529 w 126872"/>
                <a:gd name="connsiteY18" fmla="*/ 28546 h 222029"/>
                <a:gd name="connsiteX19" fmla="*/ 24423 w 126872"/>
                <a:gd name="connsiteY19" fmla="*/ 28546 h 222029"/>
                <a:gd name="connsiteX20" fmla="*/ 80881 w 126872"/>
                <a:gd name="connsiteY20" fmla="*/ 28546 h 222029"/>
                <a:gd name="connsiteX21" fmla="*/ 80881 w 126872"/>
                <a:gd name="connsiteY21" fmla="*/ 0 h 222029"/>
                <a:gd name="connsiteX22" fmla="*/ 104987 w 126872"/>
                <a:gd name="connsiteY22" fmla="*/ 0 h 222029"/>
                <a:gd name="connsiteX23" fmla="*/ 104987 w 126872"/>
                <a:gd name="connsiteY23" fmla="*/ 28546 h 222029"/>
                <a:gd name="connsiteX24" fmla="*/ 80881 w 126872"/>
                <a:gd name="connsiteY24" fmla="*/ 28546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872" h="222029">
                  <a:moveTo>
                    <a:pt x="109110" y="66609"/>
                  </a:moveTo>
                  <a:lnTo>
                    <a:pt x="128458" y="66609"/>
                  </a:lnTo>
                  <a:lnTo>
                    <a:pt x="128458" y="192849"/>
                  </a:lnTo>
                  <a:cubicBezTo>
                    <a:pt x="128458" y="205536"/>
                    <a:pt x="129410" y="218541"/>
                    <a:pt x="130044" y="229642"/>
                  </a:cubicBezTo>
                  <a:lnTo>
                    <a:pt x="110062" y="229642"/>
                  </a:lnTo>
                  <a:lnTo>
                    <a:pt x="109110" y="205536"/>
                  </a:lnTo>
                  <a:lnTo>
                    <a:pt x="108476" y="204902"/>
                  </a:lnTo>
                  <a:cubicBezTo>
                    <a:pt x="97057" y="224884"/>
                    <a:pt x="78661" y="234400"/>
                    <a:pt x="57410" y="234400"/>
                  </a:cubicBezTo>
                  <a:cubicBezTo>
                    <a:pt x="4123" y="234400"/>
                    <a:pt x="0" y="187456"/>
                    <a:pt x="0" y="168425"/>
                  </a:cubicBezTo>
                  <a:lnTo>
                    <a:pt x="0" y="66609"/>
                  </a:lnTo>
                  <a:lnTo>
                    <a:pt x="19348" y="66609"/>
                  </a:lnTo>
                  <a:lnTo>
                    <a:pt x="19348" y="171597"/>
                  </a:lnTo>
                  <a:cubicBezTo>
                    <a:pt x="19348" y="199827"/>
                    <a:pt x="35524" y="216320"/>
                    <a:pt x="62168" y="216320"/>
                  </a:cubicBezTo>
                  <a:cubicBezTo>
                    <a:pt x="94203" y="216320"/>
                    <a:pt x="108793" y="189359"/>
                    <a:pt x="108793" y="160178"/>
                  </a:cubicBezTo>
                  <a:lnTo>
                    <a:pt x="108793" y="66609"/>
                  </a:lnTo>
                  <a:close/>
                  <a:moveTo>
                    <a:pt x="24423" y="28546"/>
                  </a:moveTo>
                  <a:lnTo>
                    <a:pt x="24423" y="0"/>
                  </a:lnTo>
                  <a:lnTo>
                    <a:pt x="48529" y="0"/>
                  </a:lnTo>
                  <a:lnTo>
                    <a:pt x="48529" y="28546"/>
                  </a:lnTo>
                  <a:lnTo>
                    <a:pt x="24423" y="28546"/>
                  </a:lnTo>
                  <a:close/>
                  <a:moveTo>
                    <a:pt x="80881" y="28546"/>
                  </a:moveTo>
                  <a:lnTo>
                    <a:pt x="80881" y="0"/>
                  </a:lnTo>
                  <a:lnTo>
                    <a:pt x="104987" y="0"/>
                  </a:lnTo>
                  <a:lnTo>
                    <a:pt x="104987" y="28546"/>
                  </a:lnTo>
                  <a:lnTo>
                    <a:pt x="80881" y="28546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CAC81700-8004-4984-A7AA-476C028DDD88}"/>
                </a:ext>
              </a:extLst>
            </p:cNvPr>
            <p:cNvSpPr/>
            <p:nvPr/>
          </p:nvSpPr>
          <p:spPr>
            <a:xfrm>
              <a:off x="6450733" y="12129344"/>
              <a:ext cx="63436" cy="158593"/>
            </a:xfrm>
            <a:custGeom>
              <a:avLst/>
              <a:gdLst>
                <a:gd name="connsiteX0" fmla="*/ 20934 w 63436"/>
                <a:gd name="connsiteY0" fmla="*/ 167922 h 158592"/>
                <a:gd name="connsiteX1" fmla="*/ 1586 w 63436"/>
                <a:gd name="connsiteY1" fmla="*/ 167922 h 158592"/>
                <a:gd name="connsiteX2" fmla="*/ 1586 w 63436"/>
                <a:gd name="connsiteY2" fmla="*/ 41683 h 158592"/>
                <a:gd name="connsiteX3" fmla="*/ 0 w 63436"/>
                <a:gd name="connsiteY3" fmla="*/ 4889 h 158592"/>
                <a:gd name="connsiteX4" fmla="*/ 19982 w 63436"/>
                <a:gd name="connsiteY4" fmla="*/ 4889 h 158592"/>
                <a:gd name="connsiteX5" fmla="*/ 20934 w 63436"/>
                <a:gd name="connsiteY5" fmla="*/ 28995 h 158592"/>
                <a:gd name="connsiteX6" fmla="*/ 21568 w 63436"/>
                <a:gd name="connsiteY6" fmla="*/ 28995 h 158592"/>
                <a:gd name="connsiteX7" fmla="*/ 58362 w 63436"/>
                <a:gd name="connsiteY7" fmla="*/ 131 h 158592"/>
                <a:gd name="connsiteX8" fmla="*/ 77709 w 63436"/>
                <a:gd name="connsiteY8" fmla="*/ 449 h 158592"/>
                <a:gd name="connsiteX9" fmla="*/ 77709 w 63436"/>
                <a:gd name="connsiteY9" fmla="*/ 19162 h 158592"/>
                <a:gd name="connsiteX10" fmla="*/ 65657 w 63436"/>
                <a:gd name="connsiteY10" fmla="*/ 17894 h 158592"/>
                <a:gd name="connsiteX11" fmla="*/ 20934 w 63436"/>
                <a:gd name="connsiteY11" fmla="*/ 69912 h 158592"/>
                <a:gd name="connsiteX12" fmla="*/ 20934 w 63436"/>
                <a:gd name="connsiteY12" fmla="*/ 167922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436" h="158592">
                  <a:moveTo>
                    <a:pt x="20934" y="167922"/>
                  </a:moveTo>
                  <a:lnTo>
                    <a:pt x="1586" y="167922"/>
                  </a:lnTo>
                  <a:lnTo>
                    <a:pt x="1586" y="41683"/>
                  </a:lnTo>
                  <a:cubicBezTo>
                    <a:pt x="1903" y="28995"/>
                    <a:pt x="634" y="15991"/>
                    <a:pt x="0" y="4889"/>
                  </a:cubicBezTo>
                  <a:lnTo>
                    <a:pt x="19982" y="4889"/>
                  </a:lnTo>
                  <a:lnTo>
                    <a:pt x="20934" y="28995"/>
                  </a:lnTo>
                  <a:lnTo>
                    <a:pt x="21568" y="28995"/>
                  </a:lnTo>
                  <a:cubicBezTo>
                    <a:pt x="27278" y="12502"/>
                    <a:pt x="41868" y="766"/>
                    <a:pt x="58362" y="131"/>
                  </a:cubicBezTo>
                  <a:cubicBezTo>
                    <a:pt x="64705" y="-186"/>
                    <a:pt x="71366" y="131"/>
                    <a:pt x="77709" y="449"/>
                  </a:cubicBezTo>
                  <a:lnTo>
                    <a:pt x="77709" y="19162"/>
                  </a:lnTo>
                  <a:cubicBezTo>
                    <a:pt x="73903" y="18845"/>
                    <a:pt x="69463" y="17894"/>
                    <a:pt x="65657" y="17894"/>
                  </a:cubicBezTo>
                  <a:cubicBezTo>
                    <a:pt x="36793" y="17894"/>
                    <a:pt x="21568" y="38511"/>
                    <a:pt x="20934" y="69912"/>
                  </a:cubicBezTo>
                  <a:lnTo>
                    <a:pt x="20934" y="167922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06D290A8-1FFA-43E4-A453-392B6979CF3D}"/>
                </a:ext>
              </a:extLst>
            </p:cNvPr>
            <p:cNvSpPr/>
            <p:nvPr/>
          </p:nvSpPr>
          <p:spPr>
            <a:xfrm>
              <a:off x="6559209" y="12063183"/>
              <a:ext cx="31718" cy="222030"/>
            </a:xfrm>
            <a:custGeom>
              <a:avLst/>
              <a:gdLst>
                <a:gd name="connsiteX0" fmla="*/ 22837 w 0"/>
                <a:gd name="connsiteY0" fmla="*/ 24423 h 222029"/>
                <a:gd name="connsiteX1" fmla="*/ 0 w 0"/>
                <a:gd name="connsiteY1" fmla="*/ 24423 h 222029"/>
                <a:gd name="connsiteX2" fmla="*/ 0 w 0"/>
                <a:gd name="connsiteY2" fmla="*/ 0 h 222029"/>
                <a:gd name="connsiteX3" fmla="*/ 22837 w 0"/>
                <a:gd name="connsiteY3" fmla="*/ 0 h 222029"/>
                <a:gd name="connsiteX4" fmla="*/ 22837 w 0"/>
                <a:gd name="connsiteY4" fmla="*/ 24423 h 222029"/>
                <a:gd name="connsiteX5" fmla="*/ 21251 w 0"/>
                <a:gd name="connsiteY5" fmla="*/ 71367 h 222029"/>
                <a:gd name="connsiteX6" fmla="*/ 21251 w 0"/>
                <a:gd name="connsiteY6" fmla="*/ 234083 h 222029"/>
                <a:gd name="connsiteX7" fmla="*/ 1903 w 0"/>
                <a:gd name="connsiteY7" fmla="*/ 234083 h 222029"/>
                <a:gd name="connsiteX8" fmla="*/ 1903 w 0"/>
                <a:gd name="connsiteY8" fmla="*/ 71367 h 222029"/>
                <a:gd name="connsiteX9" fmla="*/ 21251 w 0"/>
                <a:gd name="connsiteY9" fmla="*/ 7136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h="222029">
                  <a:moveTo>
                    <a:pt x="22837" y="24423"/>
                  </a:moveTo>
                  <a:lnTo>
                    <a:pt x="0" y="24423"/>
                  </a:lnTo>
                  <a:lnTo>
                    <a:pt x="0" y="0"/>
                  </a:lnTo>
                  <a:lnTo>
                    <a:pt x="22837" y="0"/>
                  </a:lnTo>
                  <a:lnTo>
                    <a:pt x="22837" y="24423"/>
                  </a:lnTo>
                  <a:close/>
                  <a:moveTo>
                    <a:pt x="21251" y="71367"/>
                  </a:moveTo>
                  <a:lnTo>
                    <a:pt x="21251" y="234083"/>
                  </a:lnTo>
                  <a:lnTo>
                    <a:pt x="1903" y="234083"/>
                  </a:lnTo>
                  <a:lnTo>
                    <a:pt x="1903" y="71367"/>
                  </a:lnTo>
                  <a:lnTo>
                    <a:pt x="21251" y="7136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856E7E00-DFAB-4CEC-8A3D-FD80E5918A33}"/>
                </a:ext>
              </a:extLst>
            </p:cNvPr>
            <p:cNvSpPr/>
            <p:nvPr/>
          </p:nvSpPr>
          <p:spPr>
            <a:xfrm>
              <a:off x="6622011" y="12129475"/>
              <a:ext cx="126873" cy="158593"/>
            </a:xfrm>
            <a:custGeom>
              <a:avLst/>
              <a:gdLst>
                <a:gd name="connsiteX0" fmla="*/ 113868 w 126872"/>
                <a:gd name="connsiteY0" fmla="*/ 54873 h 158592"/>
                <a:gd name="connsiteX1" fmla="*/ 69463 w 126872"/>
                <a:gd name="connsiteY1" fmla="*/ 17763 h 158592"/>
                <a:gd name="connsiteX2" fmla="*/ 21251 w 126872"/>
                <a:gd name="connsiteY2" fmla="*/ 85957 h 158592"/>
                <a:gd name="connsiteX3" fmla="*/ 69463 w 126872"/>
                <a:gd name="connsiteY3" fmla="*/ 154787 h 158592"/>
                <a:gd name="connsiteX4" fmla="*/ 113868 w 126872"/>
                <a:gd name="connsiteY4" fmla="*/ 116724 h 158592"/>
                <a:gd name="connsiteX5" fmla="*/ 134802 w 126872"/>
                <a:gd name="connsiteY5" fmla="*/ 116724 h 158592"/>
                <a:gd name="connsiteX6" fmla="*/ 71366 w 126872"/>
                <a:gd name="connsiteY6" fmla="*/ 172549 h 158592"/>
                <a:gd name="connsiteX7" fmla="*/ 0 w 126872"/>
                <a:gd name="connsiteY7" fmla="*/ 86274 h 158592"/>
                <a:gd name="connsiteX8" fmla="*/ 72635 w 126872"/>
                <a:gd name="connsiteY8" fmla="*/ 0 h 158592"/>
                <a:gd name="connsiteX9" fmla="*/ 134802 w 126872"/>
                <a:gd name="connsiteY9" fmla="*/ 54873 h 158592"/>
                <a:gd name="connsiteX10" fmla="*/ 113868 w 126872"/>
                <a:gd name="connsiteY10" fmla="*/ 5487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872" h="158592">
                  <a:moveTo>
                    <a:pt x="113868" y="54873"/>
                  </a:moveTo>
                  <a:cubicBezTo>
                    <a:pt x="112282" y="29816"/>
                    <a:pt x="96423" y="17763"/>
                    <a:pt x="69463" y="17763"/>
                  </a:cubicBezTo>
                  <a:cubicBezTo>
                    <a:pt x="39648" y="17763"/>
                    <a:pt x="21251" y="48847"/>
                    <a:pt x="21251" y="85957"/>
                  </a:cubicBezTo>
                  <a:cubicBezTo>
                    <a:pt x="21251" y="123385"/>
                    <a:pt x="39648" y="154787"/>
                    <a:pt x="69463" y="154787"/>
                  </a:cubicBezTo>
                  <a:cubicBezTo>
                    <a:pt x="94837" y="154787"/>
                    <a:pt x="112282" y="139244"/>
                    <a:pt x="113868" y="116724"/>
                  </a:cubicBezTo>
                  <a:lnTo>
                    <a:pt x="134802" y="116724"/>
                  </a:lnTo>
                  <a:cubicBezTo>
                    <a:pt x="129727" y="154152"/>
                    <a:pt x="108159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5" y="0"/>
                  </a:cubicBezTo>
                  <a:cubicBezTo>
                    <a:pt x="105938" y="0"/>
                    <a:pt x="133216" y="19983"/>
                    <a:pt x="134802" y="54873"/>
                  </a:cubicBezTo>
                  <a:lnTo>
                    <a:pt x="113868" y="5487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29CE8996-F90B-4208-B72B-8D8FB5271049}"/>
                </a:ext>
              </a:extLst>
            </p:cNvPr>
            <p:cNvSpPr/>
            <p:nvPr/>
          </p:nvSpPr>
          <p:spPr>
            <a:xfrm>
              <a:off x="6779967" y="12063183"/>
              <a:ext cx="126873" cy="222030"/>
            </a:xfrm>
            <a:custGeom>
              <a:avLst/>
              <a:gdLst>
                <a:gd name="connsiteX0" fmla="*/ 19031 w 126872"/>
                <a:gd name="connsiteY0" fmla="*/ 96107 h 222029"/>
                <a:gd name="connsiteX1" fmla="*/ 19665 w 126872"/>
                <a:gd name="connsiteY1" fmla="*/ 96107 h 222029"/>
                <a:gd name="connsiteX2" fmla="*/ 70732 w 126872"/>
                <a:gd name="connsiteY2" fmla="*/ 66609 h 222029"/>
                <a:gd name="connsiteX3" fmla="*/ 128141 w 126872"/>
                <a:gd name="connsiteY3" fmla="*/ 132583 h 222029"/>
                <a:gd name="connsiteX4" fmla="*/ 128141 w 126872"/>
                <a:gd name="connsiteY4" fmla="*/ 234400 h 222029"/>
                <a:gd name="connsiteX5" fmla="*/ 108793 w 126872"/>
                <a:gd name="connsiteY5" fmla="*/ 234400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6107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031" y="96107"/>
                  </a:moveTo>
                  <a:lnTo>
                    <a:pt x="19665" y="96107"/>
                  </a:lnTo>
                  <a:cubicBezTo>
                    <a:pt x="31084" y="76125"/>
                    <a:pt x="49480" y="66609"/>
                    <a:pt x="70732" y="66609"/>
                  </a:cubicBezTo>
                  <a:cubicBezTo>
                    <a:pt x="124018" y="66609"/>
                    <a:pt x="128141" y="113552"/>
                    <a:pt x="128141" y="132583"/>
                  </a:cubicBezTo>
                  <a:lnTo>
                    <a:pt x="128141" y="234400"/>
                  </a:lnTo>
                  <a:lnTo>
                    <a:pt x="108793" y="234400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8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6107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7ABF6860-924B-4AE5-970E-FB3DE8BA2980}"/>
                </a:ext>
              </a:extLst>
            </p:cNvPr>
            <p:cNvSpPr/>
            <p:nvPr/>
          </p:nvSpPr>
          <p:spPr>
            <a:xfrm>
              <a:off x="4689741" y="12631579"/>
              <a:ext cx="253745" cy="158593"/>
            </a:xfrm>
            <a:custGeom>
              <a:avLst/>
              <a:gdLst>
                <a:gd name="connsiteX0" fmla="*/ 69780 w 253745"/>
                <a:gd name="connsiteY0" fmla="*/ 137024 h 158592"/>
                <a:gd name="connsiteX1" fmla="*/ 70414 w 253745"/>
                <a:gd name="connsiteY1" fmla="*/ 137024 h 158592"/>
                <a:gd name="connsiteX2" fmla="*/ 119577 w 253745"/>
                <a:gd name="connsiteY2" fmla="*/ 0 h 158592"/>
                <a:gd name="connsiteX3" fmla="*/ 142732 w 253745"/>
                <a:gd name="connsiteY3" fmla="*/ 0 h 158592"/>
                <a:gd name="connsiteX4" fmla="*/ 190626 w 253745"/>
                <a:gd name="connsiteY4" fmla="*/ 135755 h 158592"/>
                <a:gd name="connsiteX5" fmla="*/ 191260 w 253745"/>
                <a:gd name="connsiteY5" fmla="*/ 135755 h 158592"/>
                <a:gd name="connsiteX6" fmla="*/ 238203 w 253745"/>
                <a:gd name="connsiteY6" fmla="*/ 0 h 158592"/>
                <a:gd name="connsiteX7" fmla="*/ 259455 w 253745"/>
                <a:gd name="connsiteY7" fmla="*/ 0 h 158592"/>
                <a:gd name="connsiteX8" fmla="*/ 198873 w 253745"/>
                <a:gd name="connsiteY8" fmla="*/ 162716 h 158592"/>
                <a:gd name="connsiteX9" fmla="*/ 180476 w 253745"/>
                <a:gd name="connsiteY9" fmla="*/ 162716 h 158592"/>
                <a:gd name="connsiteX10" fmla="*/ 130679 w 253745"/>
                <a:gd name="connsiteY10" fmla="*/ 22203 h 158592"/>
                <a:gd name="connsiteX11" fmla="*/ 130044 w 253745"/>
                <a:gd name="connsiteY11" fmla="*/ 22203 h 158592"/>
                <a:gd name="connsiteX12" fmla="*/ 79295 w 253745"/>
                <a:gd name="connsiteY12" fmla="*/ 162716 h 158592"/>
                <a:gd name="connsiteX13" fmla="*/ 59630 w 253745"/>
                <a:gd name="connsiteY13" fmla="*/ 162716 h 158592"/>
                <a:gd name="connsiteX14" fmla="*/ 0 w 253745"/>
                <a:gd name="connsiteY14" fmla="*/ 0 h 158592"/>
                <a:gd name="connsiteX15" fmla="*/ 21251 w 253745"/>
                <a:gd name="connsiteY15" fmla="*/ 0 h 158592"/>
                <a:gd name="connsiteX16" fmla="*/ 69780 w 253745"/>
                <a:gd name="connsiteY16" fmla="*/ 137024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3745" h="158592">
                  <a:moveTo>
                    <a:pt x="69780" y="137024"/>
                  </a:moveTo>
                  <a:lnTo>
                    <a:pt x="70414" y="137024"/>
                  </a:lnTo>
                  <a:lnTo>
                    <a:pt x="119577" y="0"/>
                  </a:lnTo>
                  <a:lnTo>
                    <a:pt x="142732" y="0"/>
                  </a:lnTo>
                  <a:lnTo>
                    <a:pt x="190626" y="135755"/>
                  </a:lnTo>
                  <a:lnTo>
                    <a:pt x="191260" y="135755"/>
                  </a:lnTo>
                  <a:lnTo>
                    <a:pt x="238203" y="0"/>
                  </a:lnTo>
                  <a:lnTo>
                    <a:pt x="259455" y="0"/>
                  </a:lnTo>
                  <a:lnTo>
                    <a:pt x="198873" y="162716"/>
                  </a:lnTo>
                  <a:lnTo>
                    <a:pt x="180476" y="162716"/>
                  </a:lnTo>
                  <a:lnTo>
                    <a:pt x="130679" y="22203"/>
                  </a:lnTo>
                  <a:lnTo>
                    <a:pt x="130044" y="22203"/>
                  </a:lnTo>
                  <a:lnTo>
                    <a:pt x="79295" y="162716"/>
                  </a:lnTo>
                  <a:lnTo>
                    <a:pt x="59630" y="162716"/>
                  </a:lnTo>
                  <a:lnTo>
                    <a:pt x="0" y="0"/>
                  </a:lnTo>
                  <a:lnTo>
                    <a:pt x="21251" y="0"/>
                  </a:lnTo>
                  <a:lnTo>
                    <a:pt x="69780" y="137024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0484C207-0461-4415-8BFB-6EA8863C8B35}"/>
                </a:ext>
              </a:extLst>
            </p:cNvPr>
            <p:cNvSpPr/>
            <p:nvPr/>
          </p:nvSpPr>
          <p:spPr>
            <a:xfrm>
              <a:off x="4966641" y="12631579"/>
              <a:ext cx="253745" cy="158593"/>
            </a:xfrm>
            <a:custGeom>
              <a:avLst/>
              <a:gdLst>
                <a:gd name="connsiteX0" fmla="*/ 69780 w 253745"/>
                <a:gd name="connsiteY0" fmla="*/ 137024 h 158592"/>
                <a:gd name="connsiteX1" fmla="*/ 70414 w 253745"/>
                <a:gd name="connsiteY1" fmla="*/ 137024 h 158592"/>
                <a:gd name="connsiteX2" fmla="*/ 119578 w 253745"/>
                <a:gd name="connsiteY2" fmla="*/ 0 h 158592"/>
                <a:gd name="connsiteX3" fmla="*/ 142732 w 253745"/>
                <a:gd name="connsiteY3" fmla="*/ 0 h 158592"/>
                <a:gd name="connsiteX4" fmla="*/ 190626 w 253745"/>
                <a:gd name="connsiteY4" fmla="*/ 135755 h 158592"/>
                <a:gd name="connsiteX5" fmla="*/ 191260 w 253745"/>
                <a:gd name="connsiteY5" fmla="*/ 135755 h 158592"/>
                <a:gd name="connsiteX6" fmla="*/ 238203 w 253745"/>
                <a:gd name="connsiteY6" fmla="*/ 0 h 158592"/>
                <a:gd name="connsiteX7" fmla="*/ 259454 w 253745"/>
                <a:gd name="connsiteY7" fmla="*/ 0 h 158592"/>
                <a:gd name="connsiteX8" fmla="*/ 198873 w 253745"/>
                <a:gd name="connsiteY8" fmla="*/ 162716 h 158592"/>
                <a:gd name="connsiteX9" fmla="*/ 180476 w 253745"/>
                <a:gd name="connsiteY9" fmla="*/ 162716 h 158592"/>
                <a:gd name="connsiteX10" fmla="*/ 130679 w 253745"/>
                <a:gd name="connsiteY10" fmla="*/ 22203 h 158592"/>
                <a:gd name="connsiteX11" fmla="*/ 130044 w 253745"/>
                <a:gd name="connsiteY11" fmla="*/ 22203 h 158592"/>
                <a:gd name="connsiteX12" fmla="*/ 79295 w 253745"/>
                <a:gd name="connsiteY12" fmla="*/ 162716 h 158592"/>
                <a:gd name="connsiteX13" fmla="*/ 59630 w 253745"/>
                <a:gd name="connsiteY13" fmla="*/ 162716 h 158592"/>
                <a:gd name="connsiteX14" fmla="*/ 0 w 253745"/>
                <a:gd name="connsiteY14" fmla="*/ 0 h 158592"/>
                <a:gd name="connsiteX15" fmla="*/ 21251 w 253745"/>
                <a:gd name="connsiteY15" fmla="*/ 0 h 158592"/>
                <a:gd name="connsiteX16" fmla="*/ 69780 w 253745"/>
                <a:gd name="connsiteY16" fmla="*/ 137024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3745" h="158592">
                  <a:moveTo>
                    <a:pt x="69780" y="137024"/>
                  </a:moveTo>
                  <a:lnTo>
                    <a:pt x="70414" y="137024"/>
                  </a:lnTo>
                  <a:lnTo>
                    <a:pt x="119578" y="0"/>
                  </a:lnTo>
                  <a:lnTo>
                    <a:pt x="142732" y="0"/>
                  </a:lnTo>
                  <a:lnTo>
                    <a:pt x="190626" y="135755"/>
                  </a:lnTo>
                  <a:lnTo>
                    <a:pt x="191260" y="135755"/>
                  </a:lnTo>
                  <a:lnTo>
                    <a:pt x="238203" y="0"/>
                  </a:lnTo>
                  <a:lnTo>
                    <a:pt x="259454" y="0"/>
                  </a:lnTo>
                  <a:lnTo>
                    <a:pt x="198873" y="162716"/>
                  </a:lnTo>
                  <a:lnTo>
                    <a:pt x="180476" y="162716"/>
                  </a:lnTo>
                  <a:lnTo>
                    <a:pt x="130679" y="22203"/>
                  </a:lnTo>
                  <a:lnTo>
                    <a:pt x="130044" y="22203"/>
                  </a:lnTo>
                  <a:lnTo>
                    <a:pt x="79295" y="162716"/>
                  </a:lnTo>
                  <a:lnTo>
                    <a:pt x="59630" y="162716"/>
                  </a:lnTo>
                  <a:lnTo>
                    <a:pt x="0" y="0"/>
                  </a:lnTo>
                  <a:lnTo>
                    <a:pt x="21251" y="0"/>
                  </a:lnTo>
                  <a:lnTo>
                    <a:pt x="69780" y="137024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D7AEE56E-F967-4AD5-8C35-BFC0BE594DB6}"/>
                </a:ext>
              </a:extLst>
            </p:cNvPr>
            <p:cNvSpPr/>
            <p:nvPr/>
          </p:nvSpPr>
          <p:spPr>
            <a:xfrm>
              <a:off x="5243223" y="12631579"/>
              <a:ext cx="253745" cy="158593"/>
            </a:xfrm>
            <a:custGeom>
              <a:avLst/>
              <a:gdLst>
                <a:gd name="connsiteX0" fmla="*/ 70097 w 253745"/>
                <a:gd name="connsiteY0" fmla="*/ 137024 h 158592"/>
                <a:gd name="connsiteX1" fmla="*/ 70732 w 253745"/>
                <a:gd name="connsiteY1" fmla="*/ 137024 h 158592"/>
                <a:gd name="connsiteX2" fmla="*/ 119895 w 253745"/>
                <a:gd name="connsiteY2" fmla="*/ 0 h 158592"/>
                <a:gd name="connsiteX3" fmla="*/ 143049 w 253745"/>
                <a:gd name="connsiteY3" fmla="*/ 0 h 158592"/>
                <a:gd name="connsiteX4" fmla="*/ 190943 w 253745"/>
                <a:gd name="connsiteY4" fmla="*/ 135755 h 158592"/>
                <a:gd name="connsiteX5" fmla="*/ 191578 w 253745"/>
                <a:gd name="connsiteY5" fmla="*/ 135755 h 158592"/>
                <a:gd name="connsiteX6" fmla="*/ 238520 w 253745"/>
                <a:gd name="connsiteY6" fmla="*/ 0 h 158592"/>
                <a:gd name="connsiteX7" fmla="*/ 259772 w 253745"/>
                <a:gd name="connsiteY7" fmla="*/ 0 h 158592"/>
                <a:gd name="connsiteX8" fmla="*/ 199190 w 253745"/>
                <a:gd name="connsiteY8" fmla="*/ 162716 h 158592"/>
                <a:gd name="connsiteX9" fmla="*/ 180793 w 253745"/>
                <a:gd name="connsiteY9" fmla="*/ 162716 h 158592"/>
                <a:gd name="connsiteX10" fmla="*/ 130996 w 253745"/>
                <a:gd name="connsiteY10" fmla="*/ 22203 h 158592"/>
                <a:gd name="connsiteX11" fmla="*/ 130362 w 253745"/>
                <a:gd name="connsiteY11" fmla="*/ 22203 h 158592"/>
                <a:gd name="connsiteX12" fmla="*/ 79613 w 253745"/>
                <a:gd name="connsiteY12" fmla="*/ 162716 h 158592"/>
                <a:gd name="connsiteX13" fmla="*/ 59630 w 253745"/>
                <a:gd name="connsiteY13" fmla="*/ 162716 h 158592"/>
                <a:gd name="connsiteX14" fmla="*/ 0 w 253745"/>
                <a:gd name="connsiteY14" fmla="*/ 0 h 158592"/>
                <a:gd name="connsiteX15" fmla="*/ 21251 w 253745"/>
                <a:gd name="connsiteY15" fmla="*/ 0 h 158592"/>
                <a:gd name="connsiteX16" fmla="*/ 70097 w 253745"/>
                <a:gd name="connsiteY16" fmla="*/ 137024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3745" h="158592">
                  <a:moveTo>
                    <a:pt x="70097" y="137024"/>
                  </a:moveTo>
                  <a:lnTo>
                    <a:pt x="70732" y="137024"/>
                  </a:lnTo>
                  <a:lnTo>
                    <a:pt x="119895" y="0"/>
                  </a:lnTo>
                  <a:lnTo>
                    <a:pt x="143049" y="0"/>
                  </a:lnTo>
                  <a:lnTo>
                    <a:pt x="190943" y="135755"/>
                  </a:lnTo>
                  <a:lnTo>
                    <a:pt x="191578" y="135755"/>
                  </a:lnTo>
                  <a:lnTo>
                    <a:pt x="238520" y="0"/>
                  </a:lnTo>
                  <a:lnTo>
                    <a:pt x="259772" y="0"/>
                  </a:lnTo>
                  <a:lnTo>
                    <a:pt x="199190" y="162716"/>
                  </a:lnTo>
                  <a:lnTo>
                    <a:pt x="180793" y="162716"/>
                  </a:lnTo>
                  <a:lnTo>
                    <a:pt x="130996" y="22203"/>
                  </a:lnTo>
                  <a:lnTo>
                    <a:pt x="130362" y="22203"/>
                  </a:lnTo>
                  <a:lnTo>
                    <a:pt x="79613" y="162716"/>
                  </a:lnTo>
                  <a:lnTo>
                    <a:pt x="59630" y="162716"/>
                  </a:lnTo>
                  <a:lnTo>
                    <a:pt x="0" y="0"/>
                  </a:lnTo>
                  <a:lnTo>
                    <a:pt x="21251" y="0"/>
                  </a:lnTo>
                  <a:lnTo>
                    <a:pt x="70097" y="137024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E4D8E6E5-875E-4FF0-B1AF-1658FF53F9EA}"/>
                </a:ext>
              </a:extLst>
            </p:cNvPr>
            <p:cNvSpPr/>
            <p:nvPr/>
          </p:nvSpPr>
          <p:spPr>
            <a:xfrm>
              <a:off x="5516316" y="12766383"/>
              <a:ext cx="31718" cy="31719"/>
            </a:xfrm>
            <a:custGeom>
              <a:avLst/>
              <a:gdLst>
                <a:gd name="connsiteX0" fmla="*/ 0 w 0"/>
                <a:gd name="connsiteY0" fmla="*/ 27912 h 0"/>
                <a:gd name="connsiteX1" fmla="*/ 0 w 0"/>
                <a:gd name="connsiteY1" fmla="*/ 0 h 0"/>
                <a:gd name="connsiteX2" fmla="*/ 26009 w 0"/>
                <a:gd name="connsiteY2" fmla="*/ 0 h 0"/>
                <a:gd name="connsiteX3" fmla="*/ 26009 w 0"/>
                <a:gd name="connsiteY3" fmla="*/ 27912 h 0"/>
                <a:gd name="connsiteX4" fmla="*/ 0 w 0"/>
                <a:gd name="connsiteY4" fmla="*/ 2791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0" y="27912"/>
                  </a:moveTo>
                  <a:lnTo>
                    <a:pt x="0" y="0"/>
                  </a:lnTo>
                  <a:lnTo>
                    <a:pt x="26009" y="0"/>
                  </a:lnTo>
                  <a:lnTo>
                    <a:pt x="26009" y="27912"/>
                  </a:lnTo>
                  <a:lnTo>
                    <a:pt x="0" y="27912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2F9B16A7-A6F3-4642-A546-AFA3A61ACA97}"/>
                </a:ext>
              </a:extLst>
            </p:cNvPr>
            <p:cNvSpPr/>
            <p:nvPr/>
          </p:nvSpPr>
          <p:spPr>
            <a:xfrm>
              <a:off x="5592757" y="12560213"/>
              <a:ext cx="126873" cy="222030"/>
            </a:xfrm>
            <a:custGeom>
              <a:avLst/>
              <a:gdLst>
                <a:gd name="connsiteX0" fmla="*/ 19348 w 126872"/>
                <a:gd name="connsiteY0" fmla="*/ 95790 h 222029"/>
                <a:gd name="connsiteX1" fmla="*/ 19983 w 126872"/>
                <a:gd name="connsiteY1" fmla="*/ 95790 h 222029"/>
                <a:gd name="connsiteX2" fmla="*/ 70732 w 126872"/>
                <a:gd name="connsiteY2" fmla="*/ 66292 h 222029"/>
                <a:gd name="connsiteX3" fmla="*/ 128141 w 126872"/>
                <a:gd name="connsiteY3" fmla="*/ 132266 h 222029"/>
                <a:gd name="connsiteX4" fmla="*/ 128141 w 126872"/>
                <a:gd name="connsiteY4" fmla="*/ 234083 h 222029"/>
                <a:gd name="connsiteX5" fmla="*/ 108793 w 126872"/>
                <a:gd name="connsiteY5" fmla="*/ 234083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579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348" y="95790"/>
                  </a:moveTo>
                  <a:lnTo>
                    <a:pt x="19983" y="95790"/>
                  </a:lnTo>
                  <a:cubicBezTo>
                    <a:pt x="31401" y="75807"/>
                    <a:pt x="49798" y="66292"/>
                    <a:pt x="70732" y="66292"/>
                  </a:cubicBezTo>
                  <a:cubicBezTo>
                    <a:pt x="124018" y="66292"/>
                    <a:pt x="128141" y="113235"/>
                    <a:pt x="128141" y="132266"/>
                  </a:cubicBezTo>
                  <a:lnTo>
                    <a:pt x="128141" y="234083"/>
                  </a:lnTo>
                  <a:lnTo>
                    <a:pt x="108793" y="234083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9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579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DC185D9E-B771-47BC-8447-59B8864B3189}"/>
                </a:ext>
              </a:extLst>
            </p:cNvPr>
            <p:cNvSpPr/>
            <p:nvPr/>
          </p:nvSpPr>
          <p:spPr>
            <a:xfrm>
              <a:off x="5754520" y="12556406"/>
              <a:ext cx="63436" cy="222030"/>
            </a:xfrm>
            <a:custGeom>
              <a:avLst/>
              <a:gdLst>
                <a:gd name="connsiteX0" fmla="*/ 32670 w 63436"/>
                <a:gd name="connsiteY0" fmla="*/ 237889 h 222029"/>
                <a:gd name="connsiteX1" fmla="*/ 32670 w 63436"/>
                <a:gd name="connsiteY1" fmla="*/ 92935 h 222029"/>
                <a:gd name="connsiteX2" fmla="*/ 0 w 63436"/>
                <a:gd name="connsiteY2" fmla="*/ 92935 h 222029"/>
                <a:gd name="connsiteX3" fmla="*/ 0 w 63436"/>
                <a:gd name="connsiteY3" fmla="*/ 75173 h 222029"/>
                <a:gd name="connsiteX4" fmla="*/ 32670 w 63436"/>
                <a:gd name="connsiteY4" fmla="*/ 75173 h 222029"/>
                <a:gd name="connsiteX5" fmla="*/ 32670 w 63436"/>
                <a:gd name="connsiteY5" fmla="*/ 40600 h 222029"/>
                <a:gd name="connsiteX6" fmla="*/ 72000 w 63436"/>
                <a:gd name="connsiteY6" fmla="*/ 0 h 222029"/>
                <a:gd name="connsiteX7" fmla="*/ 90397 w 63436"/>
                <a:gd name="connsiteY7" fmla="*/ 3489 h 222029"/>
                <a:gd name="connsiteX8" fmla="*/ 90397 w 63436"/>
                <a:gd name="connsiteY8" fmla="*/ 19031 h 222029"/>
                <a:gd name="connsiteX9" fmla="*/ 78344 w 63436"/>
                <a:gd name="connsiteY9" fmla="*/ 17763 h 222029"/>
                <a:gd name="connsiteX10" fmla="*/ 52018 w 63436"/>
                <a:gd name="connsiteY10" fmla="*/ 54556 h 222029"/>
                <a:gd name="connsiteX11" fmla="*/ 52018 w 63436"/>
                <a:gd name="connsiteY11" fmla="*/ 75173 h 222029"/>
                <a:gd name="connsiteX12" fmla="*/ 89128 w 63436"/>
                <a:gd name="connsiteY12" fmla="*/ 75173 h 222029"/>
                <a:gd name="connsiteX13" fmla="*/ 89128 w 63436"/>
                <a:gd name="connsiteY13" fmla="*/ 92935 h 222029"/>
                <a:gd name="connsiteX14" fmla="*/ 52018 w 63436"/>
                <a:gd name="connsiteY14" fmla="*/ 92935 h 222029"/>
                <a:gd name="connsiteX15" fmla="*/ 52018 w 63436"/>
                <a:gd name="connsiteY15" fmla="*/ 237889 h 222029"/>
                <a:gd name="connsiteX16" fmla="*/ 32670 w 63436"/>
                <a:gd name="connsiteY16" fmla="*/ 237889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436" h="222029">
                  <a:moveTo>
                    <a:pt x="32670" y="237889"/>
                  </a:moveTo>
                  <a:lnTo>
                    <a:pt x="32670" y="92935"/>
                  </a:lnTo>
                  <a:lnTo>
                    <a:pt x="0" y="92935"/>
                  </a:lnTo>
                  <a:lnTo>
                    <a:pt x="0" y="75173"/>
                  </a:lnTo>
                  <a:lnTo>
                    <a:pt x="32670" y="75173"/>
                  </a:lnTo>
                  <a:lnTo>
                    <a:pt x="32670" y="40600"/>
                  </a:lnTo>
                  <a:cubicBezTo>
                    <a:pt x="32670" y="12687"/>
                    <a:pt x="44088" y="0"/>
                    <a:pt x="72000" y="0"/>
                  </a:cubicBezTo>
                  <a:cubicBezTo>
                    <a:pt x="78027" y="0"/>
                    <a:pt x="84687" y="2220"/>
                    <a:pt x="90397" y="3489"/>
                  </a:cubicBezTo>
                  <a:lnTo>
                    <a:pt x="90397" y="19031"/>
                  </a:lnTo>
                  <a:cubicBezTo>
                    <a:pt x="86590" y="18397"/>
                    <a:pt x="82150" y="17763"/>
                    <a:pt x="78344" y="17763"/>
                  </a:cubicBezTo>
                  <a:cubicBezTo>
                    <a:pt x="51700" y="17763"/>
                    <a:pt x="51066" y="31084"/>
                    <a:pt x="52018" y="54556"/>
                  </a:cubicBezTo>
                  <a:lnTo>
                    <a:pt x="52018" y="75173"/>
                  </a:lnTo>
                  <a:lnTo>
                    <a:pt x="89128" y="75173"/>
                  </a:lnTo>
                  <a:lnTo>
                    <a:pt x="89128" y="92935"/>
                  </a:lnTo>
                  <a:lnTo>
                    <a:pt x="52018" y="92935"/>
                  </a:lnTo>
                  <a:lnTo>
                    <a:pt x="52018" y="237889"/>
                  </a:lnTo>
                  <a:lnTo>
                    <a:pt x="32670" y="237889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:a16="http://schemas.microsoft.com/office/drawing/2014/main" id="{09E42981-D051-4EE2-BB2C-A4935A9C6ADE}"/>
                </a:ext>
              </a:extLst>
            </p:cNvPr>
            <p:cNvSpPr/>
            <p:nvPr/>
          </p:nvSpPr>
          <p:spPr>
            <a:xfrm>
              <a:off x="5885198" y="12560213"/>
              <a:ext cx="126873" cy="222030"/>
            </a:xfrm>
            <a:custGeom>
              <a:avLst/>
              <a:gdLst>
                <a:gd name="connsiteX0" fmla="*/ 19348 w 126872"/>
                <a:gd name="connsiteY0" fmla="*/ 95790 h 222029"/>
                <a:gd name="connsiteX1" fmla="*/ 19983 w 126872"/>
                <a:gd name="connsiteY1" fmla="*/ 95790 h 222029"/>
                <a:gd name="connsiteX2" fmla="*/ 70732 w 126872"/>
                <a:gd name="connsiteY2" fmla="*/ 66292 h 222029"/>
                <a:gd name="connsiteX3" fmla="*/ 128141 w 126872"/>
                <a:gd name="connsiteY3" fmla="*/ 132266 h 222029"/>
                <a:gd name="connsiteX4" fmla="*/ 128141 w 126872"/>
                <a:gd name="connsiteY4" fmla="*/ 234083 h 222029"/>
                <a:gd name="connsiteX5" fmla="*/ 108793 w 126872"/>
                <a:gd name="connsiteY5" fmla="*/ 234083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579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348" y="95790"/>
                  </a:moveTo>
                  <a:lnTo>
                    <a:pt x="19983" y="95790"/>
                  </a:lnTo>
                  <a:cubicBezTo>
                    <a:pt x="31401" y="75807"/>
                    <a:pt x="49797" y="66292"/>
                    <a:pt x="70732" y="66292"/>
                  </a:cubicBezTo>
                  <a:cubicBezTo>
                    <a:pt x="124018" y="66292"/>
                    <a:pt x="128141" y="113235"/>
                    <a:pt x="128141" y="132266"/>
                  </a:cubicBezTo>
                  <a:lnTo>
                    <a:pt x="128141" y="234083"/>
                  </a:lnTo>
                  <a:lnTo>
                    <a:pt x="108793" y="234083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8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579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14" name="Freihandform: Form 113">
              <a:extLst>
                <a:ext uri="{FF2B5EF4-FFF2-40B4-BE49-F238E27FC236}">
                  <a16:creationId xmlns:a16="http://schemas.microsoft.com/office/drawing/2014/main" id="{FEE5EC41-9BE8-4717-ACBE-2A4352AC41D9}"/>
                </a:ext>
              </a:extLst>
            </p:cNvPr>
            <p:cNvSpPr/>
            <p:nvPr/>
          </p:nvSpPr>
          <p:spPr>
            <a:xfrm>
              <a:off x="6063771" y="12766383"/>
              <a:ext cx="31718" cy="31719"/>
            </a:xfrm>
            <a:custGeom>
              <a:avLst/>
              <a:gdLst>
                <a:gd name="connsiteX0" fmla="*/ 0 w 0"/>
                <a:gd name="connsiteY0" fmla="*/ 27912 h 0"/>
                <a:gd name="connsiteX1" fmla="*/ 0 w 0"/>
                <a:gd name="connsiteY1" fmla="*/ 0 h 0"/>
                <a:gd name="connsiteX2" fmla="*/ 26009 w 0"/>
                <a:gd name="connsiteY2" fmla="*/ 0 h 0"/>
                <a:gd name="connsiteX3" fmla="*/ 26009 w 0"/>
                <a:gd name="connsiteY3" fmla="*/ 27912 h 0"/>
                <a:gd name="connsiteX4" fmla="*/ 0 w 0"/>
                <a:gd name="connsiteY4" fmla="*/ 2791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0" y="27912"/>
                  </a:moveTo>
                  <a:lnTo>
                    <a:pt x="0" y="0"/>
                  </a:lnTo>
                  <a:lnTo>
                    <a:pt x="26009" y="0"/>
                  </a:lnTo>
                  <a:lnTo>
                    <a:pt x="26009" y="27912"/>
                  </a:lnTo>
                  <a:lnTo>
                    <a:pt x="0" y="27912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15" name="Freihandform: Form 114">
              <a:extLst>
                <a:ext uri="{FF2B5EF4-FFF2-40B4-BE49-F238E27FC236}">
                  <a16:creationId xmlns:a16="http://schemas.microsoft.com/office/drawing/2014/main" id="{4ABAB112-1FBF-4F09-9D19-0262893A4311}"/>
                </a:ext>
              </a:extLst>
            </p:cNvPr>
            <p:cNvSpPr/>
            <p:nvPr/>
          </p:nvSpPr>
          <p:spPr>
            <a:xfrm>
              <a:off x="6129111" y="12626504"/>
              <a:ext cx="126873" cy="158593"/>
            </a:xfrm>
            <a:custGeom>
              <a:avLst/>
              <a:gdLst>
                <a:gd name="connsiteX0" fmla="*/ 113868 w 126872"/>
                <a:gd name="connsiteY0" fmla="*/ 54873 h 158592"/>
                <a:gd name="connsiteX1" fmla="*/ 69463 w 126872"/>
                <a:gd name="connsiteY1" fmla="*/ 17763 h 158592"/>
                <a:gd name="connsiteX2" fmla="*/ 21251 w 126872"/>
                <a:gd name="connsiteY2" fmla="*/ 85957 h 158592"/>
                <a:gd name="connsiteX3" fmla="*/ 69463 w 126872"/>
                <a:gd name="connsiteY3" fmla="*/ 154787 h 158592"/>
                <a:gd name="connsiteX4" fmla="*/ 113868 w 126872"/>
                <a:gd name="connsiteY4" fmla="*/ 116724 h 158592"/>
                <a:gd name="connsiteX5" fmla="*/ 134802 w 126872"/>
                <a:gd name="connsiteY5" fmla="*/ 116724 h 158592"/>
                <a:gd name="connsiteX6" fmla="*/ 71366 w 126872"/>
                <a:gd name="connsiteY6" fmla="*/ 172549 h 158592"/>
                <a:gd name="connsiteX7" fmla="*/ 0 w 126872"/>
                <a:gd name="connsiteY7" fmla="*/ 86274 h 158592"/>
                <a:gd name="connsiteX8" fmla="*/ 72635 w 126872"/>
                <a:gd name="connsiteY8" fmla="*/ 0 h 158592"/>
                <a:gd name="connsiteX9" fmla="*/ 134802 w 126872"/>
                <a:gd name="connsiteY9" fmla="*/ 54873 h 158592"/>
                <a:gd name="connsiteX10" fmla="*/ 113868 w 126872"/>
                <a:gd name="connsiteY10" fmla="*/ 54873 h 15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872" h="158592">
                  <a:moveTo>
                    <a:pt x="113868" y="54873"/>
                  </a:moveTo>
                  <a:cubicBezTo>
                    <a:pt x="112282" y="29816"/>
                    <a:pt x="96423" y="17763"/>
                    <a:pt x="69463" y="17763"/>
                  </a:cubicBezTo>
                  <a:cubicBezTo>
                    <a:pt x="39648" y="17763"/>
                    <a:pt x="21251" y="48847"/>
                    <a:pt x="21251" y="85957"/>
                  </a:cubicBezTo>
                  <a:cubicBezTo>
                    <a:pt x="21251" y="123385"/>
                    <a:pt x="39648" y="154787"/>
                    <a:pt x="69463" y="154787"/>
                  </a:cubicBezTo>
                  <a:cubicBezTo>
                    <a:pt x="94837" y="154787"/>
                    <a:pt x="112282" y="139245"/>
                    <a:pt x="113868" y="116724"/>
                  </a:cubicBezTo>
                  <a:lnTo>
                    <a:pt x="134802" y="116724"/>
                  </a:lnTo>
                  <a:cubicBezTo>
                    <a:pt x="129727" y="154152"/>
                    <a:pt x="108159" y="172549"/>
                    <a:pt x="71366" y="172549"/>
                  </a:cubicBezTo>
                  <a:cubicBezTo>
                    <a:pt x="22837" y="172549"/>
                    <a:pt x="0" y="130680"/>
                    <a:pt x="0" y="86274"/>
                  </a:cubicBezTo>
                  <a:cubicBezTo>
                    <a:pt x="0" y="42186"/>
                    <a:pt x="24423" y="0"/>
                    <a:pt x="72635" y="0"/>
                  </a:cubicBezTo>
                  <a:cubicBezTo>
                    <a:pt x="105938" y="0"/>
                    <a:pt x="133216" y="19983"/>
                    <a:pt x="134802" y="54873"/>
                  </a:cubicBezTo>
                  <a:lnTo>
                    <a:pt x="113868" y="54873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  <p:sp>
          <p:nvSpPr>
            <p:cNvPr id="116" name="Freihandform: Form 115">
              <a:extLst>
                <a:ext uri="{FF2B5EF4-FFF2-40B4-BE49-F238E27FC236}">
                  <a16:creationId xmlns:a16="http://schemas.microsoft.com/office/drawing/2014/main" id="{E758149D-5B08-40DB-A350-1C5117FC328D}"/>
                </a:ext>
              </a:extLst>
            </p:cNvPr>
            <p:cNvSpPr/>
            <p:nvPr/>
          </p:nvSpPr>
          <p:spPr>
            <a:xfrm>
              <a:off x="6299437" y="12560213"/>
              <a:ext cx="126873" cy="222030"/>
            </a:xfrm>
            <a:custGeom>
              <a:avLst/>
              <a:gdLst>
                <a:gd name="connsiteX0" fmla="*/ 19348 w 126872"/>
                <a:gd name="connsiteY0" fmla="*/ 95790 h 222029"/>
                <a:gd name="connsiteX1" fmla="*/ 19982 w 126872"/>
                <a:gd name="connsiteY1" fmla="*/ 95790 h 222029"/>
                <a:gd name="connsiteX2" fmla="*/ 70731 w 126872"/>
                <a:gd name="connsiteY2" fmla="*/ 66292 h 222029"/>
                <a:gd name="connsiteX3" fmla="*/ 128141 w 126872"/>
                <a:gd name="connsiteY3" fmla="*/ 132266 h 222029"/>
                <a:gd name="connsiteX4" fmla="*/ 128141 w 126872"/>
                <a:gd name="connsiteY4" fmla="*/ 234083 h 222029"/>
                <a:gd name="connsiteX5" fmla="*/ 108793 w 126872"/>
                <a:gd name="connsiteY5" fmla="*/ 234083 h 222029"/>
                <a:gd name="connsiteX6" fmla="*/ 108793 w 126872"/>
                <a:gd name="connsiteY6" fmla="*/ 129094 h 222029"/>
                <a:gd name="connsiteX7" fmla="*/ 65974 w 126872"/>
                <a:gd name="connsiteY7" fmla="*/ 84371 h 222029"/>
                <a:gd name="connsiteX8" fmla="*/ 19348 w 126872"/>
                <a:gd name="connsiteY8" fmla="*/ 140513 h 222029"/>
                <a:gd name="connsiteX9" fmla="*/ 19348 w 126872"/>
                <a:gd name="connsiteY9" fmla="*/ 234083 h 222029"/>
                <a:gd name="connsiteX10" fmla="*/ 0 w 126872"/>
                <a:gd name="connsiteY10" fmla="*/ 234083 h 222029"/>
                <a:gd name="connsiteX11" fmla="*/ 0 w 126872"/>
                <a:gd name="connsiteY11" fmla="*/ 0 h 222029"/>
                <a:gd name="connsiteX12" fmla="*/ 19348 w 126872"/>
                <a:gd name="connsiteY12" fmla="*/ 0 h 222029"/>
                <a:gd name="connsiteX13" fmla="*/ 19348 w 126872"/>
                <a:gd name="connsiteY13" fmla="*/ 95790 h 2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872" h="222029">
                  <a:moveTo>
                    <a:pt x="19348" y="95790"/>
                  </a:moveTo>
                  <a:lnTo>
                    <a:pt x="19982" y="95790"/>
                  </a:lnTo>
                  <a:cubicBezTo>
                    <a:pt x="31401" y="75807"/>
                    <a:pt x="49797" y="66292"/>
                    <a:pt x="70731" y="66292"/>
                  </a:cubicBezTo>
                  <a:cubicBezTo>
                    <a:pt x="124018" y="66292"/>
                    <a:pt x="128141" y="113235"/>
                    <a:pt x="128141" y="132266"/>
                  </a:cubicBezTo>
                  <a:lnTo>
                    <a:pt x="128141" y="234083"/>
                  </a:lnTo>
                  <a:lnTo>
                    <a:pt x="108793" y="234083"/>
                  </a:lnTo>
                  <a:lnTo>
                    <a:pt x="108793" y="129094"/>
                  </a:lnTo>
                  <a:cubicBezTo>
                    <a:pt x="108793" y="100865"/>
                    <a:pt x="92617" y="84371"/>
                    <a:pt x="65974" y="84371"/>
                  </a:cubicBezTo>
                  <a:cubicBezTo>
                    <a:pt x="33938" y="84371"/>
                    <a:pt x="19348" y="111332"/>
                    <a:pt x="19348" y="140513"/>
                  </a:cubicBezTo>
                  <a:lnTo>
                    <a:pt x="19348" y="234083"/>
                  </a:lnTo>
                  <a:lnTo>
                    <a:pt x="0" y="234083"/>
                  </a:lnTo>
                  <a:lnTo>
                    <a:pt x="0" y="0"/>
                  </a:lnTo>
                  <a:lnTo>
                    <a:pt x="19348" y="0"/>
                  </a:lnTo>
                  <a:lnTo>
                    <a:pt x="19348" y="95790"/>
                  </a:lnTo>
                  <a:close/>
                </a:path>
              </a:pathLst>
            </a:custGeom>
            <a:solidFill>
              <a:srgbClr val="000000"/>
            </a:solidFill>
            <a:ln w="27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914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15A0E8E-0F6B-4C70-917C-2F8CFDF40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5338" y="5559564"/>
            <a:ext cx="8668103" cy="6460"/>
          </a:xfrm>
          <a:custGeom>
            <a:avLst/>
            <a:gdLst>
              <a:gd name="connsiteX0" fmla="*/ 0 w 22762004"/>
              <a:gd name="connsiteY0" fmla="*/ 0 h 0"/>
              <a:gd name="connsiteX1" fmla="*/ 22766426 w 2276200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62004">
                <a:moveTo>
                  <a:pt x="0" y="0"/>
                </a:moveTo>
                <a:lnTo>
                  <a:pt x="22766426" y="0"/>
                </a:lnTo>
              </a:path>
            </a:pathLst>
          </a:custGeom>
          <a:solidFill>
            <a:schemeClr val="accent1"/>
          </a:solidFill>
          <a:ln w="47368" cap="flat">
            <a:solidFill>
              <a:srgbClr val="E74011"/>
            </a:solidFill>
            <a:prstDash val="solid"/>
            <a:miter/>
          </a:ln>
        </p:spPr>
        <p:txBody>
          <a:bodyPr rtlCol="0" anchor="ctr"/>
          <a:lstStyle/>
          <a:p>
            <a:endParaRPr lang="en-US" sz="914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113530" y="548765"/>
            <a:ext cx="6204814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113" name="Text Placeholder 112">
            <a:extLst>
              <a:ext uri="{FF2B5EF4-FFF2-40B4-BE49-F238E27FC236}">
                <a16:creationId xmlns:a16="http://schemas.microsoft.com/office/drawing/2014/main" id="{3BC09FBE-D8FE-466A-8257-EA4D3DC2669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113530" y="1884093"/>
            <a:ext cx="4075083" cy="1795652"/>
          </a:xfrm>
        </p:spPr>
        <p:txBody>
          <a:bodyPr>
            <a:noAutofit/>
          </a:bodyPr>
          <a:lstStyle/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2CC8523-9517-BD49-B55D-D36E3B8C9831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233320A-DC66-4EC4-A67B-A1F149B8C79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53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CCD592-B43A-4B28-BCDD-08DB78F0A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431" y="548765"/>
            <a:ext cx="6939913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 dirty="0"/>
              <a:t>Click </a:t>
            </a:r>
            <a:r>
              <a:rPr lang="de-CH" noProof="0" dirty="0" err="1"/>
              <a:t>to</a:t>
            </a:r>
            <a:r>
              <a:rPr lang="de-CH" noProof="0" dirty="0"/>
              <a:t> </a:t>
            </a:r>
            <a:r>
              <a:rPr lang="de-CH" noProof="0" dirty="0" err="1"/>
              <a:t>edit</a:t>
            </a:r>
            <a:r>
              <a:rPr lang="de-CH" noProof="0" dirty="0"/>
              <a:t>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8431" y="1884093"/>
            <a:ext cx="6939913" cy="4290738"/>
          </a:xfrm>
        </p:spPr>
        <p:txBody>
          <a:bodyPr>
            <a:noAutofit/>
          </a:bodyPr>
          <a:lstStyle>
            <a:lvl1pPr>
              <a:spcBef>
                <a:spcPts val="381"/>
              </a:spcBef>
              <a:spcAft>
                <a:spcPts val="381"/>
              </a:spcAft>
              <a:defRPr/>
            </a:lvl1pPr>
            <a:lvl2pPr>
              <a:spcBef>
                <a:spcPts val="381"/>
              </a:spcBef>
              <a:spcAft>
                <a:spcPts val="381"/>
              </a:spcAft>
              <a:defRPr/>
            </a:lvl2pPr>
            <a:lvl3pPr marL="205440" indent="-205440">
              <a:spcBef>
                <a:spcPts val="381"/>
              </a:spcBef>
              <a:spcAft>
                <a:spcPts val="381"/>
              </a:spcAft>
              <a:defRPr/>
            </a:lvl3pPr>
            <a:lvl4pPr marL="341239" indent="-135799">
              <a:spcBef>
                <a:spcPts val="381"/>
              </a:spcBef>
              <a:spcAft>
                <a:spcPts val="381"/>
              </a:spcAft>
              <a:defRPr/>
            </a:lvl4pPr>
            <a:lvl5pPr marL="477039" indent="-135799">
              <a:spcBef>
                <a:spcPts val="381"/>
              </a:spcBef>
              <a:spcAft>
                <a:spcPts val="381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CH" noProof="0" dirty="0"/>
              <a:t>Click </a:t>
            </a:r>
            <a:r>
              <a:rPr lang="de-CH" noProof="0" dirty="0" err="1"/>
              <a:t>to</a:t>
            </a:r>
            <a:r>
              <a:rPr lang="de-CH" noProof="0" dirty="0"/>
              <a:t> </a:t>
            </a:r>
            <a:r>
              <a:rPr lang="de-CH" noProof="0" dirty="0" err="1"/>
              <a:t>edit</a:t>
            </a:r>
            <a:r>
              <a:rPr lang="de-CH" noProof="0" dirty="0"/>
              <a:t> Master </a:t>
            </a:r>
            <a:r>
              <a:rPr lang="de-CH" noProof="0" dirty="0" err="1"/>
              <a:t>text</a:t>
            </a:r>
            <a:r>
              <a:rPr lang="de-CH" noProof="0" dirty="0"/>
              <a:t> </a:t>
            </a:r>
            <a:r>
              <a:rPr lang="de-CH" noProof="0" dirty="0" err="1"/>
              <a:t>styles</a:t>
            </a:r>
            <a:endParaRPr lang="de-CH" noProof="0" dirty="0"/>
          </a:p>
          <a:p>
            <a:pPr lvl="1"/>
            <a:r>
              <a:rPr lang="de-CH" noProof="0" dirty="0"/>
              <a:t>Second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2"/>
            <a:r>
              <a:rPr lang="de-CH" noProof="0" dirty="0"/>
              <a:t>Third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3"/>
            <a:r>
              <a:rPr lang="de-CH" noProof="0" dirty="0" err="1"/>
              <a:t>Fourth</a:t>
            </a:r>
            <a:r>
              <a:rPr lang="de-CH" noProof="0" dirty="0"/>
              <a:t>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4"/>
            <a:r>
              <a:rPr lang="de-CH" noProof="0" dirty="0" err="1"/>
              <a:t>Fifth</a:t>
            </a:r>
            <a:r>
              <a:rPr lang="de-CH" noProof="0" dirty="0"/>
              <a:t> </a:t>
            </a:r>
            <a:r>
              <a:rPr lang="de-CH" noProof="0" dirty="0" err="1"/>
              <a:t>level</a:t>
            </a:r>
            <a:endParaRPr lang="de-CH" noProof="0" dirty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1FC4-F083-0048-999B-9C6BC60C4572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320A-DC66-4EC4-A67B-A1F149B8C7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0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76ED847A-3C97-4B41-9B38-142C8BD2E7F3}" type="datetime1">
              <a:rPr lang="fr-CH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de-DE"/>
              <a:t> 10.11.2021  14:00 – 17:00  online 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3C0CDF3D-3D1E-4417-B814-9A3A105FB8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  <p:sldLayoutId id="214748429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de-CH" altLang="de-DE"/>
          </a:p>
        </p:txBody>
      </p:sp>
      <p:sp>
        <p:nvSpPr>
          <p:cNvPr id="307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de-CH" alt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AA7B5E0B-C8F9-4A5C-8183-DBF1710D34FF}" type="datetime1">
              <a:rPr lang="fr-CH" smtClean="0"/>
              <a:t>21.03.2022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>
                <a:solidFill>
                  <a:srgbClr val="898989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ABADC6B1-A9F4-4683-82B3-69537300F7E7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183D7-B81E-47D5-B357-D2162FB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C27F-E8AA-4B9B-B1E0-FD37A12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70" y="1075764"/>
            <a:ext cx="7886700" cy="5280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F84-FD36-468D-BE9D-08B5CEB5B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170" y="6489416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24FA0369-F176-4EA5-92BA-251B4D3496A7}" type="datetime1">
              <a:rPr lang="fr-CH" smtClean="0"/>
              <a:t>21.03.2022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5671-F66E-4FB1-A821-846AFECB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2470" y="6489416"/>
            <a:ext cx="30861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CH"/>
              <a:t> 10.11.2021  14:00 – 17:00  online 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CBBA6-3CBB-42B5-AB26-2863245DF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470" y="6489416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35C4A76E-F439-4F86-8CFA-396BA9AB084D}" type="slidenum">
              <a:rPr lang="fr-CH" smtClean="0"/>
              <a:pPr/>
              <a:t>‹Nr.›</a:t>
            </a:fld>
            <a:endParaRPr lang="fr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1DCFA1-22AF-4BBB-BA49-0B09660E27C5}"/>
              </a:ext>
            </a:extLst>
          </p:cNvPr>
          <p:cNvSpPr/>
          <p:nvPr/>
        </p:nvSpPr>
        <p:spPr>
          <a:xfrm>
            <a:off x="0" y="0"/>
            <a:ext cx="33998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264EE8-8706-44EC-ABBB-95F1A5D19021}"/>
              </a:ext>
            </a:extLst>
          </p:cNvPr>
          <p:cNvSpPr/>
          <p:nvPr/>
        </p:nvSpPr>
        <p:spPr>
          <a:xfrm rot="16200000">
            <a:off x="-297540" y="6208992"/>
            <a:ext cx="89319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700" b="1" dirty="0">
                <a:solidFill>
                  <a:schemeClr val="tx2"/>
                </a:solidFill>
              </a:rPr>
              <a:t>:</a:t>
            </a:r>
            <a:r>
              <a:rPr lang="fr-CH" sz="1200" b="1" dirty="0">
                <a:solidFill>
                  <a:schemeClr val="bg1"/>
                </a:solidFill>
              </a:rPr>
              <a:t>CSPS</a:t>
            </a:r>
            <a:r>
              <a:rPr lang="fr-CH" sz="1200" b="1" dirty="0">
                <a:solidFill>
                  <a:schemeClr val="tx2"/>
                </a:solidFill>
              </a:rPr>
              <a:t> </a:t>
            </a:r>
            <a:r>
              <a:rPr lang="fr-CH" sz="1700" b="1" dirty="0">
                <a:solidFill>
                  <a:schemeClr val="tx2"/>
                </a:solidFill>
              </a:rPr>
              <a:t>:</a:t>
            </a:r>
            <a:r>
              <a:rPr lang="fr-CH" sz="1200" b="1" dirty="0">
                <a:solidFill>
                  <a:schemeClr val="bg1"/>
                </a:solidFill>
              </a:rPr>
              <a:t>SZH</a:t>
            </a:r>
          </a:p>
        </p:txBody>
      </p:sp>
    </p:spTree>
    <p:extLst>
      <p:ext uri="{BB962C8B-B14F-4D97-AF65-F5344CB8AC3E}">
        <p14:creationId xmlns:p14="http://schemas.microsoft.com/office/powerpoint/2010/main" val="349196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0" r:id="rId1"/>
    <p:sldLayoutId id="2147484311" r:id="rId2"/>
    <p:sldLayoutId id="2147484315" r:id="rId3"/>
    <p:sldLayoutId id="2147484327" r:id="rId4"/>
    <p:sldLayoutId id="2147484329" r:id="rId5"/>
    <p:sldLayoutId id="2147484330" r:id="rId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8">
            <a:extLst>
              <a:ext uri="{FF2B5EF4-FFF2-40B4-BE49-F238E27FC236}">
                <a16:creationId xmlns:a16="http://schemas.microsoft.com/office/drawing/2014/main" id="{3DA1C574-ACD2-A643-B5AE-4A8A6CBFE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74804" y="230837"/>
            <a:ext cx="8767987" cy="256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34820" tIns="17410" rIns="34820" bIns="17410" numCol="1" anchor="t" anchorCtr="0" compatLnSpc="1">
            <a:prstTxWarp prst="textNoShape">
              <a:avLst/>
            </a:prstTxWarp>
          </a:bodyPr>
          <a:lstStyle/>
          <a:p>
            <a:endParaRPr lang="en-US" sz="914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9036" y="548765"/>
            <a:ext cx="6939308" cy="863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036" y="1884093"/>
            <a:ext cx="6939308" cy="42907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/>
              <a:t>Click </a:t>
            </a:r>
            <a:r>
              <a:rPr lang="de-CH" noProof="0" err="1"/>
              <a:t>to</a:t>
            </a:r>
            <a:r>
              <a:rPr lang="de-CH" noProof="0"/>
              <a:t> </a:t>
            </a:r>
            <a:r>
              <a:rPr lang="de-CH" noProof="0" err="1"/>
              <a:t>edit</a:t>
            </a:r>
            <a:r>
              <a:rPr lang="de-CH" noProof="0"/>
              <a:t> Master </a:t>
            </a:r>
            <a:r>
              <a:rPr lang="de-CH" noProof="0" err="1"/>
              <a:t>text</a:t>
            </a:r>
            <a:r>
              <a:rPr lang="de-CH" noProof="0"/>
              <a:t> </a:t>
            </a:r>
            <a:r>
              <a:rPr lang="de-CH" noProof="0" err="1"/>
              <a:t>styles</a:t>
            </a:r>
            <a:endParaRPr lang="de-CH" noProof="0"/>
          </a:p>
          <a:p>
            <a:pPr lvl="1"/>
            <a:r>
              <a:rPr lang="de-CH" noProof="0"/>
              <a:t>Second </a:t>
            </a:r>
            <a:r>
              <a:rPr lang="de-CH" noProof="0" err="1"/>
              <a:t>level</a:t>
            </a:r>
            <a:endParaRPr lang="de-CH" noProof="0"/>
          </a:p>
          <a:p>
            <a:pPr lvl="2"/>
            <a:r>
              <a:rPr lang="de-CH" noProof="0"/>
              <a:t>Third </a:t>
            </a:r>
            <a:r>
              <a:rPr lang="de-CH" noProof="0" err="1"/>
              <a:t>level</a:t>
            </a:r>
            <a:endParaRPr lang="de-CH" noProof="0"/>
          </a:p>
          <a:p>
            <a:pPr lvl="3"/>
            <a:r>
              <a:rPr lang="de-CH" noProof="0" err="1"/>
              <a:t>Fourth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  <a:p>
            <a:pPr lvl="4"/>
            <a:r>
              <a:rPr lang="de-CH" noProof="0" err="1"/>
              <a:t>Fifth</a:t>
            </a:r>
            <a:r>
              <a:rPr lang="de-CH" noProof="0"/>
              <a:t> </a:t>
            </a:r>
            <a:r>
              <a:rPr lang="de-CH" noProof="0" err="1"/>
              <a:t>level</a:t>
            </a:r>
            <a:endParaRPr lang="de-CH" noProof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6569" y="6490061"/>
            <a:ext cx="2059213" cy="3678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ts val="1142"/>
              </a:lnSpc>
              <a:defRPr sz="876">
                <a:solidFill>
                  <a:schemeClr val="tx1"/>
                </a:solidFill>
              </a:defRPr>
            </a:lvl1pPr>
          </a:lstStyle>
          <a:p>
            <a:fld id="{B1D308AF-CDB6-0D43-B7A8-BD22921CF52B}" type="datetime4">
              <a:rPr lang="de-CH" smtClean="0"/>
              <a:t>21. März 2022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490175"/>
            <a:ext cx="3086100" cy="3678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lnSpc>
                <a:spcPts val="1142"/>
              </a:lnSpc>
              <a:defRPr sz="876">
                <a:noFill/>
              </a:defRPr>
            </a:lvl1pPr>
          </a:lstStyle>
          <a:p>
            <a:endParaRPr lang="de-CH" noProof="0"/>
          </a:p>
        </p:txBody>
      </p:sp>
      <p:sp>
        <p:nvSpPr>
          <p:cNvPr id="6" name="Slide Number Placeholder 5" descr="Seitenzahl&#10;&#10;Seitenzahl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16663" y="6490175"/>
            <a:ext cx="548906" cy="3678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lnSpc>
                <a:spcPts val="1142"/>
              </a:lnSpc>
              <a:defRPr sz="876">
                <a:solidFill>
                  <a:schemeClr val="tx1"/>
                </a:solidFill>
              </a:defRPr>
            </a:lvl1pPr>
          </a:lstStyle>
          <a:p>
            <a:fld id="{8233320A-DC66-4EC4-A67B-A1F149B8C79B}" type="slidenum">
              <a:rPr lang="de-CH" noProof="0" smtClean="0"/>
              <a:pPr/>
              <a:t>‹Nr.›</a:t>
            </a:fld>
            <a:endParaRPr lang="de-CH" noProof="0"/>
          </a:p>
        </p:txBody>
      </p:sp>
      <p:grpSp>
        <p:nvGrpSpPr>
          <p:cNvPr id="118" name="Group 235">
            <a:extLst>
              <a:ext uri="{FF2B5EF4-FFF2-40B4-BE49-F238E27FC236}">
                <a16:creationId xmlns:a16="http://schemas.microsoft.com/office/drawing/2014/main" id="{F3D80975-46AC-7649-B740-94D47F8C1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9035" y="6517307"/>
            <a:ext cx="204706" cy="175298"/>
            <a:chOff x="21677313" y="11425238"/>
            <a:chExt cx="1360488" cy="873125"/>
          </a:xfrm>
          <a:solidFill>
            <a:schemeClr val="accent1"/>
          </a:solidFill>
        </p:grpSpPr>
        <p:sp>
          <p:nvSpPr>
            <p:cNvPr id="119" name="Freeform 29">
              <a:extLst>
                <a:ext uri="{FF2B5EF4-FFF2-40B4-BE49-F238E27FC236}">
                  <a16:creationId xmlns:a16="http://schemas.microsoft.com/office/drawing/2014/main" id="{E00ED093-4015-A142-BB8B-FC2A414489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21825" y="11425238"/>
              <a:ext cx="273050" cy="622300"/>
            </a:xfrm>
            <a:custGeom>
              <a:avLst/>
              <a:gdLst>
                <a:gd name="T0" fmla="*/ 32 w 86"/>
                <a:gd name="T1" fmla="*/ 15 h 196"/>
                <a:gd name="T2" fmla="*/ 27 w 86"/>
                <a:gd name="T3" fmla="*/ 47 h 196"/>
                <a:gd name="T4" fmla="*/ 27 w 86"/>
                <a:gd name="T5" fmla="*/ 86 h 196"/>
                <a:gd name="T6" fmla="*/ 5 w 86"/>
                <a:gd name="T7" fmla="*/ 86 h 196"/>
                <a:gd name="T8" fmla="*/ 0 w 86"/>
                <a:gd name="T9" fmla="*/ 91 h 196"/>
                <a:gd name="T10" fmla="*/ 0 w 86"/>
                <a:gd name="T11" fmla="*/ 91 h 196"/>
                <a:gd name="T12" fmla="*/ 0 w 86"/>
                <a:gd name="T13" fmla="*/ 104 h 196"/>
                <a:gd name="T14" fmla="*/ 5 w 86"/>
                <a:gd name="T15" fmla="*/ 109 h 196"/>
                <a:gd name="T16" fmla="*/ 27 w 86"/>
                <a:gd name="T17" fmla="*/ 109 h 196"/>
                <a:gd name="T18" fmla="*/ 27 w 86"/>
                <a:gd name="T19" fmla="*/ 191 h 196"/>
                <a:gd name="T20" fmla="*/ 32 w 86"/>
                <a:gd name="T21" fmla="*/ 196 h 196"/>
                <a:gd name="T22" fmla="*/ 46 w 86"/>
                <a:gd name="T23" fmla="*/ 196 h 196"/>
                <a:gd name="T24" fmla="*/ 51 w 86"/>
                <a:gd name="T25" fmla="*/ 191 h 196"/>
                <a:gd name="T26" fmla="*/ 51 w 86"/>
                <a:gd name="T27" fmla="*/ 191 h 196"/>
                <a:gd name="T28" fmla="*/ 51 w 86"/>
                <a:gd name="T29" fmla="*/ 109 h 196"/>
                <a:gd name="T30" fmla="*/ 78 w 86"/>
                <a:gd name="T31" fmla="*/ 109 h 196"/>
                <a:gd name="T32" fmla="*/ 83 w 86"/>
                <a:gd name="T33" fmla="*/ 104 h 196"/>
                <a:gd name="T34" fmla="*/ 83 w 86"/>
                <a:gd name="T35" fmla="*/ 104 h 196"/>
                <a:gd name="T36" fmla="*/ 83 w 86"/>
                <a:gd name="T37" fmla="*/ 91 h 196"/>
                <a:gd name="T38" fmla="*/ 78 w 86"/>
                <a:gd name="T39" fmla="*/ 86 h 196"/>
                <a:gd name="T40" fmla="*/ 78 w 86"/>
                <a:gd name="T41" fmla="*/ 86 h 196"/>
                <a:gd name="T42" fmla="*/ 51 w 86"/>
                <a:gd name="T43" fmla="*/ 86 h 196"/>
                <a:gd name="T44" fmla="*/ 51 w 86"/>
                <a:gd name="T45" fmla="*/ 41 h 196"/>
                <a:gd name="T46" fmla="*/ 72 w 86"/>
                <a:gd name="T47" fmla="*/ 22 h 196"/>
                <a:gd name="T48" fmla="*/ 81 w 86"/>
                <a:gd name="T49" fmla="*/ 22 h 196"/>
                <a:gd name="T50" fmla="*/ 81 w 86"/>
                <a:gd name="T51" fmla="*/ 22 h 196"/>
                <a:gd name="T52" fmla="*/ 86 w 86"/>
                <a:gd name="T53" fmla="*/ 17 h 196"/>
                <a:gd name="T54" fmla="*/ 86 w 86"/>
                <a:gd name="T55" fmla="*/ 2 h 196"/>
                <a:gd name="T56" fmla="*/ 66 w 86"/>
                <a:gd name="T57" fmla="*/ 0 h 196"/>
                <a:gd name="T58" fmla="*/ 32 w 86"/>
                <a:gd name="T59" fmla="*/ 1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96">
                  <a:moveTo>
                    <a:pt x="32" y="15"/>
                  </a:moveTo>
                  <a:cubicBezTo>
                    <a:pt x="28" y="22"/>
                    <a:pt x="27" y="29"/>
                    <a:pt x="27" y="47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0" y="89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7"/>
                    <a:pt x="2" y="109"/>
                    <a:pt x="5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7" y="194"/>
                    <a:pt x="29" y="196"/>
                    <a:pt x="32" y="19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9" y="196"/>
                    <a:pt x="51" y="194"/>
                    <a:pt x="51" y="191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80" y="109"/>
                    <a:pt x="83" y="107"/>
                    <a:pt x="83" y="10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89"/>
                    <a:pt x="80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32"/>
                    <a:pt x="51" y="22"/>
                    <a:pt x="72" y="22"/>
                  </a:cubicBezTo>
                  <a:cubicBezTo>
                    <a:pt x="75" y="22"/>
                    <a:pt x="78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4" y="22"/>
                    <a:pt x="86" y="20"/>
                    <a:pt x="86" y="17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0" y="1"/>
                    <a:pt x="73" y="1"/>
                    <a:pt x="66" y="0"/>
                  </a:cubicBezTo>
                  <a:cubicBezTo>
                    <a:pt x="48" y="0"/>
                    <a:pt x="38" y="7"/>
                    <a:pt x="32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  <p:sp>
          <p:nvSpPr>
            <p:cNvPr id="120" name="Freeform 30">
              <a:extLst>
                <a:ext uri="{FF2B5EF4-FFF2-40B4-BE49-F238E27FC236}">
                  <a16:creationId xmlns:a16="http://schemas.microsoft.com/office/drawing/2014/main" id="{BDC12B17-8E8D-5344-A27D-1A1C1DCD23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77313" y="11437938"/>
              <a:ext cx="458788" cy="609600"/>
            </a:xfrm>
            <a:custGeom>
              <a:avLst/>
              <a:gdLst>
                <a:gd name="T0" fmla="*/ 140 w 144"/>
                <a:gd name="T1" fmla="*/ 0 h 192"/>
                <a:gd name="T2" fmla="*/ 123 w 144"/>
                <a:gd name="T3" fmla="*/ 0 h 192"/>
                <a:gd name="T4" fmla="*/ 118 w 144"/>
                <a:gd name="T5" fmla="*/ 5 h 192"/>
                <a:gd name="T6" fmla="*/ 118 w 144"/>
                <a:gd name="T7" fmla="*/ 5 h 192"/>
                <a:gd name="T8" fmla="*/ 118 w 144"/>
                <a:gd name="T9" fmla="*/ 5 h 192"/>
                <a:gd name="T10" fmla="*/ 118 w 144"/>
                <a:gd name="T11" fmla="*/ 82 h 192"/>
                <a:gd name="T12" fmla="*/ 26 w 144"/>
                <a:gd name="T13" fmla="*/ 82 h 192"/>
                <a:gd name="T14" fmla="*/ 26 w 144"/>
                <a:gd name="T15" fmla="*/ 5 h 192"/>
                <a:gd name="T16" fmla="*/ 21 w 144"/>
                <a:gd name="T17" fmla="*/ 0 h 192"/>
                <a:gd name="T18" fmla="*/ 21 w 144"/>
                <a:gd name="T19" fmla="*/ 0 h 192"/>
                <a:gd name="T20" fmla="*/ 5 w 144"/>
                <a:gd name="T21" fmla="*/ 0 h 192"/>
                <a:gd name="T22" fmla="*/ 0 w 144"/>
                <a:gd name="T23" fmla="*/ 5 h 192"/>
                <a:gd name="T24" fmla="*/ 0 w 144"/>
                <a:gd name="T25" fmla="*/ 5 h 192"/>
                <a:gd name="T26" fmla="*/ 0 w 144"/>
                <a:gd name="T27" fmla="*/ 187 h 192"/>
                <a:gd name="T28" fmla="*/ 5 w 144"/>
                <a:gd name="T29" fmla="*/ 192 h 192"/>
                <a:gd name="T30" fmla="*/ 5 w 144"/>
                <a:gd name="T31" fmla="*/ 192 h 192"/>
                <a:gd name="T32" fmla="*/ 21 w 144"/>
                <a:gd name="T33" fmla="*/ 192 h 192"/>
                <a:gd name="T34" fmla="*/ 26 w 144"/>
                <a:gd name="T35" fmla="*/ 187 h 192"/>
                <a:gd name="T36" fmla="*/ 26 w 144"/>
                <a:gd name="T37" fmla="*/ 187 h 192"/>
                <a:gd name="T38" fmla="*/ 26 w 144"/>
                <a:gd name="T39" fmla="*/ 105 h 192"/>
                <a:gd name="T40" fmla="*/ 118 w 144"/>
                <a:gd name="T41" fmla="*/ 105 h 192"/>
                <a:gd name="T42" fmla="*/ 118 w 144"/>
                <a:gd name="T43" fmla="*/ 187 h 192"/>
                <a:gd name="T44" fmla="*/ 118 w 144"/>
                <a:gd name="T45" fmla="*/ 187 h 192"/>
                <a:gd name="T46" fmla="*/ 123 w 144"/>
                <a:gd name="T47" fmla="*/ 192 h 192"/>
                <a:gd name="T48" fmla="*/ 123 w 144"/>
                <a:gd name="T49" fmla="*/ 192 h 192"/>
                <a:gd name="T50" fmla="*/ 139 w 144"/>
                <a:gd name="T51" fmla="*/ 192 h 192"/>
                <a:gd name="T52" fmla="*/ 144 w 144"/>
                <a:gd name="T53" fmla="*/ 187 h 192"/>
                <a:gd name="T54" fmla="*/ 144 w 144"/>
                <a:gd name="T55" fmla="*/ 5 h 192"/>
                <a:gd name="T56" fmla="*/ 139 w 144"/>
                <a:gd name="T5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192">
                  <a:moveTo>
                    <a:pt x="140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0" y="0"/>
                    <a:pt x="118" y="2"/>
                    <a:pt x="118" y="5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90"/>
                    <a:pt x="2" y="192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4" y="192"/>
                    <a:pt x="26" y="190"/>
                    <a:pt x="26" y="187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8" y="190"/>
                    <a:pt x="120" y="192"/>
                    <a:pt x="123" y="192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2" y="192"/>
                    <a:pt x="144" y="190"/>
                    <a:pt x="144" y="187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2"/>
                    <a:pt x="142" y="0"/>
                    <a:pt x="1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  <p:sp>
          <p:nvSpPr>
            <p:cNvPr id="121" name="Freeform 31">
              <a:extLst>
                <a:ext uri="{FF2B5EF4-FFF2-40B4-BE49-F238E27FC236}">
                  <a16:creationId xmlns:a16="http://schemas.microsoft.com/office/drawing/2014/main" id="{11DEAE49-3332-074B-ADB7-A95B0B35EA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577425" y="11437938"/>
              <a:ext cx="460375" cy="609600"/>
            </a:xfrm>
            <a:custGeom>
              <a:avLst/>
              <a:gdLst>
                <a:gd name="T0" fmla="*/ 145 w 145"/>
                <a:gd name="T1" fmla="*/ 5 h 192"/>
                <a:gd name="T2" fmla="*/ 145 w 145"/>
                <a:gd name="T3" fmla="*/ 5 h 192"/>
                <a:gd name="T4" fmla="*/ 140 w 145"/>
                <a:gd name="T5" fmla="*/ 0 h 192"/>
                <a:gd name="T6" fmla="*/ 124 w 145"/>
                <a:gd name="T7" fmla="*/ 0 h 192"/>
                <a:gd name="T8" fmla="*/ 119 w 145"/>
                <a:gd name="T9" fmla="*/ 5 h 192"/>
                <a:gd name="T10" fmla="*/ 119 w 145"/>
                <a:gd name="T11" fmla="*/ 5 h 192"/>
                <a:gd name="T12" fmla="*/ 119 w 145"/>
                <a:gd name="T13" fmla="*/ 82 h 192"/>
                <a:gd name="T14" fmla="*/ 27 w 145"/>
                <a:gd name="T15" fmla="*/ 82 h 192"/>
                <a:gd name="T16" fmla="*/ 27 w 145"/>
                <a:gd name="T17" fmla="*/ 5 h 192"/>
                <a:gd name="T18" fmla="*/ 27 w 145"/>
                <a:gd name="T19" fmla="*/ 5 h 192"/>
                <a:gd name="T20" fmla="*/ 22 w 145"/>
                <a:gd name="T21" fmla="*/ 0 h 192"/>
                <a:gd name="T22" fmla="*/ 22 w 145"/>
                <a:gd name="T23" fmla="*/ 0 h 192"/>
                <a:gd name="T24" fmla="*/ 5 w 145"/>
                <a:gd name="T25" fmla="*/ 0 h 192"/>
                <a:gd name="T26" fmla="*/ 0 w 145"/>
                <a:gd name="T27" fmla="*/ 5 h 192"/>
                <a:gd name="T28" fmla="*/ 0 w 145"/>
                <a:gd name="T29" fmla="*/ 5 h 192"/>
                <a:gd name="T30" fmla="*/ 0 w 145"/>
                <a:gd name="T31" fmla="*/ 5 h 192"/>
                <a:gd name="T32" fmla="*/ 0 w 145"/>
                <a:gd name="T33" fmla="*/ 187 h 192"/>
                <a:gd name="T34" fmla="*/ 5 w 145"/>
                <a:gd name="T35" fmla="*/ 192 h 192"/>
                <a:gd name="T36" fmla="*/ 5 w 145"/>
                <a:gd name="T37" fmla="*/ 192 h 192"/>
                <a:gd name="T38" fmla="*/ 22 w 145"/>
                <a:gd name="T39" fmla="*/ 192 h 192"/>
                <a:gd name="T40" fmla="*/ 27 w 145"/>
                <a:gd name="T41" fmla="*/ 187 h 192"/>
                <a:gd name="T42" fmla="*/ 27 w 145"/>
                <a:gd name="T43" fmla="*/ 187 h 192"/>
                <a:gd name="T44" fmla="*/ 27 w 145"/>
                <a:gd name="T45" fmla="*/ 187 h 192"/>
                <a:gd name="T46" fmla="*/ 27 w 145"/>
                <a:gd name="T47" fmla="*/ 105 h 192"/>
                <a:gd name="T48" fmla="*/ 119 w 145"/>
                <a:gd name="T49" fmla="*/ 105 h 192"/>
                <a:gd name="T50" fmla="*/ 119 w 145"/>
                <a:gd name="T51" fmla="*/ 187 h 192"/>
                <a:gd name="T52" fmla="*/ 119 w 145"/>
                <a:gd name="T53" fmla="*/ 187 h 192"/>
                <a:gd name="T54" fmla="*/ 124 w 145"/>
                <a:gd name="T55" fmla="*/ 192 h 192"/>
                <a:gd name="T56" fmla="*/ 140 w 145"/>
                <a:gd name="T57" fmla="*/ 192 h 192"/>
                <a:gd name="T58" fmla="*/ 145 w 145"/>
                <a:gd name="T59" fmla="*/ 187 h 192"/>
                <a:gd name="T60" fmla="*/ 145 w 145"/>
                <a:gd name="T61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5" h="192">
                  <a:moveTo>
                    <a:pt x="145" y="5"/>
                  </a:moveTo>
                  <a:cubicBezTo>
                    <a:pt x="145" y="5"/>
                    <a:pt x="145" y="5"/>
                    <a:pt x="145" y="5"/>
                  </a:cubicBezTo>
                  <a:cubicBezTo>
                    <a:pt x="145" y="2"/>
                    <a:pt x="143" y="0"/>
                    <a:pt x="14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1" y="0"/>
                    <a:pt x="119" y="2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82"/>
                    <a:pt x="119" y="82"/>
                    <a:pt x="119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90"/>
                    <a:pt x="3" y="192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25" y="192"/>
                    <a:pt x="27" y="190"/>
                    <a:pt x="27" y="187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119" y="190"/>
                    <a:pt x="121" y="192"/>
                    <a:pt x="124" y="192"/>
                  </a:cubicBezTo>
                  <a:cubicBezTo>
                    <a:pt x="140" y="192"/>
                    <a:pt x="140" y="192"/>
                    <a:pt x="140" y="192"/>
                  </a:cubicBezTo>
                  <a:cubicBezTo>
                    <a:pt x="143" y="192"/>
                    <a:pt x="145" y="190"/>
                    <a:pt x="145" y="187"/>
                  </a:cubicBezTo>
                  <a:cubicBezTo>
                    <a:pt x="145" y="5"/>
                    <a:pt x="145" y="5"/>
                    <a:pt x="14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  <p:sp>
          <p:nvSpPr>
            <p:cNvPr id="122" name="Freeform 32">
              <a:extLst>
                <a:ext uri="{FF2B5EF4-FFF2-40B4-BE49-F238E27FC236}">
                  <a16:creationId xmlns:a16="http://schemas.microsoft.com/office/drawing/2014/main" id="{E26997FD-EF2F-3C4B-9E45-FC4F27A0FF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77313" y="12250738"/>
              <a:ext cx="1360488" cy="47625"/>
            </a:xfrm>
            <a:custGeom>
              <a:avLst/>
              <a:gdLst>
                <a:gd name="T0" fmla="*/ 857 w 857"/>
                <a:gd name="T1" fmla="*/ 0 h 30"/>
                <a:gd name="T2" fmla="*/ 0 w 857"/>
                <a:gd name="T3" fmla="*/ 0 h 30"/>
                <a:gd name="T4" fmla="*/ 0 w 857"/>
                <a:gd name="T5" fmla="*/ 30 h 30"/>
                <a:gd name="T6" fmla="*/ 857 w 857"/>
                <a:gd name="T7" fmla="*/ 30 h 30"/>
                <a:gd name="T8" fmla="*/ 857 w 857"/>
                <a:gd name="T9" fmla="*/ 0 h 30"/>
                <a:gd name="T10" fmla="*/ 857 w 857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7" h="30">
                  <a:moveTo>
                    <a:pt x="857" y="0"/>
                  </a:moveTo>
                  <a:lnTo>
                    <a:pt x="0" y="0"/>
                  </a:lnTo>
                  <a:lnTo>
                    <a:pt x="0" y="30"/>
                  </a:lnTo>
                  <a:lnTo>
                    <a:pt x="857" y="30"/>
                  </a:lnTo>
                  <a:lnTo>
                    <a:pt x="857" y="0"/>
                  </a:lnTo>
                  <a:lnTo>
                    <a:pt x="8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14"/>
            </a:p>
          </p:txBody>
        </p:sp>
      </p:grpSp>
    </p:spTree>
    <p:extLst>
      <p:ext uri="{BB962C8B-B14F-4D97-AF65-F5344CB8AC3E}">
        <p14:creationId xmlns:p14="http://schemas.microsoft.com/office/powerpoint/2010/main" val="32693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</p:sldLayoutIdLst>
  <p:hf hdr="0" ftr="0"/>
  <p:txStyles>
    <p:titleStyle>
      <a:lvl1pPr algn="l" defTabSz="685299" rtl="0" eaLnBrk="1" latinLnBrk="0" hangingPunct="1">
        <a:lnSpc>
          <a:spcPts val="3237"/>
        </a:lnSpc>
        <a:spcBef>
          <a:spcPct val="0"/>
        </a:spcBef>
        <a:buNone/>
        <a:defRPr sz="25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299" rtl="0" eaLnBrk="1" latinLnBrk="0" hangingPunct="1">
        <a:lnSpc>
          <a:spcPts val="2171"/>
        </a:lnSpc>
        <a:spcBef>
          <a:spcPts val="381"/>
        </a:spcBef>
        <a:spcAft>
          <a:spcPts val="381"/>
        </a:spcAft>
        <a:buFont typeface="Arial" panose="020B0604020202020204" pitchFamily="34" charset="0"/>
        <a:buNone/>
        <a:defRPr sz="1676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299" rtl="0" eaLnBrk="1" latinLnBrk="0" hangingPunct="1">
        <a:lnSpc>
          <a:spcPts val="2171"/>
        </a:lnSpc>
        <a:spcBef>
          <a:spcPts val="381"/>
        </a:spcBef>
        <a:spcAft>
          <a:spcPts val="381"/>
        </a:spcAft>
        <a:buFont typeface="Arial" panose="020B0604020202020204" pitchFamily="34" charset="0"/>
        <a:buNone/>
        <a:defRPr sz="1676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05440" indent="-205440" algn="l" defTabSz="685299" rtl="0" eaLnBrk="1" latinLnBrk="0" hangingPunct="1">
        <a:lnSpc>
          <a:spcPts val="2171"/>
        </a:lnSpc>
        <a:spcBef>
          <a:spcPts val="381"/>
        </a:spcBef>
        <a:spcAft>
          <a:spcPts val="381"/>
        </a:spcAft>
        <a:buClr>
          <a:schemeClr val="tx1"/>
        </a:buClr>
        <a:buFont typeface="Arial" panose="020B0604020202020204" pitchFamily="34" charset="0"/>
        <a:buChar char="•"/>
        <a:defRPr sz="1676" kern="1200">
          <a:solidFill>
            <a:schemeClr val="tx1"/>
          </a:solidFill>
          <a:latin typeface="+mn-lt"/>
          <a:ea typeface="+mn-ea"/>
          <a:cs typeface="+mn-cs"/>
        </a:defRPr>
      </a:lvl3pPr>
      <a:lvl4pPr marL="341239" indent="-135799" algn="l" defTabSz="685299" rtl="0" eaLnBrk="1" latinLnBrk="0" hangingPunct="1">
        <a:lnSpc>
          <a:spcPts val="2171"/>
        </a:lnSpc>
        <a:spcBef>
          <a:spcPts val="381"/>
        </a:spcBef>
        <a:spcAft>
          <a:spcPts val="381"/>
        </a:spcAft>
        <a:buFont typeface="Arial" panose="020B0604020202020204" pitchFamily="34" charset="0"/>
        <a:buChar char="•"/>
        <a:defRPr sz="1676" kern="1200">
          <a:solidFill>
            <a:schemeClr val="tx1"/>
          </a:solidFill>
          <a:latin typeface="+mn-lt"/>
          <a:ea typeface="+mn-ea"/>
          <a:cs typeface="+mn-cs"/>
        </a:defRPr>
      </a:lvl4pPr>
      <a:lvl5pPr marL="477039" indent="-135799" algn="l" defTabSz="685299" rtl="0" eaLnBrk="1" latinLnBrk="0" hangingPunct="1">
        <a:lnSpc>
          <a:spcPts val="2171"/>
        </a:lnSpc>
        <a:spcBef>
          <a:spcPts val="381"/>
        </a:spcBef>
        <a:spcAft>
          <a:spcPts val="381"/>
        </a:spcAft>
        <a:buFont typeface="Arial" panose="020B0604020202020204" pitchFamily="34" charset="0"/>
        <a:buChar char="•"/>
        <a:defRPr sz="1676" kern="1200">
          <a:solidFill>
            <a:schemeClr val="tx1"/>
          </a:solidFill>
          <a:latin typeface="+mn-lt"/>
          <a:ea typeface="+mn-ea"/>
          <a:cs typeface="+mn-cs"/>
        </a:defRPr>
      </a:lvl5pPr>
      <a:lvl6pPr marL="1884573" indent="-171325" algn="l" defTabSz="6852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227223" indent="-171325" algn="l" defTabSz="6852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569873" indent="-171325" algn="l" defTabSz="6852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912522" indent="-171325" algn="l" defTabSz="68529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650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299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7949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0599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249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5898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8548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1198" algn="l" defTabSz="685299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orient="horz" pos="7686">
          <p15:clr>
            <a:srgbClr val="F26B43"/>
          </p15:clr>
        </p15:guide>
        <p15:guide id="3" orient="horz" pos="8090">
          <p15:clr>
            <a:srgbClr val="F26B43"/>
          </p15:clr>
        </p15:guide>
        <p15:guide id="5" pos="626">
          <p15:clr>
            <a:srgbClr val="F26B43"/>
          </p15:clr>
        </p15:guide>
        <p15:guide id="6" pos="12107">
          <p15:clr>
            <a:srgbClr val="F26B43"/>
          </p15:clr>
        </p15:guide>
        <p15:guide id="7" orient="horz" pos="2427">
          <p15:clr>
            <a:srgbClr val="F26B43"/>
          </p15:clr>
        </p15:guide>
        <p15:guide id="14" pos="14500">
          <p15:clr>
            <a:srgbClr val="F26B43"/>
          </p15:clr>
        </p15:guide>
        <p15:guide id="19" pos="7406">
          <p15:clr>
            <a:srgbClr val="F26B43"/>
          </p15:clr>
        </p15:guide>
        <p15:guide id="20" pos="7717">
          <p15:clr>
            <a:srgbClr val="F26B43"/>
          </p15:clr>
        </p15:guide>
        <p15:guide id="23" pos="6542">
          <p15:clr>
            <a:srgbClr val="F26B43"/>
          </p15:clr>
        </p15:guide>
        <p15:guide id="24" pos="8583">
          <p15:clr>
            <a:srgbClr val="F26B43"/>
          </p15:clr>
        </p15:guide>
        <p15:guide id="25" pos="13592">
          <p15:clr>
            <a:srgbClr val="F26B43"/>
          </p15:clr>
        </p15:guide>
        <p15:guide id="26" pos="8894">
          <p15:clr>
            <a:srgbClr val="F26B43"/>
          </p15:clr>
        </p15:guide>
        <p15:guide id="27" pos="9759">
          <p15:clr>
            <a:srgbClr val="F26B43"/>
          </p15:clr>
        </p15:guide>
        <p15:guide id="28" pos="10070">
          <p15:clr>
            <a:srgbClr val="F26B43"/>
          </p15:clr>
        </p15:guide>
        <p15:guide id="29" pos="10933">
          <p15:clr>
            <a:srgbClr val="F26B43"/>
          </p15:clr>
        </p15:guide>
        <p15:guide id="30" pos="11242">
          <p15:clr>
            <a:srgbClr val="F26B43"/>
          </p15:clr>
        </p15:guide>
        <p15:guide id="31" pos="12421">
          <p15:clr>
            <a:srgbClr val="F26B43"/>
          </p15:clr>
        </p15:guide>
        <p15:guide id="32" pos="13284">
          <p15:clr>
            <a:srgbClr val="F26B43"/>
          </p15:clr>
        </p15:guide>
        <p15:guide id="33" pos="6232">
          <p15:clr>
            <a:srgbClr val="F26B43"/>
          </p15:clr>
        </p15:guide>
        <p15:guide id="34" pos="5370">
          <p15:clr>
            <a:srgbClr val="F26B43"/>
          </p15:clr>
        </p15:guide>
        <p15:guide id="35" pos="5058">
          <p15:clr>
            <a:srgbClr val="F26B43"/>
          </p15:clr>
        </p15:guide>
        <p15:guide id="36" pos="4194">
          <p15:clr>
            <a:srgbClr val="F26B43"/>
          </p15:clr>
        </p15:guide>
        <p15:guide id="37" pos="3882">
          <p15:clr>
            <a:srgbClr val="F26B43"/>
          </p15:clr>
        </p15:guide>
        <p15:guide id="38" pos="3018">
          <p15:clr>
            <a:srgbClr val="F26B43"/>
          </p15:clr>
        </p15:guide>
        <p15:guide id="39" pos="2706">
          <p15:clr>
            <a:srgbClr val="F26B43"/>
          </p15:clr>
        </p15:guide>
        <p15:guide id="40" pos="1530">
          <p15:clr>
            <a:srgbClr val="F26B43"/>
          </p15:clr>
        </p15:guide>
        <p15:guide id="41" pos="18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fh.ch/fabi" TargetMode="External"/><Relationship Id="rId2" Type="http://schemas.openxmlformats.org/officeDocument/2006/relationships/hyperlink" Target="https://youtu.be/3nCGFlwyUKU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00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4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472" y="2804215"/>
            <a:ext cx="8371116" cy="990132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CH" sz="2800" dirty="0"/>
              <a:t>Universal Design for Learning (UDL) </a:t>
            </a:r>
            <a:br>
              <a:rPr lang="de-CH" sz="2800" dirty="0"/>
            </a:br>
            <a:r>
              <a:rPr lang="de-CH" sz="2800" dirty="0"/>
              <a:t>auf der Sekundarstufe II: Grundlagen und Good Practice</a:t>
            </a:r>
            <a:endParaRPr lang="en-US" sz="28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31568" y="5409264"/>
            <a:ext cx="6660888" cy="3600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700" dirty="0">
                <a:solidFill>
                  <a:schemeClr val="tx1"/>
                </a:solidFill>
              </a:rPr>
              <a:t>Eike Martens, KZN			Olga Meier-Popa, SZH / CSPS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789F960F-E29A-4980-A232-0C497C1AFC5E}"/>
              </a:ext>
            </a:extLst>
          </p:cNvPr>
          <p:cNvSpPr txBox="1">
            <a:spLocks/>
          </p:cNvSpPr>
          <p:nvPr/>
        </p:nvSpPr>
        <p:spPr>
          <a:xfrm>
            <a:off x="881509" y="4059085"/>
            <a:ext cx="7786036" cy="8688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fr-CH" sz="2400" b="1" kern="12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  <a:t>Conception universelle d’apprentissage (CUA)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fr-CH" sz="2400" b="1" kern="12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  <a:t>au secondaire II : principes de base et « bonnes pratiques »</a:t>
            </a:r>
            <a:endParaRPr lang="en-CH" sz="2400" b="1" kern="1200" dirty="0">
              <a:solidFill>
                <a:schemeClr val="accent5">
                  <a:lumMod val="75000"/>
                </a:schemeClr>
              </a:solidFill>
              <a:effectLst/>
              <a:ea typeface="+mn-ea"/>
              <a:cs typeface="+mn-cs"/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45170BF-DF32-449E-9FCF-A4FFB1287A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21580" y="6399396"/>
            <a:ext cx="6840911" cy="180023"/>
          </a:xfrm>
        </p:spPr>
        <p:txBody>
          <a:bodyPr/>
          <a:lstStyle/>
          <a:p>
            <a:r>
              <a:rPr lang="en-CH" dirty="0"/>
              <a:t>06.04.2022                   </a:t>
            </a:r>
            <a:r>
              <a:rPr lang="de-CH" dirty="0"/>
              <a:t>                                                                                              </a:t>
            </a:r>
            <a:r>
              <a:rPr lang="en-CH" dirty="0">
                <a:solidFill>
                  <a:schemeClr val="accent1"/>
                </a:solidFill>
              </a:rPr>
              <a:t>7. </a:t>
            </a:r>
            <a:r>
              <a:rPr lang="en-CH" dirty="0" err="1">
                <a:solidFill>
                  <a:schemeClr val="accent1"/>
                </a:solidFill>
              </a:rPr>
              <a:t>Netzwerktreffen</a:t>
            </a:r>
            <a:r>
              <a:rPr lang="en-CH" dirty="0">
                <a:solidFill>
                  <a:schemeClr val="accent1"/>
                </a:solidFill>
              </a:rPr>
              <a:t> </a:t>
            </a:r>
            <a:r>
              <a:rPr lang="en-CH" dirty="0" err="1">
                <a:solidFill>
                  <a:schemeClr val="accent1"/>
                </a:solidFill>
              </a:rPr>
              <a:t>Sek</a:t>
            </a:r>
            <a:r>
              <a:rPr lang="en-CH" dirty="0">
                <a:solidFill>
                  <a:schemeClr val="accent1"/>
                </a:solidFill>
              </a:rPr>
              <a:t> II </a:t>
            </a:r>
            <a:r>
              <a:rPr lang="en-CH" dirty="0"/>
              <a:t>/ </a:t>
            </a:r>
            <a:r>
              <a:rPr lang="en-CH" dirty="0">
                <a:solidFill>
                  <a:schemeClr val="accent5">
                    <a:lumMod val="75000"/>
                  </a:schemeClr>
                </a:solidFill>
              </a:rPr>
              <a:t>7e Rencontre Sec 2</a:t>
            </a:r>
            <a:endParaRPr lang="fr-CH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E9DE1-9E33-4585-9505-261EA37A2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72" y="278581"/>
            <a:ext cx="3662470" cy="72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63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4F5B-573F-4D2B-BD11-03E12347B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3098" y="1358724"/>
            <a:ext cx="6608873" cy="27902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0" dirty="0" err="1"/>
              <a:t>Ergebnisse</a:t>
            </a:r>
            <a:r>
              <a:rPr lang="en-US" sz="2000" b="0" dirty="0"/>
              <a:t> </a:t>
            </a:r>
            <a:r>
              <a:rPr lang="en-US" sz="2000" b="0" dirty="0" err="1"/>
              <a:t>aus</a:t>
            </a:r>
            <a:r>
              <a:rPr lang="en-US" sz="2000" b="0" dirty="0"/>
              <a:t> dem </a:t>
            </a:r>
            <a:r>
              <a:rPr lang="en-US" sz="2000" b="0" dirty="0" err="1"/>
              <a:t>Forschungsprojekt</a:t>
            </a:r>
            <a:r>
              <a:rPr lang="en-US" sz="2000" b="0" dirty="0"/>
              <a:t> </a:t>
            </a:r>
            <a:br>
              <a:rPr lang="en-US" sz="2000" b="0" dirty="0"/>
            </a:br>
            <a:r>
              <a:rPr lang="en-US" sz="2000" b="0" dirty="0"/>
              <a:t>«EIL- Enhanced Inclusive Learning»: </a:t>
            </a:r>
            <a:br>
              <a:rPr lang="en-US" sz="2000" b="0" dirty="0"/>
            </a:br>
            <a:r>
              <a:rPr lang="en-US" sz="2000" b="0" dirty="0" err="1"/>
              <a:t>Inklusive</a:t>
            </a:r>
            <a:r>
              <a:rPr lang="en-US" sz="2000" b="0" dirty="0"/>
              <a:t> </a:t>
            </a:r>
            <a:r>
              <a:rPr lang="en-US" sz="2000" b="0" dirty="0" err="1"/>
              <a:t>Didaktik</a:t>
            </a:r>
            <a:r>
              <a:rPr lang="en-US" sz="2000" b="0" dirty="0"/>
              <a:t> und </a:t>
            </a:r>
            <a:r>
              <a:rPr lang="en-US" sz="2000" b="0" dirty="0" err="1"/>
              <a:t>Nachteilsausgleich</a:t>
            </a:r>
            <a:r>
              <a:rPr lang="en-US" sz="2000" b="0" dirty="0"/>
              <a:t> </a:t>
            </a:r>
            <a:br>
              <a:rPr lang="en-US" sz="2000" b="0" dirty="0"/>
            </a:br>
            <a:r>
              <a:rPr lang="en-US" sz="2000" b="0" dirty="0"/>
              <a:t>an </a:t>
            </a:r>
            <a:r>
              <a:rPr lang="en-US" sz="2000" b="0" dirty="0" err="1"/>
              <a:t>Berufsfach</a:t>
            </a:r>
            <a:r>
              <a:rPr lang="en-US" sz="2000" b="0" dirty="0"/>
              <a:t>- und </a:t>
            </a:r>
            <a:r>
              <a:rPr lang="en-US" sz="2000" b="0" dirty="0" err="1"/>
              <a:t>Mittelschulen</a:t>
            </a:r>
            <a:br>
              <a:rPr lang="en-US" b="0" dirty="0"/>
            </a:br>
            <a:br>
              <a:rPr lang="en-US" b="0" dirty="0"/>
            </a:br>
            <a:r>
              <a:rPr lang="en-US" sz="2000" b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Résultats</a:t>
            </a:r>
            <a: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du </a:t>
            </a:r>
            <a:r>
              <a:rPr lang="en-US" sz="2000" b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projet</a:t>
            </a:r>
            <a: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de recherche </a:t>
            </a:r>
            <a:b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 EIL-  Enhanced Inclusive Learning »: </a:t>
            </a:r>
            <a:b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US" sz="2000" b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Didactique</a:t>
            </a:r>
            <a: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inclusive et compensation des </a:t>
            </a:r>
            <a:r>
              <a:rPr lang="en-US" sz="2000" b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désavantages</a:t>
            </a:r>
            <a: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dans les écoles </a:t>
            </a:r>
            <a:r>
              <a:rPr lang="en-US" sz="2000" b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professionnelles</a:t>
            </a:r>
            <a:r>
              <a:rPr lang="en-US" sz="2000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et les </a:t>
            </a:r>
            <a:r>
              <a:rPr lang="en-US" sz="2000" b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collèges</a:t>
            </a:r>
            <a:endParaRPr lang="en-US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36FE18-164B-4AB3-9D6E-B0C004BFD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20" y="4509144"/>
            <a:ext cx="6258128" cy="69755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lvl="1"/>
            <a:r>
              <a:rPr lang="de-CH" sz="1600" b="1" dirty="0"/>
              <a:t>Claudia Patricia Schellenberg</a:t>
            </a:r>
            <a:r>
              <a:rPr lang="de-CH" sz="1600" dirty="0"/>
              <a:t>, Prof. Dr. phil. </a:t>
            </a:r>
          </a:p>
          <a:p>
            <a:pPr lvl="1"/>
            <a:r>
              <a:rPr lang="de-CH" sz="1600" dirty="0"/>
              <a:t>Interkantonale Hochschule für Heilpädagogik (HfH, Zürich)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C33B5-8226-4EF8-AD29-0D9DEC736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519" y="548616"/>
            <a:ext cx="6760451" cy="63008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174102" rtl="0" eaLnBrk="1" fontAlgn="auto" latinLnBrk="0" hangingPunct="1">
              <a:lnSpc>
                <a:spcPts val="22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+mn-cs"/>
              </a:rPr>
              <a:t> Anknüpfen am Netzwerktreffen «Lernen mit Behinderung in der Sek II» </a:t>
            </a:r>
            <a:b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+mn-cs"/>
              </a:rPr>
            </a:br>
            <a: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+mn-cs"/>
              </a:rPr>
              <a:t>vom 10.11.2021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D6E22-7412-489D-BF94-A5AE190DF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74102" rtl="0" eaLnBrk="1" fontAlgn="auto" latinLnBrk="0" hangingPunct="1">
              <a:lnSpc>
                <a:spcPts val="11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33320A-DC66-4EC4-A67B-A1F149B8C79B}" type="slidenum">
              <a:rPr kumimoji="0" lang="en-US" sz="876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/>
                <a:ea typeface="ＭＳ Ｐゴシック" pitchFamily="34" charset="-128"/>
                <a:cs typeface="+mn-cs"/>
              </a:rPr>
              <a:pPr marL="0" marR="0" lvl="0" indent="0" algn="r" defTabSz="174102" rtl="0" eaLnBrk="1" fontAlgn="auto" latinLnBrk="0" hangingPunct="1">
                <a:lnSpc>
                  <a:spcPts val="11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76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000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E5FDCA-0055-4369-A926-E57D58697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071" y="188089"/>
            <a:ext cx="5714169" cy="540551"/>
          </a:xfrm>
        </p:spPr>
        <p:txBody>
          <a:bodyPr>
            <a:normAutofit/>
          </a:bodyPr>
          <a:lstStyle/>
          <a:p>
            <a:r>
              <a:rPr lang="de-CH" sz="2400" dirty="0"/>
              <a:t>Ergebnisse / </a:t>
            </a:r>
            <a:r>
              <a:rPr lang="de-CH" sz="2400" dirty="0" err="1"/>
              <a:t>Résultats</a:t>
            </a:r>
            <a:endParaRPr lang="en-CH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9FFF5-9261-47B8-8966-D7CA1AAEF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372" y="1067158"/>
            <a:ext cx="7886700" cy="51632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de-CH" sz="1800" dirty="0"/>
              <a:t>Der Begriff «Inklusive Didaktik» ist an den Berufsfach- und Mittelschulen nicht sehr verbreitet. </a:t>
            </a:r>
          </a:p>
          <a:p>
            <a:r>
              <a:rPr lang="de-CH" sz="1800" dirty="0"/>
              <a:t>«In der Befragung wurden verschiedene Methoden von inklusiver Didaktik präsentiert, und bei einigen Themen haben die befragten Lehrpersonen bejaht, dass sie diese Elemente im Unterricht regelmässig verwenden».</a:t>
            </a:r>
          </a:p>
          <a:p>
            <a:r>
              <a:rPr lang="de-CH" sz="1800" dirty="0"/>
              <a:t>z.B.: 90% der Lehrpersonen legen Wert auf Klarheit in Sprache und Gestaltung von Texten und  Prüfungsblättern; 80% versuchen, komplexe Inhalte zu visualisieren (Leitfaden, S. 19)</a:t>
            </a:r>
            <a:br>
              <a:rPr lang="de-CH" sz="1800" dirty="0"/>
            </a:br>
            <a:endParaRPr lang="de-CH" sz="1800" dirty="0"/>
          </a:p>
          <a:p>
            <a:r>
              <a:rPr lang="fr-FR" sz="18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Le terme </a:t>
            </a:r>
            <a:r>
              <a:rPr lang="de-D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 </a:t>
            </a:r>
            <a:r>
              <a:rPr lang="fr-FR" sz="18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didactique inclusive</a:t>
            </a:r>
            <a:r>
              <a:rPr lang="de-D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»</a:t>
            </a:r>
            <a:r>
              <a:rPr lang="fr-FR" sz="18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n'est pas très répandu dans les écoles professionnelles et secondaires. </a:t>
            </a:r>
          </a:p>
          <a:p>
            <a:r>
              <a:rPr lang="de-D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 </a:t>
            </a:r>
            <a:r>
              <a:rPr lang="fr-FR" sz="18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Différentes méthodes de didactique inclusive ont été présentées dans l'enquête et, pour certains thèmes, les enseignants interrogés ont affirmé utiliser régulièrement ces éléments dans leur enseignement</a:t>
            </a:r>
            <a:r>
              <a:rPr lang="de-D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»</a:t>
            </a:r>
            <a:r>
              <a:rPr lang="fr-FR" sz="18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r>
              <a:rPr lang="fr-FR" sz="18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par exemple 90% des enseignants attachent de l'importance à la clarté du langage et de la présentation des textes et des pages d'examen ; 80% essaient de visualiser des contenus complexes (Guide, p. 19)</a:t>
            </a:r>
          </a:p>
          <a:p>
            <a:endParaRPr lang="fr-FR" sz="1400" dirty="0">
              <a:sym typeface="Wingdings" panose="05000000000000000000" pitchFamily="2" charset="2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B0D9D1-D753-4EF2-B776-C9FEF6FF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6"/>
            <a:ext cx="2057400" cy="358113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lnSpc>
                <a:spcPts val="3000"/>
              </a:lnSpc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33320A-DC66-4EC4-A67B-A1F149B8C79B}" type="slidenum">
              <a:rPr lang="en-US" sz="1000" smtClean="0"/>
              <a:pPr/>
              <a:t>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8598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E5FDCA-0055-4369-A926-E57D58697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071" y="244495"/>
            <a:ext cx="8234505" cy="585762"/>
          </a:xfrm>
        </p:spPr>
        <p:txBody>
          <a:bodyPr>
            <a:normAutofit/>
          </a:bodyPr>
          <a:lstStyle/>
          <a:p>
            <a:r>
              <a:rPr lang="de-CH" sz="2400" dirty="0"/>
              <a:t>Umsetzung EIL-Projekt in die Praxis / EIL-</a:t>
            </a:r>
            <a:r>
              <a:rPr lang="de-CH" sz="2400" dirty="0" err="1"/>
              <a:t>Projet</a:t>
            </a:r>
            <a:r>
              <a:rPr lang="de-CH" sz="2400" dirty="0"/>
              <a:t> : Mise en </a:t>
            </a:r>
            <a:r>
              <a:rPr lang="de-CH" sz="2400" dirty="0" err="1"/>
              <a:t>pratique</a:t>
            </a:r>
            <a:r>
              <a:rPr lang="de-CH" sz="2400" dirty="0"/>
              <a:t>  </a:t>
            </a:r>
            <a:endParaRPr lang="en-CH" sz="24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B0D9D1-D753-4EF2-B776-C9FEF6FF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6"/>
            <a:ext cx="2057400" cy="358113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lnSpc>
                <a:spcPts val="3000"/>
              </a:lnSpc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33320A-DC66-4EC4-A67B-A1F149B8C79B}" type="slidenum">
              <a:rPr lang="en-US" sz="1000" smtClean="0"/>
              <a:pPr/>
              <a:t>4</a:t>
            </a:fld>
            <a:endParaRPr lang="en-US" sz="1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1D807C-60AB-4BEA-856C-E62B8B22B741}"/>
              </a:ext>
            </a:extLst>
          </p:cNvPr>
          <p:cNvSpPr/>
          <p:nvPr/>
        </p:nvSpPr>
        <p:spPr>
          <a:xfrm>
            <a:off x="658072" y="2377105"/>
            <a:ext cx="6227212" cy="879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b="1" dirty="0"/>
              <a:t>Wichtige Bausteine inklusiver Didaktik an Berufsfach- und Mittelschulen vermitteln: Differenzierung (für stärkere und schwächere Lernende),  </a:t>
            </a:r>
          </a:p>
          <a:p>
            <a:r>
              <a:rPr lang="de-DE" sz="1400" b="1" dirty="0"/>
              <a:t>didaktisches Prinzip nach </a:t>
            </a:r>
            <a:r>
              <a:rPr lang="de-CH" sz="14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Universal Design for Learning</a:t>
            </a:r>
            <a:r>
              <a:rPr lang="de-CH" sz="1400" b="1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9EBA95-4BB9-4304-BEF8-0883196CC809}"/>
              </a:ext>
            </a:extLst>
          </p:cNvPr>
          <p:cNvSpPr/>
          <p:nvPr/>
        </p:nvSpPr>
        <p:spPr>
          <a:xfrm>
            <a:off x="651826" y="5431591"/>
            <a:ext cx="6974337" cy="10961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bg1"/>
                </a:solidFill>
              </a:rPr>
              <a:t>Enseigner les éléments importants d'une didactique inclusive dans les écoles professionnelles et au collège: différenciation (pour les personnes en formation les plus fortes et les plus faibles), 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principe didactique selon</a:t>
            </a:r>
            <a:r>
              <a:rPr lang="de-DE" sz="1400" b="1" dirty="0">
                <a:solidFill>
                  <a:schemeClr val="bg1"/>
                </a:solidFill>
              </a:rPr>
              <a:t> le </a:t>
            </a:r>
            <a:r>
              <a:rPr lang="de-CH" sz="14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Universal Design for Learning</a:t>
            </a:r>
            <a:r>
              <a:rPr lang="de-CH" sz="1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Textfeld 2">
            <a:extLst>
              <a:ext uri="{FF2B5EF4-FFF2-40B4-BE49-F238E27FC236}">
                <a16:creationId xmlns:a16="http://schemas.microsoft.com/office/drawing/2014/main" id="{DE3EE4E0-25D6-47A4-9689-EAB776A6D058}"/>
              </a:ext>
            </a:extLst>
          </p:cNvPr>
          <p:cNvSpPr txBox="1"/>
          <p:nvPr/>
        </p:nvSpPr>
        <p:spPr>
          <a:xfrm>
            <a:off x="658072" y="1422235"/>
            <a:ext cx="6227212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Drei Hauptkapitel: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1: Umgang mit Beeinträchtigungen an der Schule</a:t>
            </a:r>
          </a:p>
          <a:p>
            <a:r>
              <a:rPr lang="de-DE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2: Inklusive Didaktik im Unterricht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3: Jugendliche mit Nachteilsausgleich </a:t>
            </a:r>
          </a:p>
        </p:txBody>
      </p:sp>
      <p:sp>
        <p:nvSpPr>
          <p:cNvPr id="13" name="Textfeld 2">
            <a:extLst>
              <a:ext uri="{FF2B5EF4-FFF2-40B4-BE49-F238E27FC236}">
                <a16:creationId xmlns:a16="http://schemas.microsoft.com/office/drawing/2014/main" id="{9A0D3686-BDF5-4BCC-9EAA-D077C1758760}"/>
              </a:ext>
            </a:extLst>
          </p:cNvPr>
          <p:cNvSpPr txBox="1"/>
          <p:nvPr/>
        </p:nvSpPr>
        <p:spPr>
          <a:xfrm>
            <a:off x="658071" y="4451257"/>
            <a:ext cx="6968092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Trois </a:t>
            </a:r>
            <a:r>
              <a:rPr lang="de-DE" sz="1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chapitres</a:t>
            </a:r>
            <a:r>
              <a:rPr lang="de-DE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principaux</a:t>
            </a:r>
            <a:r>
              <a:rPr lang="de-DE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de-DE" sz="14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: </a:t>
            </a:r>
            <a:r>
              <a:rPr lang="fr-F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Prise en charge des handicaps dans les écoles</a:t>
            </a:r>
            <a:endParaRPr lang="de-DE" sz="14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</a:t>
            </a:r>
            <a:r>
              <a:rPr lang="fr-FR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didactique inclusive en classe</a:t>
            </a:r>
            <a:endParaRPr lang="de-DE" sz="14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: </a:t>
            </a:r>
            <a:r>
              <a:rPr lang="de-DE" sz="1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Jeunes</a:t>
            </a: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bénéficiant</a:t>
            </a: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de-DE" sz="1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compensation</a:t>
            </a:r>
            <a:r>
              <a:rPr lang="de-D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 </a:t>
            </a:r>
            <a:r>
              <a:rPr lang="de-DE" sz="1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désavantages</a:t>
            </a:r>
            <a:endParaRPr lang="de-DE" sz="14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90B1A-10EE-4931-85F4-171F23289052}"/>
              </a:ext>
            </a:extLst>
          </p:cNvPr>
          <p:cNvSpPr txBox="1"/>
          <p:nvPr/>
        </p:nvSpPr>
        <p:spPr>
          <a:xfrm>
            <a:off x="594442" y="1015081"/>
            <a:ext cx="3003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Leitfaden 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unter: 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www.hfh.ch/fabi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4B5D81-2C09-483E-9336-4B52CFB31E70}"/>
              </a:ext>
            </a:extLst>
          </p:cNvPr>
          <p:cNvSpPr txBox="1"/>
          <p:nvPr/>
        </p:nvSpPr>
        <p:spPr>
          <a:xfrm>
            <a:off x="651826" y="4086476"/>
            <a:ext cx="32905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Guide</a:t>
            </a: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CH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en </a:t>
            </a:r>
            <a:r>
              <a:rPr lang="de-CH" sz="1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allemand</a:t>
            </a:r>
            <a:r>
              <a:rPr lang="de-CH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www.hfh.ch/fabi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Grafik 7">
            <a:extLst>
              <a:ext uri="{FF2B5EF4-FFF2-40B4-BE49-F238E27FC236}">
                <a16:creationId xmlns:a16="http://schemas.microsoft.com/office/drawing/2014/main" id="{8E73EEB0-34CD-4366-B97E-73D2F197A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5283" y="854915"/>
            <a:ext cx="1743045" cy="243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66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6834-E188-4DC1-BABD-16F32AD5F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690" y="297028"/>
            <a:ext cx="2314560" cy="544014"/>
          </a:xfrm>
        </p:spPr>
        <p:txBody>
          <a:bodyPr wrap="square" anchor="ctr">
            <a:normAutofit/>
          </a:bodyPr>
          <a:lstStyle/>
          <a:p>
            <a:r>
              <a:rPr lang="de-CH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Unser Vorhaben</a:t>
            </a:r>
            <a:endParaRPr lang="en-CH" sz="2400" b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6118B-F8FA-4A69-9E89-D2334EF405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1484" y="1166018"/>
            <a:ext cx="3870516" cy="4525963"/>
          </a:xfrm>
          <a:solidFill>
            <a:schemeClr val="bg1">
              <a:lumMod val="95000"/>
            </a:schemeClr>
          </a:solidFill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CH" sz="1800" b="1" dirty="0"/>
              <a:t>Universal Design vor Learning (UDL)</a:t>
            </a:r>
          </a:p>
          <a:p>
            <a:pPr marL="0" indent="0">
              <a:lnSpc>
                <a:spcPct val="90000"/>
              </a:lnSpc>
              <a:buNone/>
            </a:pPr>
            <a:endParaRPr lang="de-CH" sz="1800" b="1" dirty="0"/>
          </a:p>
          <a:p>
            <a:pPr marL="0" indent="0">
              <a:lnSpc>
                <a:spcPct val="90000"/>
              </a:lnSpc>
              <a:buNone/>
            </a:pPr>
            <a:r>
              <a:rPr lang="de-CH" sz="1800" dirty="0"/>
              <a:t>Grundlagen</a:t>
            </a:r>
          </a:p>
          <a:p>
            <a:pPr>
              <a:lnSpc>
                <a:spcPct val="90000"/>
              </a:lnSpc>
            </a:pPr>
            <a:r>
              <a:rPr lang="de-CH" sz="1800" dirty="0">
                <a:solidFill>
                  <a:schemeClr val="accent5"/>
                </a:solidFill>
              </a:rPr>
              <a:t>Kontext: Inklusive Bildung </a:t>
            </a:r>
          </a:p>
          <a:p>
            <a:pPr>
              <a:lnSpc>
                <a:spcPct val="90000"/>
              </a:lnSpc>
            </a:pPr>
            <a:r>
              <a:rPr lang="de-CH" sz="1800" dirty="0"/>
              <a:t>Definition und Hintergrund</a:t>
            </a:r>
          </a:p>
          <a:p>
            <a:pPr>
              <a:lnSpc>
                <a:spcPct val="90000"/>
              </a:lnSpc>
            </a:pPr>
            <a:r>
              <a:rPr lang="de-CH" sz="1800" dirty="0"/>
              <a:t>Prinzipien und Leitlinien</a:t>
            </a:r>
          </a:p>
          <a:p>
            <a:pPr>
              <a:lnSpc>
                <a:spcPct val="90000"/>
              </a:lnSpc>
            </a:pPr>
            <a:r>
              <a:rPr lang="de-CH" sz="1800" dirty="0"/>
              <a:t>Hinweise zur Umsetzung</a:t>
            </a:r>
          </a:p>
          <a:p>
            <a:pPr>
              <a:lnSpc>
                <a:spcPct val="90000"/>
              </a:lnSpc>
            </a:pPr>
            <a:endParaRPr lang="de-CH" sz="1800" dirty="0"/>
          </a:p>
          <a:p>
            <a:pPr marL="0" indent="0">
              <a:lnSpc>
                <a:spcPct val="90000"/>
              </a:lnSpc>
              <a:buNone/>
            </a:pPr>
            <a:r>
              <a:rPr lang="de-CH" sz="1800" dirty="0"/>
              <a:t>Good Practice: UDL im Klassenzimmer</a:t>
            </a:r>
          </a:p>
          <a:p>
            <a:pPr>
              <a:lnSpc>
                <a:spcPct val="90000"/>
              </a:lnSpc>
            </a:pPr>
            <a:r>
              <a:rPr lang="de-CH" sz="1800" dirty="0"/>
              <a:t>Motivation und Vorgehen</a:t>
            </a:r>
          </a:p>
          <a:p>
            <a:pPr>
              <a:lnSpc>
                <a:spcPct val="90000"/>
              </a:lnSpc>
            </a:pPr>
            <a:r>
              <a:rPr lang="de-CH" sz="1800" dirty="0"/>
              <a:t>Beispiele, Erfahrungen</a:t>
            </a:r>
          </a:p>
          <a:p>
            <a:pPr>
              <a:lnSpc>
                <a:spcPct val="90000"/>
              </a:lnSpc>
            </a:pPr>
            <a:r>
              <a:rPr lang="de-CH" sz="1800" dirty="0"/>
              <a:t>Herausforderungen</a:t>
            </a:r>
          </a:p>
          <a:p>
            <a:pPr>
              <a:lnSpc>
                <a:spcPct val="90000"/>
              </a:lnSpc>
            </a:pPr>
            <a:r>
              <a:rPr lang="de-CH" sz="1800" dirty="0"/>
              <a:t>Inklusive Haltung</a:t>
            </a:r>
          </a:p>
          <a:p>
            <a:pPr>
              <a:lnSpc>
                <a:spcPct val="90000"/>
              </a:lnSpc>
            </a:pPr>
            <a:endParaRPr lang="de-CH" sz="2000" dirty="0"/>
          </a:p>
          <a:p>
            <a:pPr>
              <a:lnSpc>
                <a:spcPct val="90000"/>
              </a:lnSpc>
            </a:pPr>
            <a:endParaRPr lang="en-CH" sz="2000" dirty="0"/>
          </a:p>
        </p:txBody>
      </p:sp>
      <p:pic>
        <p:nvPicPr>
          <p:cNvPr id="7" name="Picture 6" descr="A picture containing text, wheel&#10;&#10;Description automatically generated">
            <a:extLst>
              <a:ext uri="{FF2B5EF4-FFF2-40B4-BE49-F238E27FC236}">
                <a16:creationId xmlns:a16="http://schemas.microsoft.com/office/drawing/2014/main" id="{B8BE492C-613B-4F6E-843C-732A6E73B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30411"/>
            <a:ext cx="4119022" cy="179717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3C138-A561-43F0-8BB6-B2DB7B0DB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31BA45-7087-4CAB-8271-31DB1848E216}" type="slidenum">
              <a:rPr lang="de-DE" smtClean="0"/>
              <a:pPr>
                <a:spcAft>
                  <a:spcPts val="600"/>
                </a:spcAft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28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1847-29F5-4103-AA01-80DF2D2F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400" dirty="0"/>
              <a:t>Universal Design in Instruction, UDI </a:t>
            </a:r>
            <a:endParaRPr lang="en-CH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74935-1B89-4CF9-A00B-8DD55F544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818652"/>
            <a:ext cx="7886700" cy="5537323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CH" sz="1500" dirty="0">
                <a:sym typeface="Wingdings" panose="05000000000000000000" pitchFamily="2" charset="2"/>
              </a:rPr>
              <a:t> UDE für Lehrpersonen, mit 7 Prinzipien </a:t>
            </a:r>
            <a:r>
              <a:rPr lang="de-CH" sz="1200" dirty="0">
                <a:sym typeface="Wingdings" panose="05000000000000000000" pitchFamily="2" charset="2"/>
              </a:rPr>
              <a:t>(Burgstahler, 2019)</a:t>
            </a:r>
            <a:endParaRPr lang="de-DE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de-DE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Klassenklima </a:t>
            </a:r>
            <a:r>
              <a:rPr lang="de-DE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sz="15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Anerkennung und Offenheit in Bezug auf Vielfalt, Gleichberechtigung und Inklusion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[UD 1, UDL 2]</a:t>
            </a:r>
            <a:endParaRPr lang="en-CH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de-DE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Interaktion </a:t>
            </a:r>
            <a:r>
              <a:rPr lang="de-DE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regelmässige, 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effektive Interaktionen zwischen den Lernenden; vielfältige, </a:t>
            </a:r>
            <a:r>
              <a:rPr lang="de-DE" sz="15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alle zugängliche 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Kommunikationsmöglichkeiten</a:t>
            </a:r>
            <a:r>
              <a:rPr lang="de-DE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(UD 1, 2, 4; UDL 3; WCAG)</a:t>
            </a:r>
            <a:endParaRPr lang="en-CH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de-DE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Physische Umgebung und Produkte</a:t>
            </a:r>
            <a:r>
              <a:rPr lang="de-DE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Einrichtungen, Aktivitäten, Materialien und Ausrüstungen </a:t>
            </a:r>
            <a:r>
              <a:rPr lang="de-DE" sz="15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alle Lernenden zugänglich, nutzbar und sicher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[UD 3, 4, 6, 7]</a:t>
            </a:r>
            <a:endParaRPr lang="en-CH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de-DE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Lehrmethoden </a:t>
            </a:r>
            <a:r>
              <a:rPr lang="de-DE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mehrere Lehrmethoden, die </a:t>
            </a:r>
            <a:r>
              <a:rPr lang="de-DE" sz="15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alle Lernenden zugänglich und motivierend </a:t>
            </a:r>
            <a:r>
              <a:rPr lang="de-DE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sind (UD 2-4; UDL 1-3; WCAG)</a:t>
            </a:r>
            <a:endParaRPr lang="en-CH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de-CH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Informationsressourcen und Technologie</a:t>
            </a:r>
            <a:r>
              <a:rPr lang="de-CH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de-CH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Kursmaterialien, Notizen und andere Informationsressourcen sind ansprechend</a:t>
            </a:r>
            <a:r>
              <a:rPr lang="de-CH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</a:t>
            </a:r>
            <a:r>
              <a:rPr lang="de-CH" sz="15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alle Lernenden zugänglich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[UDL 1; WCAG]</a:t>
            </a:r>
            <a:endParaRPr lang="en-CH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de-CH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Feedback und Bewertung</a:t>
            </a:r>
            <a:r>
              <a:rPr lang="de-CH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regelmässige Beurteilung der Lern</a:t>
            </a:r>
            <a:r>
              <a:rPr lang="de-CH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ortschritte; spezifisches Feedback mit mehreren zugänglichen Methoden und Werkzeugen</a:t>
            </a:r>
            <a:r>
              <a:rPr lang="de-CH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de-CH" sz="15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Anpassung des Unterrichts</a:t>
            </a:r>
            <a:r>
              <a:rPr lang="de-CH" sz="15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(UD 5; UDL 2, 3)</a:t>
            </a:r>
            <a:endParaRPr lang="en-CH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de-CH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Individuelle Massnahmen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CH" sz="15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angemessene Vorkehrungen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CH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Lernende, deren Bedürfnisse von den Unterrichtsinhalten und -methoden nicht vollständig abgedeckt werden [UD 1, 2, 4, 6]</a:t>
            </a:r>
            <a:endParaRPr lang="en-CH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974E2-110E-4A63-8433-87F60421E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87936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5FA7F1-1A88-4B52-A1C3-A01C411B9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72" y="3969072"/>
            <a:ext cx="8317644" cy="1151905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de-CH" sz="3200" dirty="0">
                <a:latin typeface="+mn-lt"/>
                <a:ea typeface="ＭＳ Ｐゴシック" charset="0"/>
              </a:rPr>
              <a:t>Grundlagen d</a:t>
            </a:r>
            <a:r>
              <a:rPr lang="fr-CH" sz="3200" dirty="0">
                <a:latin typeface="+mn-lt"/>
                <a:ea typeface="ＭＳ Ｐゴシック" charset="0"/>
              </a:rPr>
              <a:t>es </a:t>
            </a:r>
            <a:br>
              <a:rPr lang="fr-CH" sz="3200" dirty="0">
                <a:latin typeface="+mn-lt"/>
                <a:ea typeface="ＭＳ Ｐゴシック" charset="0"/>
              </a:rPr>
            </a:br>
            <a:r>
              <a:rPr lang="fr-CH" sz="3200" b="0" dirty="0">
                <a:latin typeface="+mn-lt"/>
                <a:ea typeface="ＭＳ Ｐゴシック" charset="0"/>
              </a:rPr>
              <a:t>Universal Design for Learning UDL 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8352504" y="6553398"/>
            <a:ext cx="666624" cy="23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855725-B93C-4E0E-A825-C552CA93AED6}" type="slidenum">
              <a:rPr lang="de-CH" smtClean="0"/>
              <a:pPr/>
              <a:t>7</a:t>
            </a:fld>
            <a:endParaRPr lang="de-CH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486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1847-29F5-4103-AA01-80DF2D2F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2400" b="0" dirty="0">
                <a:latin typeface="+mn-lt"/>
              </a:rPr>
              <a:t>Kontext: Inklusive Bildung – Inklusive Didaktik </a:t>
            </a:r>
            <a:br>
              <a:rPr lang="de-CH" sz="2400" b="0" dirty="0">
                <a:highlight>
                  <a:srgbClr val="FFFF00"/>
                </a:highlight>
                <a:latin typeface="+mn-lt"/>
              </a:rPr>
            </a:br>
            <a:endParaRPr lang="en-CH" sz="2400" b="0" dirty="0">
              <a:highlight>
                <a:srgbClr val="FFFF00"/>
              </a:highlight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974E2-110E-4A63-8433-87F60421E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8</a:t>
            </a:fld>
            <a:endParaRPr lang="fr-CH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A462110-E39E-4087-B4EB-417F2DC126D4}"/>
              </a:ext>
            </a:extLst>
          </p:cNvPr>
          <p:cNvSpPr/>
          <p:nvPr/>
        </p:nvSpPr>
        <p:spPr>
          <a:xfrm>
            <a:off x="611472" y="1448736"/>
            <a:ext cx="3837435" cy="36067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pPr algn="ctr"/>
            <a:endParaRPr lang="de-CH" sz="1600" dirty="0"/>
          </a:p>
          <a:p>
            <a:r>
              <a:rPr lang="de-CH" sz="1400" dirty="0"/>
              <a:t>Bildungssystem</a:t>
            </a:r>
            <a:endParaRPr lang="en-CH" sz="1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86F6338-8032-492B-A5B2-3EEF2A7D1D3B}"/>
              </a:ext>
            </a:extLst>
          </p:cNvPr>
          <p:cNvSpPr/>
          <p:nvPr/>
        </p:nvSpPr>
        <p:spPr>
          <a:xfrm>
            <a:off x="912304" y="2168832"/>
            <a:ext cx="3235769" cy="207027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dirty="0"/>
          </a:p>
          <a:p>
            <a:endParaRPr lang="de-CH" sz="1400" dirty="0"/>
          </a:p>
          <a:p>
            <a:endParaRPr lang="de-CH" sz="1400" dirty="0"/>
          </a:p>
          <a:p>
            <a:endParaRPr lang="de-CH" sz="1400" dirty="0"/>
          </a:p>
          <a:p>
            <a:endParaRPr lang="de-CH" sz="1400" dirty="0"/>
          </a:p>
          <a:p>
            <a:r>
              <a:rPr lang="de-CH" sz="1400" dirty="0"/>
              <a:t>Organisation (Schule</a:t>
            </a:r>
            <a:r>
              <a:rPr lang="de-CH" sz="1600" dirty="0"/>
              <a:t>)</a:t>
            </a:r>
            <a:endParaRPr lang="en-CH" sz="16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819C00E-F69F-407D-90F2-A919B48BEB78}"/>
              </a:ext>
            </a:extLst>
          </p:cNvPr>
          <p:cNvSpPr/>
          <p:nvPr/>
        </p:nvSpPr>
        <p:spPr>
          <a:xfrm>
            <a:off x="1463685" y="2229663"/>
            <a:ext cx="2070276" cy="132200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/>
          </a:p>
          <a:p>
            <a:pPr algn="ctr"/>
            <a:endParaRPr lang="de-CH" sz="1400" dirty="0"/>
          </a:p>
          <a:p>
            <a:pPr algn="ctr"/>
            <a:r>
              <a:rPr lang="de-CH" sz="1400" dirty="0"/>
              <a:t>Klasse (Lerngruppe)</a:t>
            </a:r>
          </a:p>
          <a:p>
            <a:pPr algn="ctr"/>
            <a:endParaRPr lang="de-CH" sz="1400" dirty="0"/>
          </a:p>
          <a:p>
            <a:pPr algn="ctr"/>
            <a:endParaRPr lang="de-CH" sz="1400" dirty="0"/>
          </a:p>
          <a:p>
            <a:pPr algn="ctr"/>
            <a:endParaRPr lang="de-CH" sz="1400" dirty="0"/>
          </a:p>
          <a:p>
            <a:pPr algn="ctr"/>
            <a:endParaRPr lang="de-CH" sz="1400" dirty="0"/>
          </a:p>
          <a:p>
            <a:pPr algn="ctr"/>
            <a:endParaRPr lang="en-CH" sz="1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37F4607-24B4-4E7B-94A1-EAF7C27BF4A9}"/>
              </a:ext>
            </a:extLst>
          </p:cNvPr>
          <p:cNvSpPr/>
          <p:nvPr/>
        </p:nvSpPr>
        <p:spPr>
          <a:xfrm>
            <a:off x="1778727" y="2871179"/>
            <a:ext cx="1440192" cy="556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/>
              <a:t>Individuum</a:t>
            </a:r>
            <a:endParaRPr lang="en-CH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9E1CF-442C-408F-9F38-467001BB83AC}"/>
              </a:ext>
            </a:extLst>
          </p:cNvPr>
          <p:cNvSpPr/>
          <p:nvPr/>
        </p:nvSpPr>
        <p:spPr>
          <a:xfrm>
            <a:off x="4643566" y="728640"/>
            <a:ext cx="4025303" cy="5580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CH" sz="1600" dirty="0">
                <a:solidFill>
                  <a:schemeClr val="tx1"/>
                </a:solidFill>
              </a:rPr>
              <a:t>basiert auf Wertschätzung und  Anerkennung der Diversität</a:t>
            </a:r>
            <a:br>
              <a:rPr lang="de-CH" sz="1600" dirty="0">
                <a:solidFill>
                  <a:schemeClr val="tx1"/>
                </a:solidFill>
              </a:rPr>
            </a:br>
            <a:endParaRPr lang="de-CH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CH" sz="1600" dirty="0">
                <a:solidFill>
                  <a:schemeClr val="tx1"/>
                </a:solidFill>
              </a:rPr>
              <a:t>baut Umwelt- und Einstellungsbarrieren ab</a:t>
            </a:r>
            <a:br>
              <a:rPr lang="de-CH" sz="1600" dirty="0">
                <a:solidFill>
                  <a:schemeClr val="tx1"/>
                </a:solidFill>
              </a:rPr>
            </a:br>
            <a:endParaRPr lang="de-CH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CH" sz="1600" dirty="0">
                <a:solidFill>
                  <a:schemeClr val="tx1"/>
                </a:solidFill>
              </a:rPr>
              <a:t>verlangt nach: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chemeClr val="tx1"/>
                </a:solidFill>
              </a:rPr>
              <a:t>Wissen über den Umgang mit Lernenden, die andere Lernvoraussetzungen haben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chemeClr val="tx1"/>
                </a:solidFill>
              </a:rPr>
              <a:t>Schaffung von Rahmenbedingungen (zeitliche und finanzielle Mittel, Infrastruktur, Lehrmittel … Weiterbildungen) - Rolle der Schulleitung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chemeClr val="tx1"/>
                </a:solidFill>
              </a:rPr>
              <a:t>Unterstützendes Netzwerk</a:t>
            </a:r>
            <a:endParaRPr lang="de-CH" sz="1600" b="1" dirty="0">
              <a:solidFill>
                <a:srgbClr val="0070C0"/>
              </a:solidFill>
            </a:endParaRPr>
          </a:p>
          <a:p>
            <a:endParaRPr lang="de-CH" sz="1600" b="1" dirty="0">
              <a:solidFill>
                <a:srgbClr val="0070C0"/>
              </a:solidFill>
            </a:endParaRPr>
          </a:p>
          <a:p>
            <a:r>
              <a:rPr lang="de-CH" sz="1600" b="1" dirty="0">
                <a:solidFill>
                  <a:srgbClr val="0070C0"/>
                </a:solidFill>
              </a:rPr>
              <a:t>Universal Design for Learning:</a:t>
            </a:r>
          </a:p>
          <a:p>
            <a:r>
              <a:rPr lang="de-CH" sz="1600" dirty="0">
                <a:solidFill>
                  <a:srgbClr val="0070C0"/>
                </a:solidFill>
              </a:rPr>
              <a:t>= Ansatz für inklusive Didaktik </a:t>
            </a:r>
          </a:p>
          <a:p>
            <a:r>
              <a:rPr lang="de-CH" sz="1600" dirty="0">
                <a:solidFill>
                  <a:srgbClr val="0070C0"/>
                </a:solidFill>
              </a:rPr>
              <a:t>nach dem Prinzip </a:t>
            </a:r>
          </a:p>
          <a:p>
            <a:r>
              <a:rPr lang="de-CH" sz="1600" b="1" dirty="0">
                <a:solidFill>
                  <a:srgbClr val="0070C0"/>
                </a:solidFill>
              </a:rPr>
              <a:t>«Der Diversität mit Flexibilität begegnen»</a:t>
            </a:r>
          </a:p>
          <a:p>
            <a:endParaRPr lang="de-CH" sz="1600" b="1" dirty="0">
              <a:solidFill>
                <a:schemeClr val="bg1"/>
              </a:solidFill>
            </a:endParaRPr>
          </a:p>
          <a:p>
            <a:r>
              <a:rPr lang="de-CH" sz="1600" b="1" dirty="0">
                <a:solidFill>
                  <a:schemeClr val="accent1"/>
                </a:solidFill>
              </a:rPr>
              <a:t>Alle Lernenden profitieren davon.</a:t>
            </a:r>
            <a:endParaRPr lang="de-CH" sz="1600" b="1" dirty="0">
              <a:solidFill>
                <a:srgbClr val="0070C0"/>
              </a:solidFill>
            </a:endParaRPr>
          </a:p>
          <a:p>
            <a:endParaRPr lang="en-CH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0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5FF6-7E2F-4F3D-807A-91FB9D6F5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400" dirty="0"/>
              <a:t>Universal Design for Learning, UDL</a:t>
            </a:r>
            <a:endParaRPr lang="en-CH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A71F0-A5FF-4BBC-98AA-F9831967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016696"/>
            <a:ext cx="8200418" cy="1332159"/>
          </a:xfrm>
          <a:solidFill>
            <a:schemeClr val="bg1">
              <a:lumMod val="95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lnSpc>
                <a:spcPct val="100000"/>
              </a:lnSpc>
            </a:pPr>
            <a:endParaRPr lang="de-CH" sz="1800" dirty="0">
              <a:latin typeface="Frutiger LT Pro 45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040"/>
              </a:lnSpc>
            </a:pPr>
            <a:r>
              <a:rPr lang="de-CH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 didaktischer Ansatz mit dem Ziel,</a:t>
            </a:r>
            <a:br>
              <a:rPr lang="de-CH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eine Lernumgebung zu gestalten, die für alle Lernenden zugänglich und nutzbar ist </a:t>
            </a:r>
            <a:br>
              <a:rPr lang="de-CH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damit deren Lernerfahrungen zu optimieren. </a:t>
            </a:r>
          </a:p>
          <a:p>
            <a:pPr marL="0" indent="0" algn="just">
              <a:buNone/>
            </a:pPr>
            <a:r>
              <a:rPr lang="de-CH" sz="1800" dirty="0">
                <a:effectLst/>
                <a:latin typeface="Frutiger LT Pro 45 Ligh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CH" sz="1800" dirty="0">
              <a:effectLst/>
              <a:latin typeface="Frutiger LT Pro 45 Light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14B91-9D3C-4E94-BD3D-49A91B53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9</a:t>
            </a:fld>
            <a:endParaRPr lang="fr-CH"/>
          </a:p>
        </p:txBody>
      </p:sp>
      <p:pic>
        <p:nvPicPr>
          <p:cNvPr id="5" name="Grafik 9">
            <a:extLst>
              <a:ext uri="{FF2B5EF4-FFF2-40B4-BE49-F238E27FC236}">
                <a16:creationId xmlns:a16="http://schemas.microsoft.com/office/drawing/2014/main" id="{7EEFABD7-0829-445C-9F86-ECD1EC2A4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700" y="2573628"/>
            <a:ext cx="4053840" cy="27927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1D0FEC-B8BC-41F9-B41D-73DB3B015CD8}"/>
              </a:ext>
            </a:extLst>
          </p:cNvPr>
          <p:cNvSpPr txBox="1"/>
          <p:nvPr/>
        </p:nvSpPr>
        <p:spPr>
          <a:xfrm>
            <a:off x="2322403" y="5564305"/>
            <a:ext cx="43207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Die drei neurologischen Netzwerke des UDL (Quelle: CAST, 2018) </a:t>
            </a:r>
            <a:r>
              <a:rPr lang="en-CH" sz="1200" dirty="0">
                <a:effectLst/>
                <a:latin typeface="+mn-lt"/>
              </a:rPr>
              <a:t> </a:t>
            </a:r>
            <a:r>
              <a:rPr lang="de-CH" sz="1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CH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9717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5FF6-7E2F-4F3D-807A-91FB9D6F5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400" dirty="0"/>
              <a:t>Neurologische Netzwerke – Lernprozesse – Unterrichtsplanung</a:t>
            </a:r>
            <a:endParaRPr lang="en-C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14B91-9D3C-4E94-BD3D-49A91B53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10</a:t>
            </a:fld>
            <a:endParaRPr lang="fr-C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C3F559-17DA-4EAA-A3BC-1A42FDA35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73" y="1178700"/>
            <a:ext cx="8191093" cy="126016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304089C-A029-44DD-8B15-9F6CD3A51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73" y="2438868"/>
            <a:ext cx="8191093" cy="40626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de-DE" sz="1800" dirty="0">
                <a:latin typeface="Frutiger LT Pro 45 Light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de-DE" sz="13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Barrierefreiheit / Accessibility</a:t>
            </a:r>
            <a:endParaRPr lang="de-DE" sz="1800" dirty="0">
              <a:effectLst/>
              <a:latin typeface="Frutiger LT Pro 45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Das affektive Netzwerk (Engagement und Beteiligung): </a:t>
            </a: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WARUM</a:t>
            </a: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CH" sz="1600" b="1" dirty="0">
              <a:solidFill>
                <a:schemeClr val="accent4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de-CH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Steuerung der Emotionen und Gefühle beim Lernen, </a:t>
            </a:r>
            <a:br>
              <a:rPr lang="de-CH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CH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damit selbstgesteuertes und konzentriertes Lernen ermöglicht wird.</a:t>
            </a:r>
            <a:endParaRPr lang="en-CH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de-DE" sz="1600" b="1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Das Erkennungsnetzwerk (Darstellung und Erklärung): WAS </a:t>
            </a:r>
            <a:endParaRPr lang="en-CH" sz="1600" b="1" dirty="0">
              <a:solidFill>
                <a:srgbClr val="7030A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de-CH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Steuerung der Wahrnehmung und der Sinne, </a:t>
            </a:r>
            <a:br>
              <a:rPr lang="de-CH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CH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damit Muster und Informationen erkannt und zugeordnet werden. </a:t>
            </a:r>
            <a:endParaRPr lang="de-DE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de-DE" sz="16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Das strategische Netzwerk (Handeln und Ausdruck): </a:t>
            </a:r>
            <a:r>
              <a:rPr lang="de-DE" sz="1600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WIE</a:t>
            </a:r>
            <a:endParaRPr lang="en-CH" sz="1600" b="1" dirty="0">
              <a:solidFill>
                <a:srgbClr val="0070C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de-DE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Steuerung der Handlungsstrategien, </a:t>
            </a:r>
            <a:br>
              <a:rPr lang="de-DE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damit ein individueller Aufbau und eine Verinnerlichung von Wissen und Können ermöglicht wird.</a:t>
            </a:r>
          </a:p>
        </p:txBody>
      </p:sp>
    </p:spTree>
    <p:extLst>
      <p:ext uri="{BB962C8B-B14F-4D97-AF65-F5344CB8AC3E}">
        <p14:creationId xmlns:p14="http://schemas.microsoft.com/office/powerpoint/2010/main" val="40247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5FF6-7E2F-4F3D-807A-91FB9D6F5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400" dirty="0"/>
              <a:t>Handlungsempfehlungen: die UDL-Leitlinien</a:t>
            </a:r>
            <a:endParaRPr lang="en-C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14B91-9D3C-4E94-BD3D-49A91B53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11</a:t>
            </a:fld>
            <a:endParaRPr lang="fr-C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9666B4-9B9D-4601-8D3D-0DEEE38BE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050" y="2020554"/>
            <a:ext cx="6475495" cy="996230"/>
          </a:xfrm>
          <a:prstGeom prst="rect">
            <a:avLst/>
          </a:prstGeom>
        </p:spPr>
      </p:pic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B98FAF16-DAB3-4AA4-BF15-373B3007A238}"/>
              </a:ext>
            </a:extLst>
          </p:cNvPr>
          <p:cNvGraphicFramePr>
            <a:graphicFrameLocks noGrp="1"/>
          </p:cNvGraphicFramePr>
          <p:nvPr/>
        </p:nvGraphicFramePr>
        <p:xfrm>
          <a:off x="597455" y="3068952"/>
          <a:ext cx="794909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595">
                  <a:extLst>
                    <a:ext uri="{9D8B030D-6E8A-4147-A177-3AD203B41FA5}">
                      <a16:colId xmlns:a16="http://schemas.microsoft.com/office/drawing/2014/main" val="690447516"/>
                    </a:ext>
                  </a:extLst>
                </a:gridCol>
                <a:gridCol w="2160288">
                  <a:extLst>
                    <a:ext uri="{9D8B030D-6E8A-4147-A177-3AD203B41FA5}">
                      <a16:colId xmlns:a16="http://schemas.microsoft.com/office/drawing/2014/main" val="1429698327"/>
                    </a:ext>
                  </a:extLst>
                </a:gridCol>
                <a:gridCol w="2160288">
                  <a:extLst>
                    <a:ext uri="{9D8B030D-6E8A-4147-A177-3AD203B41FA5}">
                      <a16:colId xmlns:a16="http://schemas.microsoft.com/office/drawing/2014/main" val="843463754"/>
                    </a:ext>
                  </a:extLst>
                </a:gridCol>
                <a:gridCol w="2154919">
                  <a:extLst>
                    <a:ext uri="{9D8B030D-6E8A-4147-A177-3AD203B41FA5}">
                      <a16:colId xmlns:a16="http://schemas.microsoft.com/office/drawing/2014/main" val="13476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sz="1400" dirty="0"/>
                        <a:t>Zugang</a:t>
                      </a:r>
                      <a:endParaRPr lang="en-CH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Lerninteresse wecken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Perzeption: mehrere Sinne ansprechen und für alle zugänglich/ barrierefrei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Unterschiedliche motorische Handlungen ermöglichen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33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/>
                        <a:t>Entwicklung / Erarbeitung</a:t>
                      </a:r>
                      <a:endParaRPr lang="en-CH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Anstrengung und Ausdauer aufrechterhalten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Sprache und Symbole: Sprachsensibler Unterricht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Optionen für Ausdruck und Kommunikation bieten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55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/>
                        <a:t>Verinnerlichung</a:t>
                      </a:r>
                      <a:endParaRPr lang="en-CH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Selbstregulierendes Lernen unterstützen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Verständnis unterstützen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bg1"/>
                          </a:solidFill>
                        </a:rPr>
                        <a:t>Die exekutiven Funktionen unterstützen</a:t>
                      </a:r>
                      <a:endParaRPr lang="en-CH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3581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2243957-EA4E-424C-895A-A3AE67C850DC}"/>
              </a:ext>
            </a:extLst>
          </p:cNvPr>
          <p:cNvSpPr txBox="1"/>
          <p:nvPr/>
        </p:nvSpPr>
        <p:spPr>
          <a:xfrm>
            <a:off x="782170" y="1086576"/>
            <a:ext cx="3102260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Baukasten-Prinzip, keine Checkliste</a:t>
            </a:r>
            <a:endParaRPr lang="en-CH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932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604E0-9CAF-489B-A211-5AC5B3AC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12</a:t>
            </a:fld>
            <a:endParaRPr lang="fr-CH"/>
          </a:p>
        </p:txBody>
      </p:sp>
      <p:pic>
        <p:nvPicPr>
          <p:cNvPr id="6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552CC5C9-E866-42DB-ACDB-A945B7A9E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568" y="188568"/>
            <a:ext cx="2424253" cy="110956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649C5A5-A83A-4261-BDD9-EE67D1C1BA85}"/>
              </a:ext>
            </a:extLst>
          </p:cNvPr>
          <p:cNvGraphicFramePr>
            <a:graphicFrameLocks noGrp="1"/>
          </p:cNvGraphicFramePr>
          <p:nvPr/>
        </p:nvGraphicFramePr>
        <p:xfrm>
          <a:off x="707554" y="1178701"/>
          <a:ext cx="7961316" cy="531694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24014">
                  <a:extLst>
                    <a:ext uri="{9D8B030D-6E8A-4147-A177-3AD203B41FA5}">
                      <a16:colId xmlns:a16="http://schemas.microsoft.com/office/drawing/2014/main" val="706870377"/>
                    </a:ext>
                  </a:extLst>
                </a:gridCol>
                <a:gridCol w="7337302">
                  <a:extLst>
                    <a:ext uri="{9D8B030D-6E8A-4147-A177-3AD203B41FA5}">
                      <a16:colId xmlns:a16="http://schemas.microsoft.com/office/drawing/2014/main" val="793090809"/>
                    </a:ext>
                  </a:extLst>
                </a:gridCol>
              </a:tblGrid>
              <a:tr h="43721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WAS (kognitiv)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156429"/>
                  </a:ext>
                </a:extLst>
              </a:tr>
              <a:tr h="1136770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ZUGANG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dirty="0">
                          <a:effectLst/>
                        </a:rPr>
                        <a:t>Wahlmöglichkeiten bei den </a:t>
                      </a:r>
                      <a:r>
                        <a:rPr lang="de-DE" sz="1400" b="1" dirty="0">
                          <a:effectLst/>
                        </a:rPr>
                        <a:t>Aufnahme-Kanälen (</a:t>
                      </a:r>
                      <a:r>
                        <a:rPr lang="de-CH" sz="1400" dirty="0">
                          <a:effectLst/>
                        </a:rPr>
                        <a:t>Informationsdarstellung /Zugang)</a:t>
                      </a:r>
                      <a:endParaRPr lang="en-CH" sz="1400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Barrierefreiheit: </a:t>
                      </a:r>
                      <a:r>
                        <a:rPr lang="de-CH" sz="1400" dirty="0">
                          <a:effectLst/>
                        </a:rPr>
                        <a:t>Zoom, Kontrast, Alternativtext usw. </a:t>
                      </a:r>
                    </a:p>
                    <a:p>
                      <a:pPr marL="285750" lvl="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Wissen unterschiedlich präsentieren: </a:t>
                      </a: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Vielfalt der Medien UND Methodenwahl</a:t>
                      </a:r>
                    </a:p>
                    <a:p>
                      <a:pPr marL="285750" lvl="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Inhalte über </a:t>
                      </a: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verschiedene Sinneskanäle</a:t>
                      </a:r>
                      <a:r>
                        <a:rPr lang="de-CH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effectLst/>
                        </a:rPr>
                        <a:t>zugänglich machen (Text, Audio, Video)</a:t>
                      </a:r>
                    </a:p>
                    <a:p>
                      <a:pPr marL="0" lvl="0" indent="0">
                        <a:lnSpc>
                          <a:spcPts val="1500"/>
                        </a:lnSpc>
                        <a:buFont typeface="+mj-lt"/>
                        <a:buNone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Vorwissen zugänglich machen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416509"/>
                  </a:ext>
                </a:extLst>
              </a:tr>
              <a:tr h="2069418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ENTWICKLUNG / Erarbeitung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Unterstützung für Sprache und Symbole </a:t>
                      </a:r>
                      <a:endParaRPr lang="en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LP: Didaktischer Ansatz vom </a:t>
                      </a: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«sprachsensiblen Unterricht»</a:t>
                      </a:r>
                      <a:endParaRPr lang="de-DE" sz="14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lvl="0" indent="0">
                        <a:lnSpc>
                          <a:spcPts val="1500"/>
                        </a:lnSpc>
                        <a:buFont typeface="+mj-lt"/>
                        <a:buNone/>
                      </a:pPr>
                      <a:r>
                        <a:rPr lang="de-CH" sz="1400" dirty="0">
                          <a:effectLst/>
                        </a:rPr>
                        <a:t>Aufgabengestaltung / Erklärungen beziehen Sprachebene mit ein (Grammatik, Syntax, Textaufbau)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Unterstützungsmaterial</a:t>
                      </a:r>
                      <a:r>
                        <a:rPr lang="de-CH" sz="1400" b="1" dirty="0">
                          <a:effectLst/>
                        </a:rPr>
                        <a:t> </a:t>
                      </a:r>
                      <a:r>
                        <a:rPr lang="de-CH" sz="1400" dirty="0">
                          <a:effectLst/>
                        </a:rPr>
                        <a:t>z.B. mit digitalen Tools für 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die Klärung von Begriffen und Symbolen (u.a. digitale Wörterbücher, Enzyklopädien) sowie die Sammlung von Erklärungen, 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Visualisierung, Markierung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Vorleseprogramme (inkl. für eingescannte Texte) und 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Übersetzung 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986053"/>
                  </a:ext>
                </a:extLst>
              </a:tr>
              <a:tr h="166730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VERINNERLICHUNG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Wahlmöglichkeiten für das Verständnis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(= aktive Auseinandersetzung mit Wissen)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Aktivieren/zur Verfügung stellen: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von Vorwissen / Hintergrundwissen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Herausheben:</a:t>
                      </a:r>
                      <a:r>
                        <a:rPr lang="de-CH" sz="140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Muster, Leitideen, Merkmale von entscheidender Bedeutung, Beziehungen innerhalb eines Themas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Anleiten: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Verarbeitung des neuen Wissens, von Visualisierung und dem (praktischen) Umgang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solidFill>
                            <a:srgbClr val="7030A0"/>
                          </a:solidFill>
                          <a:effectLst/>
                        </a:rPr>
                        <a:t>Maximieren:</a:t>
                      </a:r>
                      <a:r>
                        <a:rPr lang="de-CH" sz="140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Verallgemeinerung, Transfer und Behalten (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Voki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-Apps, Übungsmaterial) </a:t>
                      </a:r>
                      <a:b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(«Learning 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is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NOT 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about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individual 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facts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in 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isolation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»)</a:t>
                      </a:r>
                      <a:endParaRPr lang="de-CH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100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347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7968-120A-4BB6-993E-5C8B13B1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91187-B1DF-4C42-BFF5-9DD324623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13</a:t>
            </a:fld>
            <a:endParaRPr lang="fr-CH"/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E796B709-8758-407E-82E0-565893DF1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42" y="229345"/>
            <a:ext cx="2551563" cy="1174418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761470E-1FAB-4942-8C64-C16B764784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0244" y="1338867"/>
          <a:ext cx="7886699" cy="508598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571300">
                  <a:extLst>
                    <a:ext uri="{9D8B030D-6E8A-4147-A177-3AD203B41FA5}">
                      <a16:colId xmlns:a16="http://schemas.microsoft.com/office/drawing/2014/main" val="2634331879"/>
                    </a:ext>
                  </a:extLst>
                </a:gridCol>
                <a:gridCol w="7315399">
                  <a:extLst>
                    <a:ext uri="{9D8B030D-6E8A-4147-A177-3AD203B41FA5}">
                      <a16:colId xmlns:a16="http://schemas.microsoft.com/office/drawing/2014/main" val="3942848847"/>
                    </a:ext>
                  </a:extLst>
                </a:gridCol>
              </a:tblGrid>
              <a:tr h="36385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WARUM (affektiv)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82768"/>
                  </a:ext>
                </a:extLst>
              </a:tr>
              <a:tr h="1421217">
                <a:tc>
                  <a:txBody>
                    <a:bodyPr/>
                    <a:lstStyle/>
                    <a:p>
                      <a:pPr marL="71755" marR="71755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</a:rPr>
                        <a:t>ZUGANG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Interesse wecken </a:t>
                      </a:r>
                      <a:endParaRPr lang="en-CH" sz="1400" b="1" dirty="0">
                        <a:effectLst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Wahlmöglichkeit </a:t>
                      </a:r>
                      <a:endParaRPr lang="de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solidFill>
                            <a:srgbClr val="00B050"/>
                          </a:solidFill>
                          <a:effectLst/>
                        </a:rPr>
                        <a:t>Motivation</a:t>
                      </a:r>
                      <a:r>
                        <a:rPr lang="de-CH" sz="1400" b="1" dirty="0">
                          <a:effectLst/>
                        </a:rPr>
                        <a:t> </a:t>
                      </a:r>
                      <a:r>
                        <a:rPr lang="de-CH" sz="1400" dirty="0">
                          <a:effectLst/>
                        </a:rPr>
                        <a:t>der Lehrperson / Anknüpfen an Lebenswirklichkeit der Lernenden / Präsentation von faszinierenden Perspektiven (historisch, philosophisch etc.)</a:t>
                      </a:r>
                    </a:p>
                    <a:p>
                      <a:pPr marL="0" indent="0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Gute Lernatmosphäre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Ablenkungsquellen vermeiden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Positive, sichere Unterrichtsatmosphäre ohne emotionale Bedrohungen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667907"/>
                  </a:ext>
                </a:extLst>
              </a:tr>
              <a:tr h="1293135">
                <a:tc>
                  <a:txBody>
                    <a:bodyPr/>
                    <a:lstStyle/>
                    <a:p>
                      <a:pPr marL="71755" marR="71755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</a:rPr>
                        <a:t>ENTWICKLUNG / Erarbeitung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Anstrengung und Ausdauer aufrechterhalten</a:t>
                      </a:r>
                      <a:endParaRPr lang="en-CH" sz="1400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Transparenz der Lernziele</a:t>
                      </a:r>
                      <a:r>
                        <a:rPr lang="de-CH" sz="1400" b="1" dirty="0">
                          <a:solidFill>
                            <a:srgbClr val="00B050"/>
                          </a:solidFill>
                          <a:effectLst/>
                        </a:rPr>
                        <a:t>: </a:t>
                      </a:r>
                      <a:r>
                        <a:rPr lang="de-CH" sz="1400" dirty="0">
                          <a:effectLst/>
                        </a:rPr>
                        <a:t>Nutzen des Wissens (in der Schule/im Rest des Lebens)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LP: Lerninhalte mit </a:t>
                      </a:r>
                      <a:r>
                        <a:rPr lang="de-CH" sz="1400" b="1" dirty="0">
                          <a:solidFill>
                            <a:srgbClr val="00B050"/>
                          </a:solidFill>
                          <a:effectLst/>
                        </a:rPr>
                        <a:t>verschiedenen </a:t>
                      </a: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Schwierigkeitsstufen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Kollaboration</a:t>
                      </a:r>
                      <a:r>
                        <a:rPr lang="de-CH" sz="1400" b="0" dirty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effectLst/>
                        </a:rPr>
                        <a:t>im Klassenzimmer / Synergien zwischen Lernenden </a:t>
                      </a:r>
                      <a:r>
                        <a:rPr lang="de-DE" sz="1400" dirty="0">
                          <a:effectLst/>
                        </a:rPr>
                        <a:t>/ </a:t>
                      </a:r>
                      <a:r>
                        <a:rPr lang="de-CH" sz="1400" dirty="0">
                          <a:effectLst/>
                        </a:rPr>
                        <a:t>(digitales) Helfersystem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Feedback:</a:t>
                      </a: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effectLst/>
                        </a:rPr>
                        <a:t>kriteriengeleitet und an individuellem Bezugsnorm orientiert </a:t>
                      </a:r>
                      <a:endParaRPr lang="en-CH" sz="1400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182644"/>
                  </a:ext>
                </a:extLst>
              </a:tr>
              <a:tr h="1742752">
                <a:tc>
                  <a:txBody>
                    <a:bodyPr/>
                    <a:lstStyle/>
                    <a:p>
                      <a:pPr marL="71755" marR="71755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</a:rPr>
                        <a:t>VERINNERLICHUNG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Selbstregulierendes Lernen unterstützen</a:t>
                      </a:r>
                      <a:endParaRPr lang="en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Pygmalion-Effekt</a:t>
                      </a:r>
                      <a:r>
                        <a:rPr lang="de-CH" sz="1400" b="1" dirty="0">
                          <a:effectLst/>
                        </a:rPr>
                        <a:t> </a:t>
                      </a:r>
                      <a:r>
                        <a:rPr lang="de-CH" sz="1400" b="1" dirty="0">
                          <a:solidFill>
                            <a:srgbClr val="00B050"/>
                          </a:solidFill>
                          <a:effectLst/>
                        </a:rPr>
                        <a:t>nutzen</a:t>
                      </a:r>
                      <a:r>
                        <a:rPr lang="de-CH" sz="1400" b="1" dirty="0">
                          <a:effectLst/>
                        </a:rPr>
                        <a:t>: </a:t>
                      </a:r>
                      <a:r>
                        <a:rPr lang="de-CH" sz="1400" dirty="0">
                          <a:effectLst/>
                        </a:rPr>
                        <a:t>Stärken zurückspiegeln / ermutigen / das Positive sehen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Lernende: </a:t>
                      </a: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erreichbare Ziele </a:t>
                      </a:r>
                      <a:r>
                        <a:rPr lang="de-DE" sz="1400" b="1" dirty="0">
                          <a:solidFill>
                            <a:srgbClr val="00B050"/>
                          </a:solidFill>
                          <a:effectLst/>
                        </a:rPr>
                        <a:t>verfolgen</a:t>
                      </a:r>
                      <a:endParaRPr lang="en-CH" sz="14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lvl="1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Wichtig: </a:t>
                      </a: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Umgang mit Angst und Frustration </a:t>
                      </a:r>
                    </a:p>
                    <a:p>
                      <a:pPr lvl="1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(Ziele auch im Bereich Selbstregulation, Selbstreflexion);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LP: </a:t>
                      </a:r>
                      <a:r>
                        <a:rPr lang="de-CH" sz="1400" b="1" dirty="0">
                          <a:solidFill>
                            <a:srgbClr val="00B050"/>
                          </a:solidFill>
                          <a:effectLst/>
                        </a:rPr>
                        <a:t>Planung am aktuellen Entwicklungsstand: </a:t>
                      </a:r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Hausaufgaben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effectLst/>
                        </a:rPr>
                        <a:t>digital abgeben</a:t>
                      </a:r>
                      <a:endParaRPr lang="en-CH" sz="1400" dirty="0">
                        <a:effectLst/>
                      </a:endParaRPr>
                    </a:p>
                    <a:p>
                      <a:pPr lvl="1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Tools: digitaler Timer, Lerntagebücher, E-Portfolios </a:t>
                      </a:r>
                    </a:p>
                    <a:p>
                      <a:pPr lvl="0"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rgbClr val="00B050"/>
                          </a:solidFill>
                          <a:effectLst/>
                        </a:rPr>
                        <a:t>Feedback</a:t>
                      </a:r>
                      <a:r>
                        <a:rPr lang="de-CH" sz="1400" dirty="0">
                          <a:solidFill>
                            <a:srgbClr val="00B050"/>
                          </a:solidFill>
                          <a:effectLst/>
                        </a:rPr>
                        <a:t>:</a:t>
                      </a:r>
                      <a:r>
                        <a:rPr lang="de-CH" sz="1400" dirty="0">
                          <a:effectLst/>
                        </a:rPr>
                        <a:t> nicht nur zu den Wissensinhalten, sondern auch zum Prozess (der Weg zum Ziel) 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168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068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06AEC-D58E-4D26-A470-470ED2E06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14</a:t>
            </a:fld>
            <a:endParaRPr lang="fr-CH"/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6EA02B95-65EC-49DF-9EA7-AD5BB4EE2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568" y="216905"/>
            <a:ext cx="2520336" cy="116105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345F16-C490-40FF-B55C-2D25365EA4B9}"/>
              </a:ext>
            </a:extLst>
          </p:cNvPr>
          <p:cNvGraphicFramePr>
            <a:graphicFrameLocks noGrp="1"/>
          </p:cNvGraphicFramePr>
          <p:nvPr/>
        </p:nvGraphicFramePr>
        <p:xfrm>
          <a:off x="791496" y="1325067"/>
          <a:ext cx="8011068" cy="532024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40072">
                  <a:extLst>
                    <a:ext uri="{9D8B030D-6E8A-4147-A177-3AD203B41FA5}">
                      <a16:colId xmlns:a16="http://schemas.microsoft.com/office/drawing/2014/main" val="4278890368"/>
                    </a:ext>
                  </a:extLst>
                </a:gridCol>
                <a:gridCol w="7470996">
                  <a:extLst>
                    <a:ext uri="{9D8B030D-6E8A-4147-A177-3AD203B41FA5}">
                      <a16:colId xmlns:a16="http://schemas.microsoft.com/office/drawing/2014/main" val="3612714142"/>
                    </a:ext>
                  </a:extLst>
                </a:gridCol>
              </a:tblGrid>
              <a:tr h="41113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WIE (strategisch)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098997"/>
                  </a:ext>
                </a:extLst>
              </a:tr>
              <a:tr h="138910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ZUGANG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Unterschiedliche körperliche Handlungsmöglichkeiten</a:t>
                      </a:r>
                      <a:endParaRPr lang="en-CH" sz="1400" b="1" dirty="0">
                        <a:effectLst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400" b="1" dirty="0">
                          <a:solidFill>
                            <a:srgbClr val="0070C0"/>
                          </a:solidFill>
                          <a:effectLst/>
                        </a:rPr>
                        <a:t>Barrierefreiheit bei körperlichen Einschränkungen </a:t>
                      </a:r>
                      <a:r>
                        <a:rPr lang="de-DE" sz="1400" b="0" dirty="0">
                          <a:solidFill>
                            <a:srgbClr val="0070C0"/>
                          </a:solidFill>
                          <a:effectLst/>
                        </a:rPr>
                        <a:t>– (vgl. auch die klassischen Lerntypen)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Möglichkeiten, Häufigkeit,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Geschwindigkeit, Timing, Umfang 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der Unterrichtshandlungen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Unterschiedliche Ansprache und Reaktion ermöglichen</a:t>
                      </a:r>
                    </a:p>
                    <a:p>
                      <a:pPr marL="742950" lvl="1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Alle Lernenden müssen sich im Lernprozess zurechtfinden können («Navigation»)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Lernhilfen und </a:t>
                      </a:r>
                      <a:r>
                        <a:rPr lang="de-CH" sz="1400" b="1" dirty="0" err="1">
                          <a:solidFill>
                            <a:srgbClr val="0070C0"/>
                          </a:solidFill>
                          <a:effectLst/>
                        </a:rPr>
                        <a:t>assistive</a:t>
                      </a: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 Technologien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: LP stützt aktiv Zugang und Nutzung</a:t>
                      </a:r>
                      <a:endParaRPr lang="en-CH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466616"/>
                  </a:ext>
                </a:extLst>
              </a:tr>
              <a:tr h="201392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ENTWICKLUNG / Erarbeitung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Verschiedene Optionen für Ausdruck und </a:t>
                      </a:r>
                      <a:r>
                        <a:rPr lang="de-DE" sz="1400" b="1" dirty="0">
                          <a:effectLst/>
                        </a:rPr>
                        <a:t>Austausch/Kommunikation</a:t>
                      </a:r>
                      <a:endParaRPr lang="en-CH" sz="1400" b="1" dirty="0">
                        <a:effectLst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Medien-spezifische Barrieren minimieren: </a:t>
                      </a: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Flexibilität in Medien/Materialien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um Kommunikation und Ausdruck 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im Lernprozess zu verbessern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Lernende: Umgang mit verschiedenen (digitalen) Hilfen aneignen und verwenden dürfen. 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Tools: Rechtschreibprüfung, Übersetzer, Wortvorhersage, Screenreader, Taschenrechner, Unterstützte Kommunikation usw.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Leichtigkeit («</a:t>
                      </a:r>
                      <a:r>
                        <a:rPr lang="de-CH" sz="1400" b="1" dirty="0" err="1">
                          <a:solidFill>
                            <a:srgbClr val="0070C0"/>
                          </a:solidFill>
                          <a:effectLst/>
                        </a:rPr>
                        <a:t>fluency</a:t>
                      </a: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») aufbauen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, abgestufte Unterstützungsmassnahmen in Erarbeitungs-/Trainingsphasen und Testsituationen mit dem Ziel, dass die Lernenden Selbständigkeit beim Lernen erreichen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53249"/>
                  </a:ext>
                </a:extLst>
              </a:tr>
              <a:tr h="150608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VERINNERLICHUNG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Unterstützung der exekutiven Funktionen</a:t>
                      </a:r>
                      <a:endParaRPr lang="en-CH" sz="1400" b="1" dirty="0">
                        <a:effectLst/>
                      </a:endParaRP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angemessene Lernziele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selber setzen lernen (für umfangreiche Ziele: Teilziele)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Planung vom </a:t>
                      </a: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realistischen Lernweg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: Ziel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Strategie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Werkzeuge 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Entlastung des Arbeitsgedächtnisses 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wenn es nicht zum aktuellen Erarbeitungsprozess gehört -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Lern-Management-Systemen, graphische Hilfen (Mindmaps usw.) 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formatives, zeitnahes Feedback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zum Prozess, damit </a:t>
                      </a:r>
                      <a:r>
                        <a:rPr lang="de-CH" sz="1400" b="1" dirty="0">
                          <a:solidFill>
                            <a:srgbClr val="0070C0"/>
                          </a:solidFill>
                          <a:effectLst/>
                        </a:rPr>
                        <a:t>Lernstrategien verbessert</a:t>
                      </a:r>
                      <a:r>
                        <a:rPr lang="de-CH" sz="14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werden können</a:t>
                      </a: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74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391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72263-D3CC-4AA4-914A-48EB7789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Literatur und weitere Informationen 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9AF1-CD72-4C78-92E6-E1B8F3E52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358724"/>
            <a:ext cx="8163422" cy="4997251"/>
          </a:xfrm>
        </p:spPr>
        <p:txBody>
          <a:bodyPr/>
          <a:lstStyle/>
          <a:p>
            <a:r>
              <a:rPr lang="de-CH" sz="1200" dirty="0"/>
              <a:t>BRK</a:t>
            </a:r>
          </a:p>
          <a:p>
            <a:r>
              <a:rPr lang="de-CH" sz="1200" dirty="0"/>
              <a:t>Böttinger und Schulz</a:t>
            </a:r>
          </a:p>
          <a:p>
            <a:r>
              <a:rPr lang="de-CH" sz="1200" dirty="0"/>
              <a:t>Burgstahler</a:t>
            </a:r>
          </a:p>
          <a:p>
            <a:r>
              <a:rPr lang="de-CH" sz="1200" dirty="0"/>
              <a:t>CAST</a:t>
            </a:r>
          </a:p>
          <a:p>
            <a:r>
              <a:rPr lang="de-CH" sz="1200" dirty="0"/>
              <a:t>Center for Universal Design, 1997. </a:t>
            </a:r>
            <a:r>
              <a:rPr lang="en-US" sz="1200" i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principles of universal design. </a:t>
            </a:r>
            <a:r>
              <a:rPr lang="en-US" sz="12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https://projects.ncsu.edu/ncsu/design/cud/about_ud/udprinciplestext.htm</a:t>
            </a:r>
            <a:r>
              <a:rPr lang="en-U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e-CH" sz="1200" dirty="0"/>
          </a:p>
          <a:p>
            <a:r>
              <a:rPr lang="de-CH" sz="1200" dirty="0"/>
              <a:t>UN-Fachausschuss</a:t>
            </a:r>
          </a:p>
          <a:p>
            <a:r>
              <a:rPr lang="de-CH" sz="1200" dirty="0"/>
              <a:t>WCAG</a:t>
            </a: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56D4F-211A-47D5-8653-91D8E565B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pPr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61783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628760"/>
            <a:ext cx="7886700" cy="4727215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en-I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9873C534-78AE-420E-9CF4-2268EDE6069A}"/>
              </a:ext>
            </a:extLst>
          </p:cNvPr>
          <p:cNvSpPr txBox="1">
            <a:spLocks/>
          </p:cNvSpPr>
          <p:nvPr/>
        </p:nvSpPr>
        <p:spPr>
          <a:xfrm>
            <a:off x="755576" y="4352940"/>
            <a:ext cx="7704856" cy="1146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Versuch der Integration vom UDL-Ansatz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in den Unterricht an Schweizer Mittelschulen</a:t>
            </a:r>
            <a:endParaRPr lang="de-DE" sz="1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C261CAA0-344D-45D8-B09D-9F0F8BA9D338}"/>
              </a:ext>
            </a:extLst>
          </p:cNvPr>
          <p:cNvSpPr txBox="1">
            <a:spLocks/>
          </p:cNvSpPr>
          <p:nvPr/>
        </p:nvSpPr>
        <p:spPr>
          <a:xfrm>
            <a:off x="685800" y="1914993"/>
            <a:ext cx="7772400" cy="21517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IE" sz="6600" dirty="0">
                <a:solidFill>
                  <a:schemeClr val="bg1">
                    <a:lumMod val="95000"/>
                  </a:schemeClr>
                </a:solidFill>
              </a:rPr>
              <a:t>UDL</a:t>
            </a:r>
            <a:br>
              <a:rPr lang="en-IE" sz="6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IE" dirty="0" err="1">
                <a:solidFill>
                  <a:schemeClr val="bg1">
                    <a:lumMod val="95000"/>
                  </a:schemeClr>
                </a:solidFill>
              </a:rPr>
              <a:t>Beispiele</a:t>
            </a:r>
            <a:r>
              <a:rPr lang="en-IE" dirty="0">
                <a:solidFill>
                  <a:schemeClr val="bg1">
                    <a:lumMod val="95000"/>
                  </a:schemeClr>
                </a:solidFill>
              </a:rPr>
              <a:t> aus der Praxis</a:t>
            </a:r>
            <a:endParaRPr lang="en-IE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439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075765"/>
            <a:ext cx="7886700" cy="460353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en-I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ECAACB-DE2F-4D58-B12E-874133B82375}"/>
              </a:ext>
            </a:extLst>
          </p:cNvPr>
          <p:cNvSpPr txBox="1"/>
          <p:nvPr/>
        </p:nvSpPr>
        <p:spPr>
          <a:xfrm>
            <a:off x="881508" y="2078820"/>
            <a:ext cx="7650932" cy="378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Mathe-Desinteresse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Große Lücken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Mathe-Angst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pro Klasse 5-6 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mit Lernschwierigkeiten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Großer Stoffdruck von ETH, Uni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basale Kompetenzen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Immersion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69869058-EC9D-4B3A-A50F-CD39B9C0A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86475"/>
            <a:ext cx="7886700" cy="1143000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chemeClr val="bg1">
                    <a:lumMod val="85000"/>
                  </a:schemeClr>
                </a:solidFill>
              </a:rPr>
              <a:t>Motivation &amp; Vorgehen</a:t>
            </a:r>
            <a:br>
              <a:rPr lang="de-DE" sz="36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Problemlage Mathematikunterricht</a:t>
            </a:r>
            <a:endParaRPr lang="en-GB" sz="60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41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0100" y="286475"/>
            <a:ext cx="7886700" cy="1143000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chemeClr val="bg1">
                    <a:lumMod val="85000"/>
                  </a:schemeClr>
                </a:solidFill>
              </a:rPr>
              <a:t>Motivation &amp; Vorgehen</a:t>
            </a:r>
            <a:br>
              <a:rPr lang="de-DE" sz="36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2000" b="1" dirty="0">
                <a:solidFill>
                  <a:schemeClr val="bg1">
                    <a:lumMod val="85000"/>
                  </a:schemeClr>
                </a:solidFill>
              </a:rPr>
              <a:t>Erfahrungen und Haltung</a:t>
            </a:r>
            <a:endParaRPr lang="en-GB" sz="6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en-I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ECAACB-DE2F-4D58-B12E-874133B82375}"/>
              </a:ext>
            </a:extLst>
          </p:cNvPr>
          <p:cNvSpPr txBox="1"/>
          <p:nvPr/>
        </p:nvSpPr>
        <p:spPr>
          <a:xfrm>
            <a:off x="800100" y="1717634"/>
            <a:ext cx="7768344" cy="4548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b="1" dirty="0">
                <a:solidFill>
                  <a:srgbClr val="FD7403"/>
                </a:solidFill>
              </a:rPr>
              <a:t>Faszination: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2000" dirty="0">
                <a:solidFill>
                  <a:srgbClr val="FFC000"/>
                </a:solidFill>
              </a:rPr>
              <a:t>beim Denken zusehen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Unterstützung ihrer Organisation und Handlungen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C000"/>
                </a:solidFill>
              </a:rPr>
              <a:t>Coping Strategien – </a:t>
            </a: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wie reagieren </a:t>
            </a:r>
            <a:r>
              <a:rPr lang="de-DE" sz="20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 auf Herausforderungen?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C000"/>
                </a:solidFill>
              </a:rPr>
              <a:t>Themenabhängige </a:t>
            </a: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Herausforderungen </a:t>
            </a:r>
          </a:p>
          <a:p>
            <a:pPr>
              <a:lnSpc>
                <a:spcPct val="150000"/>
              </a:lnSpc>
            </a:pPr>
            <a:endParaRPr lang="de-DE" sz="2400" b="1" dirty="0">
              <a:solidFill>
                <a:srgbClr val="FD7403"/>
              </a:solidFill>
            </a:endParaRPr>
          </a:p>
          <a:p>
            <a:pPr>
              <a:lnSpc>
                <a:spcPct val="150000"/>
              </a:lnSpc>
            </a:pPr>
            <a:r>
              <a:rPr lang="de-DE" sz="2400" b="1" dirty="0">
                <a:solidFill>
                  <a:srgbClr val="FD7403"/>
                </a:solidFill>
              </a:rPr>
              <a:t>Ansatz: </a:t>
            </a:r>
            <a:r>
              <a:rPr lang="de-DE" sz="2400" b="1" dirty="0">
                <a:solidFill>
                  <a:srgbClr val="FFC000"/>
                </a:solidFill>
              </a:rPr>
              <a:t>Stärken </a:t>
            </a:r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nutzen, 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um ihre </a:t>
            </a:r>
            <a:r>
              <a:rPr lang="de-DE" sz="2400" b="1" dirty="0">
                <a:solidFill>
                  <a:srgbClr val="FFC000"/>
                </a:solidFill>
              </a:rPr>
              <a:t>Schwächen/ Probleme 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zu kompensieren</a:t>
            </a:r>
          </a:p>
        </p:txBody>
      </p:sp>
    </p:spTree>
    <p:extLst>
      <p:ext uri="{BB962C8B-B14F-4D97-AF65-F5344CB8AC3E}">
        <p14:creationId xmlns:p14="http://schemas.microsoft.com/office/powerpoint/2010/main" val="3790597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en-I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ECAACB-DE2F-4D58-B12E-874133B82375}"/>
              </a:ext>
            </a:extLst>
          </p:cNvPr>
          <p:cNvSpPr txBox="1"/>
          <p:nvPr/>
        </p:nvSpPr>
        <p:spPr>
          <a:xfrm>
            <a:off x="782170" y="1483174"/>
            <a:ext cx="7786274" cy="438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FFC000"/>
                </a:solidFill>
              </a:rPr>
              <a:t>Beobachten</a:t>
            </a:r>
            <a:endParaRPr lang="de-DE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Vermutung korrekt?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rgbClr val="FFC000"/>
                </a:solidFill>
              </a:rPr>
              <a:t>Erste Anpassungen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in Lerntechniken/ Methoden/ Notationstechniken/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Visualiserungsstrategien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1800" dirty="0">
                <a:solidFill>
                  <a:srgbClr val="FFC000"/>
                </a:solidFill>
              </a:rPr>
              <a:t>„on the </a:t>
            </a:r>
            <a:r>
              <a:rPr lang="de-DE" sz="1800" dirty="0" err="1">
                <a:solidFill>
                  <a:srgbClr val="FFC000"/>
                </a:solidFill>
              </a:rPr>
              <a:t>go</a:t>
            </a:r>
            <a:r>
              <a:rPr lang="de-DE" sz="1800" dirty="0">
                <a:solidFill>
                  <a:srgbClr val="FFC000"/>
                </a:solidFill>
              </a:rPr>
              <a:t>“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FFC000"/>
                </a:solidFill>
              </a:rPr>
              <a:t>Umfrage</a:t>
            </a:r>
            <a:endParaRPr lang="de-DE" sz="1800" dirty="0">
              <a:solidFill>
                <a:schemeClr val="bg1">
                  <a:lumMod val="8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“Nenne 5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Challenges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und 5 Sachen, die Dir helfen“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Provisorische Festlegung des nächsten Entwicklungsschritts, </a:t>
            </a:r>
            <a:r>
              <a:rPr lang="de-DE" sz="1600" dirty="0">
                <a:solidFill>
                  <a:srgbClr val="92D050"/>
                </a:solidFill>
              </a:rPr>
              <a:t>Lernregulation 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/ </a:t>
            </a:r>
            <a:r>
              <a:rPr lang="de-DE" sz="1600" dirty="0">
                <a:solidFill>
                  <a:srgbClr val="B868A1"/>
                </a:solidFill>
              </a:rPr>
              <a:t>Verständnis</a:t>
            </a:r>
            <a:r>
              <a:rPr lang="de-DE" sz="1600" dirty="0"/>
              <a:t> 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/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F0"/>
                </a:solidFill>
              </a:rPr>
              <a:t>Strategischem Handeln </a:t>
            </a:r>
            <a:br>
              <a:rPr lang="de-DE" sz="16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Gespräch zum Absprechen von Strategien/Anpassungen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Definieren von Anpassungen in meiner Unterrichtsplanung an die Eigenheiten der Lerngruppe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F8D8420-887E-46B2-A4FD-DA53C9F80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79091"/>
            <a:ext cx="7886700" cy="1143000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chemeClr val="bg1">
                    <a:lumMod val="85000"/>
                  </a:schemeClr>
                </a:solidFill>
              </a:rPr>
              <a:t>Motivation &amp; Vorgehen</a:t>
            </a:r>
            <a:br>
              <a:rPr lang="de-DE" sz="36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2000" b="1" dirty="0">
                <a:solidFill>
                  <a:schemeClr val="bg1">
                    <a:lumMod val="85000"/>
                  </a:schemeClr>
                </a:solidFill>
              </a:rPr>
              <a:t>Auf dem Weg zur Implementierung von UDL</a:t>
            </a:r>
            <a:endParaRPr lang="en-GB" sz="6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Sprechblase: oval 12">
            <a:extLst>
              <a:ext uri="{FF2B5EF4-FFF2-40B4-BE49-F238E27FC236}">
                <a16:creationId xmlns:a16="http://schemas.microsoft.com/office/drawing/2014/main" id="{EB323673-296C-44E1-B6D1-4154E882E55A}"/>
              </a:ext>
            </a:extLst>
          </p:cNvPr>
          <p:cNvSpPr/>
          <p:nvPr/>
        </p:nvSpPr>
        <p:spPr>
          <a:xfrm>
            <a:off x="576176" y="728640"/>
            <a:ext cx="6876208" cy="2700360"/>
          </a:xfrm>
          <a:prstGeom prst="wedgeEllipseCallout">
            <a:avLst>
              <a:gd name="adj1" fmla="val -50904"/>
              <a:gd name="adj2" fmla="val 61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dirty="0">
                <a:solidFill>
                  <a:schemeClr val="bg1">
                    <a:lumMod val="85000"/>
                  </a:schemeClr>
                </a:solidFill>
              </a:rPr>
              <a:t>„Diversität mit </a:t>
            </a:r>
            <a:r>
              <a:rPr lang="de-DE" sz="3200" dirty="0">
                <a:solidFill>
                  <a:srgbClr val="FFC000"/>
                </a:solidFill>
              </a:rPr>
              <a:t>Flexibilität</a:t>
            </a:r>
            <a:r>
              <a:rPr lang="de-DE" sz="3200" dirty="0">
                <a:solidFill>
                  <a:schemeClr val="bg1">
                    <a:lumMod val="85000"/>
                  </a:schemeClr>
                </a:solidFill>
              </a:rPr>
              <a:t> begegnen“</a:t>
            </a:r>
            <a:endParaRPr lang="en-IE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Sprechblase: oval 13">
            <a:extLst>
              <a:ext uri="{FF2B5EF4-FFF2-40B4-BE49-F238E27FC236}">
                <a16:creationId xmlns:a16="http://schemas.microsoft.com/office/drawing/2014/main" id="{330C2198-1EF5-479E-B03C-1E916E198638}"/>
              </a:ext>
            </a:extLst>
          </p:cNvPr>
          <p:cNvSpPr/>
          <p:nvPr/>
        </p:nvSpPr>
        <p:spPr>
          <a:xfrm>
            <a:off x="2190590" y="2888928"/>
            <a:ext cx="6205821" cy="3510468"/>
          </a:xfrm>
          <a:prstGeom prst="wedgeEllipseCallout">
            <a:avLst>
              <a:gd name="adj1" fmla="val 56532"/>
              <a:gd name="adj2" fmla="val 50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dirty="0">
                <a:solidFill>
                  <a:schemeClr val="bg1">
                    <a:lumMod val="85000"/>
                  </a:schemeClr>
                </a:solidFill>
              </a:rPr>
              <a:t>„</a:t>
            </a:r>
            <a:r>
              <a:rPr lang="de-DE" sz="3600" dirty="0">
                <a:solidFill>
                  <a:srgbClr val="FFC000"/>
                </a:solidFill>
              </a:rPr>
              <a:t>Alle</a:t>
            </a:r>
            <a:r>
              <a:rPr lang="de-DE" sz="3600" dirty="0">
                <a:solidFill>
                  <a:schemeClr val="bg1">
                    <a:lumMod val="85000"/>
                  </a:schemeClr>
                </a:solidFill>
              </a:rPr>
              <a:t> Lernenden sollen profitieren können“</a:t>
            </a:r>
          </a:p>
        </p:txBody>
      </p:sp>
    </p:spTree>
    <p:extLst>
      <p:ext uri="{BB962C8B-B14F-4D97-AF65-F5344CB8AC3E}">
        <p14:creationId xmlns:p14="http://schemas.microsoft.com/office/powerpoint/2010/main" val="395840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1A7340D-A9AA-47B5-B943-76109B5868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43"/>
          <a:stretch/>
        </p:blipFill>
        <p:spPr>
          <a:xfrm>
            <a:off x="314605" y="0"/>
            <a:ext cx="4978896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F81A5D0-1988-4F3D-B2D4-7A3CABB1A643}"/>
              </a:ext>
            </a:extLst>
          </p:cNvPr>
          <p:cNvSpPr txBox="1"/>
          <p:nvPr/>
        </p:nvSpPr>
        <p:spPr>
          <a:xfrm>
            <a:off x="5656581" y="54868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UDL - Gestaltungsräume der Lehrer</a:t>
            </a:r>
            <a:endParaRPr lang="en-IE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prechblase: oval 10">
            <a:extLst>
              <a:ext uri="{FF2B5EF4-FFF2-40B4-BE49-F238E27FC236}">
                <a16:creationId xmlns:a16="http://schemas.microsoft.com/office/drawing/2014/main" id="{E4F9D312-976C-47A0-B9A5-D1411E9E83AC}"/>
              </a:ext>
            </a:extLst>
          </p:cNvPr>
          <p:cNvSpPr/>
          <p:nvPr/>
        </p:nvSpPr>
        <p:spPr>
          <a:xfrm>
            <a:off x="576176" y="728640"/>
            <a:ext cx="6876208" cy="2700360"/>
          </a:xfrm>
          <a:prstGeom prst="wedgeEllipseCallout">
            <a:avLst>
              <a:gd name="adj1" fmla="val -50904"/>
              <a:gd name="adj2" fmla="val 61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„Welche </a:t>
            </a:r>
            <a:r>
              <a:rPr lang="de-DE" sz="2400" dirty="0">
                <a:solidFill>
                  <a:srgbClr val="FFC000"/>
                </a:solidFill>
              </a:rPr>
              <a:t>Anpassungen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 braucht meine Planung, damit ALLE meine Schüler Fortschritte machen können?“</a:t>
            </a:r>
            <a:endParaRPr lang="en-IE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prechblase: oval 9">
            <a:extLst>
              <a:ext uri="{FF2B5EF4-FFF2-40B4-BE49-F238E27FC236}">
                <a16:creationId xmlns:a16="http://schemas.microsoft.com/office/drawing/2014/main" id="{39795F32-44E4-4D6D-A8E9-4605D6CD0A3B}"/>
              </a:ext>
            </a:extLst>
          </p:cNvPr>
          <p:cNvSpPr/>
          <p:nvPr/>
        </p:nvSpPr>
        <p:spPr>
          <a:xfrm>
            <a:off x="2190590" y="2888928"/>
            <a:ext cx="6205821" cy="3510468"/>
          </a:xfrm>
          <a:prstGeom prst="wedgeEllipseCallout">
            <a:avLst>
              <a:gd name="adj1" fmla="val 56532"/>
              <a:gd name="adj2" fmla="val 50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„Wo sitzen in meiner geplanten Lektion </a:t>
            </a:r>
            <a:r>
              <a:rPr lang="de-DE" dirty="0">
                <a:solidFill>
                  <a:srgbClr val="FFC000"/>
                </a:solidFill>
              </a:rPr>
              <a:t>Barrieren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, die das Lernen Einzelner stören/verhindern könnten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? </a:t>
            </a:r>
            <a:br>
              <a:rPr lang="de-DE" sz="24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Wie kann ich sie entfernen?“</a:t>
            </a:r>
          </a:p>
        </p:txBody>
      </p:sp>
    </p:spTree>
    <p:extLst>
      <p:ext uri="{BB962C8B-B14F-4D97-AF65-F5344CB8AC3E}">
        <p14:creationId xmlns:p14="http://schemas.microsoft.com/office/powerpoint/2010/main" val="1547814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1A7340D-A9AA-47B5-B943-76109B5868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43"/>
          <a:stretch/>
        </p:blipFill>
        <p:spPr>
          <a:xfrm>
            <a:off x="314605" y="0"/>
            <a:ext cx="4978896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F81A5D0-1988-4F3D-B2D4-7A3CABB1A643}"/>
              </a:ext>
            </a:extLst>
          </p:cNvPr>
          <p:cNvSpPr txBox="1"/>
          <p:nvPr/>
        </p:nvSpPr>
        <p:spPr>
          <a:xfrm>
            <a:off x="5656581" y="54868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UDL - Gestaltungsräume der Lehrer</a:t>
            </a:r>
            <a:endParaRPr lang="en-IE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B0B871B3-A32D-4AD9-883D-86B078142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6096" y="1988840"/>
            <a:ext cx="3393299" cy="4608512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Unterrichts-Planung:</a:t>
            </a:r>
            <a:br>
              <a:rPr lang="de-DE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200" b="1" dirty="0">
                <a:solidFill>
                  <a:srgbClr val="92D050"/>
                </a:solidFill>
              </a:rPr>
              <a:t>Warum </a:t>
            </a:r>
            <a:r>
              <a:rPr lang="de-DE" sz="3200" dirty="0">
                <a:solidFill>
                  <a:srgbClr val="92D050"/>
                </a:solidFill>
              </a:rPr>
              <a:t>beteiligen?</a:t>
            </a:r>
          </a:p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Informations-Gestaltung:</a:t>
            </a:r>
            <a:br>
              <a:rPr lang="de-DE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200" b="1" dirty="0">
                <a:solidFill>
                  <a:srgbClr val="B868A1"/>
                </a:solidFill>
              </a:rPr>
              <a:t>Was</a:t>
            </a:r>
            <a:r>
              <a:rPr lang="de-DE" sz="3200" dirty="0">
                <a:solidFill>
                  <a:srgbClr val="B868A1"/>
                </a:solidFill>
              </a:rPr>
              <a:t> lernen?</a:t>
            </a:r>
            <a:endParaRPr lang="de-DE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Aktivitäten-Auswahl:</a:t>
            </a:r>
            <a:br>
              <a:rPr lang="de-DE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200" b="1" dirty="0">
                <a:solidFill>
                  <a:srgbClr val="00B0F0"/>
                </a:solidFill>
              </a:rPr>
              <a:t>Wie </a:t>
            </a:r>
            <a:r>
              <a:rPr lang="de-DE" sz="3200" dirty="0">
                <a:solidFill>
                  <a:srgbClr val="00B0F0"/>
                </a:solidFill>
              </a:rPr>
              <a:t>mitarbeiten?</a:t>
            </a:r>
          </a:p>
          <a:p>
            <a:endParaRPr lang="de-DE" sz="2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Für das gesamte Fach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?</a:t>
            </a:r>
            <a:endParaRPr lang="de-DE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Für </a:t>
            </a: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alle Lernende?</a:t>
            </a:r>
          </a:p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Für individuelle </a:t>
            </a:r>
            <a:r>
              <a:rPr lang="de-DE" sz="20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?</a:t>
            </a:r>
            <a:endParaRPr lang="en-IE" sz="2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66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22BC28FC-8405-496E-9049-E40047D2E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6096" y="1988840"/>
            <a:ext cx="3393299" cy="4608512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Unterrichts-Planung:</a:t>
            </a:r>
            <a:br>
              <a:rPr lang="de-DE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200" b="1" dirty="0">
                <a:solidFill>
                  <a:srgbClr val="92D050"/>
                </a:solidFill>
              </a:rPr>
              <a:t>Warum </a:t>
            </a:r>
            <a:r>
              <a:rPr lang="de-DE" sz="3200" dirty="0">
                <a:solidFill>
                  <a:srgbClr val="92D050"/>
                </a:solidFill>
              </a:rPr>
              <a:t>beteiligen?</a:t>
            </a:r>
          </a:p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Informations-Gestaltung:</a:t>
            </a:r>
            <a:br>
              <a:rPr lang="de-DE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200" b="1" dirty="0">
                <a:solidFill>
                  <a:srgbClr val="B868A1"/>
                </a:solidFill>
              </a:rPr>
              <a:t>Was</a:t>
            </a:r>
            <a:r>
              <a:rPr lang="de-DE" sz="3200" dirty="0">
                <a:solidFill>
                  <a:srgbClr val="B868A1"/>
                </a:solidFill>
              </a:rPr>
              <a:t> lernen?</a:t>
            </a:r>
            <a:endParaRPr lang="de-DE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Aktivitäten-Auswahl:</a:t>
            </a:r>
            <a:br>
              <a:rPr lang="de-DE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200" b="1" dirty="0">
                <a:solidFill>
                  <a:srgbClr val="00B0F0"/>
                </a:solidFill>
              </a:rPr>
              <a:t>Wie</a:t>
            </a:r>
            <a:r>
              <a:rPr lang="de-DE" sz="3200" dirty="0">
                <a:solidFill>
                  <a:srgbClr val="00B0F0"/>
                </a:solidFill>
              </a:rPr>
              <a:t> mitarbeiten?</a:t>
            </a:r>
          </a:p>
          <a:p>
            <a:endParaRPr lang="de-DE" sz="2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2F455F"/>
                </a:solidFill>
              </a:rPr>
              <a:t>Für das gesamte Fach</a:t>
            </a:r>
            <a:r>
              <a:rPr lang="de-DE" dirty="0">
                <a:solidFill>
                  <a:srgbClr val="2F455F"/>
                </a:solidFill>
              </a:rPr>
              <a:t>?</a:t>
            </a:r>
            <a:endParaRPr lang="de-DE" sz="2000" dirty="0">
              <a:solidFill>
                <a:srgbClr val="2F455F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rgbClr val="2F455F"/>
                </a:solidFill>
              </a:rPr>
              <a:t>Für </a:t>
            </a:r>
            <a:r>
              <a:rPr lang="de-DE" sz="2000" dirty="0">
                <a:solidFill>
                  <a:srgbClr val="2F455F"/>
                </a:solidFill>
              </a:rPr>
              <a:t>alle Lernende?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2F455F"/>
                </a:solidFill>
              </a:rPr>
              <a:t>Für individuelle </a:t>
            </a:r>
            <a:r>
              <a:rPr lang="de-DE" sz="2000" dirty="0" err="1">
                <a:solidFill>
                  <a:srgbClr val="2F455F"/>
                </a:solidFill>
              </a:rPr>
              <a:t>SuS</a:t>
            </a:r>
            <a:r>
              <a:rPr lang="de-DE" sz="2000" dirty="0">
                <a:solidFill>
                  <a:srgbClr val="2F455F"/>
                </a:solidFill>
              </a:rPr>
              <a:t>?</a:t>
            </a:r>
            <a:endParaRPr lang="en-IE" sz="2000" dirty="0">
              <a:solidFill>
                <a:srgbClr val="2F455F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F81A5D0-1988-4F3D-B2D4-7A3CABB1A643}"/>
              </a:ext>
            </a:extLst>
          </p:cNvPr>
          <p:cNvSpPr txBox="1"/>
          <p:nvPr/>
        </p:nvSpPr>
        <p:spPr>
          <a:xfrm>
            <a:off x="5612922" y="548679"/>
            <a:ext cx="29523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UDL</a:t>
            </a:r>
          </a:p>
          <a:p>
            <a:pPr algn="ctr"/>
            <a:r>
              <a:rPr lang="de-DE" sz="2800" b="1" dirty="0">
                <a:solidFill>
                  <a:schemeClr val="bg1">
                    <a:lumMod val="85000"/>
                  </a:schemeClr>
                </a:solidFill>
              </a:rPr>
              <a:t>Key-Questions</a:t>
            </a:r>
            <a:endParaRPr lang="en-IE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3C0F42B-14E0-4239-B300-D2B38243E943}"/>
              </a:ext>
            </a:extLst>
          </p:cNvPr>
          <p:cNvSpPr txBox="1"/>
          <p:nvPr/>
        </p:nvSpPr>
        <p:spPr>
          <a:xfrm>
            <a:off x="791496" y="548680"/>
            <a:ext cx="3870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Beispiele </a:t>
            </a:r>
          </a:p>
          <a:p>
            <a:r>
              <a:rPr lang="de-DE" sz="4800" b="1" dirty="0">
                <a:solidFill>
                  <a:schemeClr val="bg1">
                    <a:lumMod val="85000"/>
                  </a:schemeClr>
                </a:solidFill>
              </a:rPr>
              <a:t>Erfahrungen</a:t>
            </a:r>
            <a:endParaRPr lang="en-IE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6586A05-8352-42F1-B0B3-68CA9CA0DF6E}"/>
              </a:ext>
            </a:extLst>
          </p:cNvPr>
          <p:cNvSpPr txBox="1"/>
          <p:nvPr/>
        </p:nvSpPr>
        <p:spPr>
          <a:xfrm>
            <a:off x="791496" y="1899687"/>
            <a:ext cx="4644600" cy="372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B868A1"/>
                </a:solidFill>
              </a:rPr>
              <a:t>Von der Tafel </a:t>
            </a:r>
            <a:r>
              <a:rPr lang="de-DE" sz="2000" dirty="0">
                <a:solidFill>
                  <a:srgbClr val="00B0F0"/>
                </a:solidFill>
              </a:rPr>
              <a:t>ins Heft: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Frontalunterricht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Meine 2. Klasse (15/16 Jahre)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B868A1"/>
                </a:solidFill>
              </a:rPr>
              <a:t>Verstehen sehr langsam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B0F0"/>
                </a:solidFill>
              </a:rPr>
              <a:t>Der Kopf schneller als die Hand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 err="1">
                <a:solidFill>
                  <a:srgbClr val="92D050"/>
                </a:solidFill>
              </a:rPr>
              <a:t>Minderleister</a:t>
            </a:r>
            <a:endParaRPr lang="de-DE" sz="2000" dirty="0">
              <a:solidFill>
                <a:srgbClr val="92D05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92D050"/>
                </a:solidFill>
              </a:rPr>
              <a:t>Mathe-Angst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B0F0"/>
                </a:solidFill>
              </a:rPr>
              <a:t>Von Synergien</a:t>
            </a:r>
            <a:r>
              <a:rPr lang="de-DE" sz="2000" dirty="0">
                <a:solidFill>
                  <a:srgbClr val="B868A1"/>
                </a:solidFill>
              </a:rPr>
              <a:t> </a:t>
            </a:r>
            <a:r>
              <a:rPr lang="de-DE" sz="2000" dirty="0">
                <a:solidFill>
                  <a:srgbClr val="92D050"/>
                </a:solidFill>
              </a:rPr>
              <a:t>in festen Lern-Teams</a:t>
            </a:r>
          </a:p>
        </p:txBody>
      </p:sp>
      <p:sp>
        <p:nvSpPr>
          <p:cNvPr id="9" name="Sprechblase: oval 8">
            <a:extLst>
              <a:ext uri="{FF2B5EF4-FFF2-40B4-BE49-F238E27FC236}">
                <a16:creationId xmlns:a16="http://schemas.microsoft.com/office/drawing/2014/main" id="{E9B7D815-7A85-4D61-AF18-DAF7A2FC0C4D}"/>
              </a:ext>
            </a:extLst>
          </p:cNvPr>
          <p:cNvSpPr/>
          <p:nvPr/>
        </p:nvSpPr>
        <p:spPr>
          <a:xfrm>
            <a:off x="3707905" y="4997389"/>
            <a:ext cx="4500600" cy="1440200"/>
          </a:xfrm>
          <a:prstGeom prst="wedgeEllipseCallout">
            <a:avLst>
              <a:gd name="adj1" fmla="val 64951"/>
              <a:gd name="adj2" fmla="val 54532"/>
            </a:avLst>
          </a:prstGeom>
          <a:solidFill>
            <a:schemeClr val="accent1"/>
          </a:solidFill>
          <a:ln>
            <a:solidFill>
              <a:srgbClr val="B86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dirty="0">
                <a:solidFill>
                  <a:schemeClr val="tx1"/>
                </a:solidFill>
                <a:effectLst/>
              </a:rPr>
              <a:t>«Learning </a:t>
            </a:r>
            <a:r>
              <a:rPr lang="de-CH" sz="2400" dirty="0" err="1">
                <a:solidFill>
                  <a:schemeClr val="tx1"/>
                </a:solidFill>
                <a:effectLst/>
              </a:rPr>
              <a:t>is</a:t>
            </a:r>
            <a:r>
              <a:rPr lang="de-CH" sz="2400" dirty="0">
                <a:solidFill>
                  <a:schemeClr val="tx1"/>
                </a:solidFill>
                <a:effectLst/>
              </a:rPr>
              <a:t> NOT </a:t>
            </a:r>
          </a:p>
          <a:p>
            <a:pPr algn="ctr"/>
            <a:r>
              <a:rPr lang="de-CH" sz="2400" dirty="0" err="1">
                <a:solidFill>
                  <a:schemeClr val="tx1"/>
                </a:solidFill>
                <a:effectLst/>
              </a:rPr>
              <a:t>about</a:t>
            </a:r>
            <a:r>
              <a:rPr lang="de-CH" sz="2400" dirty="0">
                <a:solidFill>
                  <a:schemeClr val="tx1"/>
                </a:solidFill>
                <a:effectLst/>
              </a:rPr>
              <a:t> individual </a:t>
            </a:r>
            <a:r>
              <a:rPr lang="de-CH" sz="2400" dirty="0" err="1">
                <a:solidFill>
                  <a:schemeClr val="tx1"/>
                </a:solidFill>
                <a:effectLst/>
              </a:rPr>
              <a:t>facts</a:t>
            </a:r>
            <a:r>
              <a:rPr lang="de-CH" sz="2400" dirty="0">
                <a:solidFill>
                  <a:schemeClr val="tx1"/>
                </a:solidFill>
                <a:effectLst/>
              </a:rPr>
              <a:t> </a:t>
            </a:r>
          </a:p>
          <a:p>
            <a:pPr algn="ctr"/>
            <a:r>
              <a:rPr lang="de-CH" sz="2400" dirty="0">
                <a:solidFill>
                  <a:schemeClr val="tx1"/>
                </a:solidFill>
                <a:effectLst/>
              </a:rPr>
              <a:t>in </a:t>
            </a:r>
            <a:r>
              <a:rPr lang="de-CH" sz="2400" dirty="0" err="1">
                <a:solidFill>
                  <a:schemeClr val="tx1"/>
                </a:solidFill>
                <a:effectLst/>
              </a:rPr>
              <a:t>isolation</a:t>
            </a:r>
            <a:r>
              <a:rPr lang="de-CH" sz="2400" dirty="0">
                <a:solidFill>
                  <a:schemeClr val="tx1"/>
                </a:solidFill>
                <a:effectLst/>
              </a:rPr>
              <a:t>»</a:t>
            </a:r>
            <a:endParaRPr lang="en-IE" dirty="0"/>
          </a:p>
        </p:txBody>
      </p:sp>
      <p:sp>
        <p:nvSpPr>
          <p:cNvPr id="5" name="Additionszeichen 4">
            <a:extLst>
              <a:ext uri="{FF2B5EF4-FFF2-40B4-BE49-F238E27FC236}">
                <a16:creationId xmlns:a16="http://schemas.microsoft.com/office/drawing/2014/main" id="{4E881951-CFCF-4500-A7DF-583BFCCAA765}"/>
              </a:ext>
            </a:extLst>
          </p:cNvPr>
          <p:cNvSpPr/>
          <p:nvPr/>
        </p:nvSpPr>
        <p:spPr>
          <a:xfrm>
            <a:off x="4746620" y="902926"/>
            <a:ext cx="674377" cy="60876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200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604E0-9CAF-489B-A211-5AC5B3AC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23</a:t>
            </a:fld>
            <a:endParaRPr lang="fr-CH"/>
          </a:p>
        </p:txBody>
      </p:sp>
      <p:pic>
        <p:nvPicPr>
          <p:cNvPr id="6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552CC5C9-E866-42DB-ACDB-A945B7A9E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604" y="116632"/>
            <a:ext cx="2424253" cy="110956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649C5A5-A83A-4261-BDD9-EE67D1C1B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276468"/>
              </p:ext>
            </p:extLst>
          </p:nvPr>
        </p:nvGraphicFramePr>
        <p:xfrm>
          <a:off x="707554" y="1268713"/>
          <a:ext cx="7824973" cy="525353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94050">
                  <a:extLst>
                    <a:ext uri="{9D8B030D-6E8A-4147-A177-3AD203B41FA5}">
                      <a16:colId xmlns:a16="http://schemas.microsoft.com/office/drawing/2014/main" val="706870377"/>
                    </a:ext>
                  </a:extLst>
                </a:gridCol>
                <a:gridCol w="6930923">
                  <a:extLst>
                    <a:ext uri="{9D8B030D-6E8A-4147-A177-3AD203B41FA5}">
                      <a16:colId xmlns:a16="http://schemas.microsoft.com/office/drawing/2014/main" val="793090809"/>
                    </a:ext>
                  </a:extLst>
                </a:gridCol>
              </a:tblGrid>
              <a:tr h="335520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WAS (kognitiv)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5156429"/>
                  </a:ext>
                </a:extLst>
              </a:tr>
              <a:tr h="122655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ZUGANG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dirty="0">
                          <a:effectLst/>
                        </a:rPr>
                        <a:t>Wahlmöglichkeiten bei der </a:t>
                      </a:r>
                      <a:r>
                        <a:rPr lang="de-DE" sz="1400" b="1" dirty="0">
                          <a:effectLst/>
                        </a:rPr>
                        <a:t>Aufnahme-Kanäle (</a:t>
                      </a:r>
                      <a:r>
                        <a:rPr lang="de-CH" sz="1400" dirty="0">
                          <a:effectLst/>
                        </a:rPr>
                        <a:t>Informationsdarstellung /Zugang)</a:t>
                      </a:r>
                      <a:endParaRPr lang="en-CH" sz="1400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de-CH" sz="1400" b="1" dirty="0">
                          <a:solidFill>
                            <a:srgbClr val="B868A1"/>
                          </a:solidFill>
                          <a:effectLst/>
                        </a:rPr>
                        <a:t>Barrierefreiheit: </a:t>
                      </a:r>
                      <a:r>
                        <a:rPr lang="de-CH" sz="1400" dirty="0">
                          <a:effectLst/>
                        </a:rPr>
                        <a:t>Zoom, Kontrast, Alternativtext usw.) </a:t>
                      </a:r>
                    </a:p>
                    <a:p>
                      <a:pPr marL="285750" lvl="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Wissen unterschiedlich präsentieren: </a:t>
                      </a: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Vielfalt Medium UND Methodenwahl</a:t>
                      </a:r>
                    </a:p>
                    <a:p>
                      <a:pPr marL="285750" lvl="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Inhalte über </a:t>
                      </a: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verschiedene Sinneskanäle </a:t>
                      </a:r>
                      <a:r>
                        <a:rPr lang="de-CH" sz="1400" dirty="0">
                          <a:effectLst/>
                        </a:rPr>
                        <a:t>zugänglich machen (Text, Audio, Video)</a:t>
                      </a:r>
                    </a:p>
                    <a:p>
                      <a:pPr marL="0" lvl="0" indent="0">
                        <a:lnSpc>
                          <a:spcPts val="1500"/>
                        </a:lnSpc>
                        <a:buFont typeface="+mj-lt"/>
                        <a:buNone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Vorwissen zugänglich machen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5416509"/>
                  </a:ext>
                </a:extLst>
              </a:tr>
              <a:tr h="206266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>
                          <a:effectLst/>
                        </a:rPr>
                        <a:t>ENTWICKLUNG / Erarbeitung</a:t>
                      </a:r>
                      <a:endParaRPr lang="en-CH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Unterstützung für Sprache und Symbole </a:t>
                      </a:r>
                      <a:endParaRPr lang="en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LP: Didaktischer Ansatz vom </a:t>
                      </a: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«sprachsensibler Unterricht»</a:t>
                      </a:r>
                      <a:endParaRPr lang="de-DE" sz="1400" b="1" kern="1200" dirty="0">
                        <a:solidFill>
                          <a:srgbClr val="B868A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lnSpc>
                          <a:spcPts val="1500"/>
                        </a:lnSpc>
                        <a:buFont typeface="+mj-lt"/>
                        <a:buNone/>
                      </a:pPr>
                      <a:r>
                        <a:rPr lang="de-CH" sz="1400" dirty="0">
                          <a:effectLst/>
                        </a:rPr>
                        <a:t>Aufgabengestaltung / Erklärungen beziehen Sprachebene mit ein </a:t>
                      </a:r>
                    </a:p>
                    <a:p>
                      <a:pPr marL="457200" lvl="1" indent="0">
                        <a:lnSpc>
                          <a:spcPts val="1500"/>
                        </a:lnSpc>
                        <a:buFont typeface="+mj-lt"/>
                        <a:buNone/>
                      </a:pPr>
                      <a:r>
                        <a:rPr lang="de-CH" sz="1400" dirty="0">
                          <a:effectLst/>
                        </a:rPr>
                        <a:t>(Grammatik, Syntax, Textaufbau)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Unterstützungsmaterial z</a:t>
                      </a:r>
                      <a:r>
                        <a:rPr lang="de-CH" sz="1400" dirty="0">
                          <a:effectLst/>
                        </a:rPr>
                        <a:t>.B. mit digitalen Tools für 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die Klärung von Begriffen und Symbolen (u.a. digitale Wörterbücher, Enzyklopädien) sowie die Sammlung von Erklärungen, 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rgbClr val="B868A1"/>
                          </a:solidFill>
                          <a:effectLst/>
                        </a:rPr>
                        <a:t>Visualisierung, Markierung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rgbClr val="B868A1"/>
                          </a:solidFill>
                          <a:effectLst/>
                        </a:rPr>
                        <a:t>Vorleseprogramme</a:t>
                      </a:r>
                      <a:r>
                        <a:rPr lang="de-CH" sz="1400" dirty="0">
                          <a:effectLst/>
                        </a:rPr>
                        <a:t> (inkl. für eingescannte Texte) und </a:t>
                      </a:r>
                    </a:p>
                    <a:p>
                      <a:pPr marL="800100" lvl="1" indent="-34290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Übersetzung 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4986053"/>
                  </a:ext>
                </a:extLst>
              </a:tr>
              <a:tr h="159595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VERINNERLICHUNG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Wahlmöglichkeiten für das Verständnis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(= aktive Auseinandersetzung mit Wissen)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Aktivieren/zur Verfügung stellen: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von Vorwissen / Hintergrundwissen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Herausheben: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Muster, Leitideen, Merkmale von entscheidender Bedeutung, Beziehungen innerhalb eines Themas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Anleiten: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Verarbeitung des neuen Wissens, von Visualisierung und dem (praktischen) Umgang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rgbClr val="B868A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Maximieren:</a:t>
                      </a:r>
                      <a:r>
                        <a:rPr lang="de-CH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Verallgemeinerung, Transfer und Behalten (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Voki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-Apps, Übungsmaterial)</a:t>
                      </a:r>
                      <a:endParaRPr lang="de-CH" sz="1400" dirty="0">
                        <a:solidFill>
                          <a:srgbClr val="B868A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0100858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C084D68-D082-4C58-AD15-E050FBE59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964" y="409833"/>
            <a:ext cx="4366906" cy="683650"/>
          </a:xfrm>
        </p:spPr>
        <p:txBody>
          <a:bodyPr/>
          <a:lstStyle/>
          <a:p>
            <a:r>
              <a:rPr lang="de-DE" dirty="0">
                <a:solidFill>
                  <a:srgbClr val="B868A1"/>
                </a:solidFill>
              </a:rPr>
              <a:t>WAS? - Beispiele</a:t>
            </a:r>
            <a:endParaRPr lang="en-CH" dirty="0">
              <a:solidFill>
                <a:srgbClr val="B868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263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3">
            <a:extLst>
              <a:ext uri="{FF2B5EF4-FFF2-40B4-BE49-F238E27FC236}">
                <a16:creationId xmlns:a16="http://schemas.microsoft.com/office/drawing/2014/main" id="{2A6223D3-3AF4-4392-A1A0-053D13893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822172"/>
          </a:xfrm>
        </p:spPr>
        <p:txBody>
          <a:bodyPr>
            <a:normAutofit/>
          </a:bodyPr>
          <a:lstStyle/>
          <a:p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Zugang über </a:t>
            </a: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B868A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Informationsaufnahme</a:t>
            </a:r>
            <a:endParaRPr lang="en-IE" sz="4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7974C42-93B9-4282-8B74-6EBFA9120797}"/>
              </a:ext>
            </a:extLst>
          </p:cNvPr>
          <p:cNvSpPr txBox="1"/>
          <p:nvPr/>
        </p:nvSpPr>
        <p:spPr>
          <a:xfrm>
            <a:off x="782170" y="1257118"/>
            <a:ext cx="4599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Klassischer Frontalunterricht</a:t>
            </a:r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4825C25-83B1-47A1-8B7B-60477B5242FE}"/>
              </a:ext>
            </a:extLst>
          </p:cNvPr>
          <p:cNvSpPr txBox="1"/>
          <p:nvPr/>
        </p:nvSpPr>
        <p:spPr>
          <a:xfrm>
            <a:off x="841960" y="3248976"/>
            <a:ext cx="78867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Lehrer schreibt an Tafel, erklärt mündlich – </a:t>
            </a:r>
          </a:p>
          <a:p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Schüler hören zu, schreiben ab, </a:t>
            </a:r>
            <a:br>
              <a:rPr lang="de-DE" sz="24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sollen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Fragen stellen und verstehen.</a:t>
            </a:r>
          </a:p>
          <a:p>
            <a:endParaRPr lang="de-DE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Grafik 9">
            <a:extLst>
              <a:ext uri="{FF2B5EF4-FFF2-40B4-BE49-F238E27FC236}">
                <a16:creationId xmlns:a16="http://schemas.microsoft.com/office/drawing/2014/main" id="{79B24C4E-219C-42E1-BDAD-4B7DA5FB22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128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6744" y="2078820"/>
            <a:ext cx="3898776" cy="4320576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GB" sz="2400" dirty="0" err="1">
                <a:solidFill>
                  <a:schemeClr val="bg1">
                    <a:lumMod val="85000"/>
                  </a:schemeClr>
                </a:solidFill>
              </a:rPr>
              <a:t>Vorteile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Stützt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Fachsprache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Symbole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“Interlanguage”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Mündlichkeit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Chance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Bei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Verständnisproblemen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kann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unmittelbar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für alle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darauf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eingegangen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werden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Vielfalt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garantiert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meist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Vielfalt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Niveaus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Fragen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7C65D0BD-D33D-4196-AB45-90BCD1B6AEDD}"/>
              </a:ext>
            </a:extLst>
          </p:cNvPr>
          <p:cNvSpPr txBox="1">
            <a:spLocks/>
          </p:cNvSpPr>
          <p:nvPr/>
        </p:nvSpPr>
        <p:spPr>
          <a:xfrm>
            <a:off x="4725520" y="2082371"/>
            <a:ext cx="3898776" cy="413700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9600" b="1" dirty="0" err="1">
                <a:solidFill>
                  <a:srgbClr val="2F455F"/>
                </a:solidFill>
              </a:rPr>
              <a:t>Nachteile</a:t>
            </a:r>
            <a:r>
              <a:rPr lang="en-GB" sz="9600" b="1" dirty="0">
                <a:solidFill>
                  <a:srgbClr val="2F455F"/>
                </a:solidFill>
              </a:rPr>
              <a:t> </a:t>
            </a:r>
            <a:r>
              <a:rPr lang="en-GB" sz="9600" b="1" dirty="0" err="1">
                <a:solidFill>
                  <a:srgbClr val="2F455F"/>
                </a:solidFill>
              </a:rPr>
              <a:t>Frontalunterricht</a:t>
            </a:r>
            <a:endParaRPr lang="en-GB" sz="9600" b="1" dirty="0">
              <a:solidFill>
                <a:srgbClr val="2F455F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7200" dirty="0" err="1">
                <a:solidFill>
                  <a:srgbClr val="2F455F"/>
                </a:solidFill>
              </a:rPr>
              <a:t>einheitliches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Lerntempo</a:t>
            </a:r>
            <a:r>
              <a:rPr lang="en-GB" sz="7200" dirty="0">
                <a:solidFill>
                  <a:srgbClr val="2F455F"/>
                </a:solidFill>
              </a:rPr>
              <a:t> für alle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7200" dirty="0" err="1">
                <a:solidFill>
                  <a:srgbClr val="2F455F"/>
                </a:solidFill>
              </a:rPr>
              <a:t>Abschreiben</a:t>
            </a:r>
            <a:r>
              <a:rPr lang="en-GB" sz="7200" dirty="0">
                <a:solidFill>
                  <a:srgbClr val="2F455F"/>
                </a:solidFill>
              </a:rPr>
              <a:t> von der Tafel </a:t>
            </a:r>
            <a:r>
              <a:rPr lang="en-GB" sz="7200" dirty="0" err="1">
                <a:solidFill>
                  <a:srgbClr val="2F455F"/>
                </a:solidFill>
              </a:rPr>
              <a:t>als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einzige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Handlung</a:t>
            </a:r>
            <a:endParaRPr lang="en-GB" sz="7200" dirty="0">
              <a:solidFill>
                <a:srgbClr val="2F455F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7200" dirty="0" err="1">
                <a:solidFill>
                  <a:srgbClr val="2F455F"/>
                </a:solidFill>
              </a:rPr>
              <a:t>Zuhören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als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einziger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Weg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zum</a:t>
            </a:r>
            <a:r>
              <a:rPr lang="en-GB" sz="7200" dirty="0">
                <a:solidFill>
                  <a:srgbClr val="2F455F"/>
                </a:solidFill>
              </a:rPr>
              <a:t> Verstehen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7200" dirty="0" err="1">
                <a:solidFill>
                  <a:srgbClr val="2F455F"/>
                </a:solidFill>
              </a:rPr>
              <a:t>keine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Zusammenarbeit</a:t>
            </a:r>
            <a:endParaRPr lang="en-GB" sz="7200" dirty="0">
              <a:solidFill>
                <a:srgbClr val="2F455F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7200" dirty="0" err="1">
                <a:solidFill>
                  <a:srgbClr val="2F455F"/>
                </a:solidFill>
              </a:rPr>
              <a:t>keine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Selbstregulierung</a:t>
            </a:r>
            <a:r>
              <a:rPr lang="en-GB" sz="7200" dirty="0">
                <a:solidFill>
                  <a:srgbClr val="2F455F"/>
                </a:solidFill>
              </a:rPr>
              <a:t> </a:t>
            </a:r>
            <a:r>
              <a:rPr lang="en-GB" sz="7200" dirty="0" err="1">
                <a:solidFill>
                  <a:srgbClr val="2F455F"/>
                </a:solidFill>
              </a:rPr>
              <a:t>möglich</a:t>
            </a:r>
            <a:endParaRPr lang="en-GB" sz="7200" dirty="0">
              <a:solidFill>
                <a:srgbClr val="2F455F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GB" sz="2800" dirty="0">
              <a:solidFill>
                <a:srgbClr val="2F455F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7974C42-93B9-4282-8B74-6EBFA9120797}"/>
              </a:ext>
            </a:extLst>
          </p:cNvPr>
          <p:cNvSpPr txBox="1"/>
          <p:nvPr/>
        </p:nvSpPr>
        <p:spPr>
          <a:xfrm>
            <a:off x="782170" y="1257118"/>
            <a:ext cx="4599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Klassischer Frontalunterricht</a:t>
            </a:r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itel 3">
            <a:extLst>
              <a:ext uri="{FF2B5EF4-FFF2-40B4-BE49-F238E27FC236}">
                <a16:creationId xmlns:a16="http://schemas.microsoft.com/office/drawing/2014/main" id="{D040D417-E2F8-47BE-A836-4CAE0C614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822172"/>
          </a:xfrm>
        </p:spPr>
        <p:txBody>
          <a:bodyPr>
            <a:normAutofit/>
          </a:bodyPr>
          <a:lstStyle/>
          <a:p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Zugang über </a:t>
            </a: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B868A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Informationsaufnahme</a:t>
            </a:r>
            <a:endParaRPr lang="en-IE" sz="4000" dirty="0"/>
          </a:p>
        </p:txBody>
      </p:sp>
      <p:pic>
        <p:nvPicPr>
          <p:cNvPr id="14" name="Grafik 9">
            <a:extLst>
              <a:ext uri="{FF2B5EF4-FFF2-40B4-BE49-F238E27FC236}">
                <a16:creationId xmlns:a16="http://schemas.microsoft.com/office/drawing/2014/main" id="{6F4D2A34-65AE-4946-B3F5-21C9DA9D6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88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6744" y="2078820"/>
            <a:ext cx="3898776" cy="4320576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Vorteile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GB" sz="1800" dirty="0" err="1">
                <a:solidFill>
                  <a:srgbClr val="B868A1"/>
                </a:solidFill>
              </a:rPr>
              <a:t>Stützt</a:t>
            </a:r>
            <a:r>
              <a:rPr lang="en-GB" sz="1800" dirty="0">
                <a:solidFill>
                  <a:srgbClr val="B868A1"/>
                </a:solidFill>
              </a:rPr>
              <a:t> </a:t>
            </a:r>
            <a:r>
              <a:rPr lang="en-GB" sz="1800" dirty="0" err="1">
                <a:solidFill>
                  <a:srgbClr val="B868A1"/>
                </a:solidFill>
              </a:rPr>
              <a:t>Fachsprache</a:t>
            </a:r>
            <a:r>
              <a:rPr lang="en-GB" sz="1800" dirty="0">
                <a:solidFill>
                  <a:srgbClr val="B868A1"/>
                </a:solidFill>
              </a:rPr>
              <a:t> und </a:t>
            </a:r>
            <a:r>
              <a:rPr lang="en-GB" sz="1800" dirty="0" err="1">
                <a:solidFill>
                  <a:srgbClr val="B868A1"/>
                </a:solidFill>
              </a:rPr>
              <a:t>Symbole</a:t>
            </a:r>
            <a:r>
              <a:rPr lang="en-GB" sz="1800" dirty="0">
                <a:solidFill>
                  <a:srgbClr val="B868A1"/>
                </a:solidFill>
              </a:rPr>
              <a:t>, “Interlanguage”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de-DE" sz="1800" dirty="0">
                <a:solidFill>
                  <a:srgbClr val="B868A1"/>
                </a:solidFill>
              </a:rPr>
              <a:t>Mündlichkeit als Chance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de-DE" sz="1800" dirty="0">
                <a:solidFill>
                  <a:srgbClr val="B868A1"/>
                </a:solidFill>
              </a:rPr>
              <a:t>Bei Verständnisproblemen kann unmittelbar für alle darauf eingegangen werden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de-DE" sz="1800" dirty="0">
                <a:solidFill>
                  <a:srgbClr val="B868A1"/>
                </a:solidFill>
              </a:rPr>
              <a:t>Vielfalt der </a:t>
            </a:r>
            <a:r>
              <a:rPr lang="de-DE" sz="1800" dirty="0" err="1">
                <a:solidFill>
                  <a:srgbClr val="B868A1"/>
                </a:solidFill>
              </a:rPr>
              <a:t>SuS</a:t>
            </a:r>
            <a:r>
              <a:rPr lang="de-DE" sz="1800" dirty="0">
                <a:solidFill>
                  <a:srgbClr val="B868A1"/>
                </a:solidFill>
              </a:rPr>
              <a:t> garantiert meist Vielfalt der Niveaus der Fragen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7974C42-93B9-4282-8B74-6EBFA9120797}"/>
              </a:ext>
            </a:extLst>
          </p:cNvPr>
          <p:cNvSpPr txBox="1"/>
          <p:nvPr/>
        </p:nvSpPr>
        <p:spPr>
          <a:xfrm>
            <a:off x="782170" y="1257118"/>
            <a:ext cx="4599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Klassischer Frontalunterricht</a:t>
            </a:r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itel 3">
            <a:extLst>
              <a:ext uri="{FF2B5EF4-FFF2-40B4-BE49-F238E27FC236}">
                <a16:creationId xmlns:a16="http://schemas.microsoft.com/office/drawing/2014/main" id="{4DF3E041-676C-4774-9116-C88980440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822172"/>
          </a:xfrm>
        </p:spPr>
        <p:txBody>
          <a:bodyPr>
            <a:normAutofit/>
          </a:bodyPr>
          <a:lstStyle/>
          <a:p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Zugang über </a:t>
            </a: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B868A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Informationsaufnahme</a:t>
            </a:r>
            <a:endParaRPr lang="en-IE" sz="4000" dirty="0"/>
          </a:p>
        </p:txBody>
      </p:sp>
      <p:pic>
        <p:nvPicPr>
          <p:cNvPr id="9" name="Grafik 9">
            <a:extLst>
              <a:ext uri="{FF2B5EF4-FFF2-40B4-BE49-F238E27FC236}">
                <a16:creationId xmlns:a16="http://schemas.microsoft.com/office/drawing/2014/main" id="{22D2C782-C794-4750-BCEF-A9FFB17F0D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84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6744" y="2078820"/>
            <a:ext cx="3898776" cy="4320576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Vorteile 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de-DE" sz="1800" dirty="0">
                <a:solidFill>
                  <a:srgbClr val="B868A1"/>
                </a:solidFill>
              </a:rPr>
              <a:t>Stützt Fachsprache und Symbole, “</a:t>
            </a:r>
            <a:r>
              <a:rPr lang="de-DE" sz="1800" dirty="0" err="1">
                <a:solidFill>
                  <a:srgbClr val="B868A1"/>
                </a:solidFill>
              </a:rPr>
              <a:t>Interlanguage</a:t>
            </a:r>
            <a:r>
              <a:rPr lang="de-DE" sz="1800" dirty="0">
                <a:solidFill>
                  <a:srgbClr val="B868A1"/>
                </a:solidFill>
              </a:rPr>
              <a:t>”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de-DE" sz="1800" dirty="0">
                <a:solidFill>
                  <a:srgbClr val="B868A1"/>
                </a:solidFill>
              </a:rPr>
              <a:t>Mündlichkeit als Chance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de-DE" sz="1800" dirty="0">
                <a:solidFill>
                  <a:srgbClr val="B868A1"/>
                </a:solidFill>
              </a:rPr>
              <a:t>Bei Verständnisproblemen kann unmittelbar für alle darauf eingegangen werden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de-DE" sz="1800" dirty="0">
                <a:solidFill>
                  <a:srgbClr val="B868A1"/>
                </a:solidFill>
              </a:rPr>
              <a:t>Vielfalt der </a:t>
            </a:r>
            <a:r>
              <a:rPr lang="de-DE" sz="1800" dirty="0" err="1">
                <a:solidFill>
                  <a:srgbClr val="B868A1"/>
                </a:solidFill>
              </a:rPr>
              <a:t>SuS</a:t>
            </a:r>
            <a:r>
              <a:rPr lang="de-DE" sz="1800" dirty="0">
                <a:solidFill>
                  <a:srgbClr val="B868A1"/>
                </a:solidFill>
              </a:rPr>
              <a:t> garantiert meist Vielfalt der Niveaus der Fragen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7C65D0BD-D33D-4196-AB45-90BCD1B6AEDD}"/>
              </a:ext>
            </a:extLst>
          </p:cNvPr>
          <p:cNvSpPr txBox="1">
            <a:spLocks/>
          </p:cNvSpPr>
          <p:nvPr/>
        </p:nvSpPr>
        <p:spPr>
          <a:xfrm>
            <a:off x="4725520" y="2082371"/>
            <a:ext cx="3898776" cy="413700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de-DE" sz="9600" dirty="0">
                <a:solidFill>
                  <a:schemeClr val="bg1">
                    <a:lumMod val="85000"/>
                  </a:schemeClr>
                </a:solidFill>
              </a:rPr>
              <a:t>Nachteile</a:t>
            </a:r>
            <a:endParaRPr lang="de-DE" sz="80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de-DE" sz="7200" dirty="0">
                <a:solidFill>
                  <a:srgbClr val="92D050"/>
                </a:solidFill>
              </a:rPr>
              <a:t>einheitliches Lerntempo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de-DE" sz="7200" dirty="0">
                <a:solidFill>
                  <a:srgbClr val="00B0F0"/>
                </a:solidFill>
              </a:rPr>
              <a:t>Abschreiben von der Tafel als einzige Handlung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de-DE" sz="7200" dirty="0">
                <a:solidFill>
                  <a:srgbClr val="00B0F0"/>
                </a:solidFill>
              </a:rPr>
              <a:t>Zuhören als einziger Weg zum Verstehen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de-DE" sz="7200" dirty="0">
                <a:solidFill>
                  <a:srgbClr val="00B0F0"/>
                </a:solidFill>
              </a:rPr>
              <a:t>Zusammenarbeit schwierig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de-DE" sz="7200" dirty="0">
                <a:solidFill>
                  <a:srgbClr val="92D050"/>
                </a:solidFill>
              </a:rPr>
              <a:t>wenig Selbstregulierung möglich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de-DE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7974C42-93B9-4282-8B74-6EBFA9120797}"/>
              </a:ext>
            </a:extLst>
          </p:cNvPr>
          <p:cNvSpPr txBox="1"/>
          <p:nvPr/>
        </p:nvSpPr>
        <p:spPr>
          <a:xfrm>
            <a:off x="782170" y="1257118"/>
            <a:ext cx="4599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Klassischer Frontalunterricht</a:t>
            </a:r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itel 3">
            <a:extLst>
              <a:ext uri="{FF2B5EF4-FFF2-40B4-BE49-F238E27FC236}">
                <a16:creationId xmlns:a16="http://schemas.microsoft.com/office/drawing/2014/main" id="{A350FC55-77BB-4382-B757-5E93350EA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822172"/>
          </a:xfrm>
        </p:spPr>
        <p:txBody>
          <a:bodyPr>
            <a:normAutofit/>
          </a:bodyPr>
          <a:lstStyle/>
          <a:p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Zugang über </a:t>
            </a: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B868A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Informationsaufnahme</a:t>
            </a:r>
            <a:endParaRPr lang="en-IE" sz="4000" dirty="0"/>
          </a:p>
        </p:txBody>
      </p:sp>
      <p:pic>
        <p:nvPicPr>
          <p:cNvPr id="14" name="Grafik 9">
            <a:extLst>
              <a:ext uri="{FF2B5EF4-FFF2-40B4-BE49-F238E27FC236}">
                <a16:creationId xmlns:a16="http://schemas.microsoft.com/office/drawing/2014/main" id="{AA48065D-D3C8-4B47-8DC0-EC1DBB21A0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07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FF30D2F-C6FE-4585-B742-40FA1CF0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87" y="1988808"/>
            <a:ext cx="7886700" cy="44105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rgbClr val="FFC000"/>
                </a:solidFill>
              </a:rPr>
              <a:t>Negativ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betroffene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Schülergruppen</a:t>
            </a:r>
            <a:r>
              <a:rPr lang="en-GB" b="1" dirty="0">
                <a:solidFill>
                  <a:srgbClr val="FFC000"/>
                </a:solidFill>
              </a:rPr>
              <a:t>  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- </a:t>
            </a:r>
            <a:r>
              <a:rPr lang="en-GB" b="1" dirty="0" err="1">
                <a:solidFill>
                  <a:srgbClr val="FFC000"/>
                </a:solidFill>
              </a:rPr>
              <a:t>sichtbare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Defizite</a:t>
            </a:r>
            <a:endParaRPr lang="en-GB" dirty="0">
              <a:solidFill>
                <a:srgbClr val="FFC000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Mit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Sehbehinderungen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/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auffallende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Körperliche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Behinderungen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rgbClr val="FFC000"/>
                </a:solidFill>
              </a:rPr>
              <a:t>Unsichtbare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Defizite</a:t>
            </a:r>
            <a:r>
              <a:rPr lang="en-GB" b="1" dirty="0">
                <a:solidFill>
                  <a:srgbClr val="FFC000"/>
                </a:solidFill>
              </a:rPr>
              <a:t>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mit (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fein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-)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motorischen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Problemen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Mit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verkürzter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auditiven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Schleife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Hörbehinderungen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Mit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Aufmerksamkeitssteuerungsprobleme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br>
              <a:rPr lang="en-GB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u.a.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bei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Hochbegabung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ADHS,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66CE085-DBCF-46E6-95ED-7A64F1325AD5}"/>
              </a:ext>
            </a:extLst>
          </p:cNvPr>
          <p:cNvSpPr txBox="1"/>
          <p:nvPr/>
        </p:nvSpPr>
        <p:spPr>
          <a:xfrm>
            <a:off x="782170" y="1257118"/>
            <a:ext cx="4599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Klassischer Frontalunterricht</a:t>
            </a:r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itel 3">
            <a:extLst>
              <a:ext uri="{FF2B5EF4-FFF2-40B4-BE49-F238E27FC236}">
                <a16:creationId xmlns:a16="http://schemas.microsoft.com/office/drawing/2014/main" id="{9A7A21DA-D9DE-4969-AB74-18C7311A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822172"/>
          </a:xfrm>
        </p:spPr>
        <p:txBody>
          <a:bodyPr>
            <a:normAutofit/>
          </a:bodyPr>
          <a:lstStyle/>
          <a:p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Zugang über </a:t>
            </a: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B868A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Informationsaufnahme</a:t>
            </a:r>
            <a:endParaRPr lang="en-IE" sz="40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2C9DADD-86CD-4B7B-AA4F-CBADA13D4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84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FF30D2F-C6FE-4585-B742-40FA1CF0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508" y="1988808"/>
            <a:ext cx="7805292" cy="417649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rgbClr val="FFC000"/>
                </a:solidFill>
              </a:rPr>
              <a:t>Weitere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unsichtbare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Defizite</a:t>
            </a:r>
            <a:r>
              <a:rPr lang="en-GB" b="1" dirty="0">
                <a:solidFill>
                  <a:srgbClr val="FFC000"/>
                </a:solidFill>
              </a:rPr>
              <a:t>: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mit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asynchrones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Lerntempo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lvl="1"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zu schnell: 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Lernende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mit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Schwächen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in der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Abstraktionsfähigkeit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und im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logischen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Vermögen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, ADHS </a:t>
            </a:r>
          </a:p>
          <a:p>
            <a:pPr lvl="1"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langsam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Hochbegabung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, ADHS,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endParaRPr lang="en-GB" sz="1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die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besser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lernen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wenn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sie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selber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handeln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ausprobieren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können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handlungsorientierte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Lernende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400" dirty="0" err="1">
                <a:solidFill>
                  <a:schemeClr val="bg1">
                    <a:lumMod val="85000"/>
                  </a:schemeClr>
                </a:solidFill>
              </a:rPr>
              <a:t>Legastheniker</a:t>
            </a: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, ASD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2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66CE085-DBCF-46E6-95ED-7A64F1325AD5}"/>
              </a:ext>
            </a:extLst>
          </p:cNvPr>
          <p:cNvSpPr txBox="1"/>
          <p:nvPr/>
        </p:nvSpPr>
        <p:spPr>
          <a:xfrm>
            <a:off x="782170" y="1257118"/>
            <a:ext cx="4599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Klassischer Frontalunterricht</a:t>
            </a:r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itel 3">
            <a:extLst>
              <a:ext uri="{FF2B5EF4-FFF2-40B4-BE49-F238E27FC236}">
                <a16:creationId xmlns:a16="http://schemas.microsoft.com/office/drawing/2014/main" id="{8690BC69-1F06-4AC5-9593-27ED49BB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822172"/>
          </a:xfrm>
        </p:spPr>
        <p:txBody>
          <a:bodyPr>
            <a:normAutofit/>
          </a:bodyPr>
          <a:lstStyle/>
          <a:p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Zugang über </a:t>
            </a: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B868A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Informationsaufnahme</a:t>
            </a:r>
            <a:endParaRPr lang="en-IE" sz="40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5C4E1F0-CC86-4A3B-A785-93F3084718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22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24796D6-DA41-41CF-87FF-22441822C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27312"/>
            <a:ext cx="7886700" cy="822172"/>
          </a:xfrm>
        </p:spPr>
        <p:txBody>
          <a:bodyPr>
            <a:normAutofit/>
          </a:bodyPr>
          <a:lstStyle/>
          <a:p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Zugang über </a:t>
            </a: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Unterrichtshandlungen</a:t>
            </a:r>
            <a:endParaRPr lang="en-IE" sz="4000" dirty="0">
              <a:solidFill>
                <a:srgbClr val="00B0F0"/>
              </a:solidFill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FD4C3C5C-E9B5-4C3F-862C-F222573F8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578" y="1982076"/>
            <a:ext cx="7805292" cy="42388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rgbClr val="00B0F0"/>
                </a:solidFill>
              </a:rPr>
              <a:t>zuhören</a:t>
            </a:r>
            <a:r>
              <a:rPr lang="en-GB" sz="1800" dirty="0">
                <a:solidFill>
                  <a:srgbClr val="00B0F0"/>
                </a:solidFill>
              </a:rPr>
              <a:t> und </a:t>
            </a:r>
            <a:r>
              <a:rPr lang="en-GB" sz="1800" dirty="0" err="1">
                <a:solidFill>
                  <a:srgbClr val="00B0F0"/>
                </a:solidFill>
              </a:rPr>
              <a:t>mitdenken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ODER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abschreiben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rgbClr val="B868A1"/>
                </a:solidFill>
              </a:rPr>
              <a:t>Tafelbilder</a:t>
            </a:r>
            <a:r>
              <a:rPr lang="en-GB" sz="1800" dirty="0">
                <a:solidFill>
                  <a:srgbClr val="B868A1"/>
                </a:solidFill>
              </a:rPr>
              <a:t> (</a:t>
            </a:r>
            <a:r>
              <a:rPr lang="en-GB" sz="1800" dirty="0" err="1">
                <a:solidFill>
                  <a:srgbClr val="B868A1"/>
                </a:solidFill>
              </a:rPr>
              <a:t>nachträglich</a:t>
            </a:r>
            <a:r>
              <a:rPr lang="en-GB" sz="1800" dirty="0">
                <a:solidFill>
                  <a:srgbClr val="B868A1"/>
                </a:solidFill>
              </a:rPr>
              <a:t>) digital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Lern-Plattform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>
                <a:solidFill>
                  <a:srgbClr val="B868A1"/>
                </a:solidFill>
              </a:rPr>
              <a:t>Must-Haves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und Extras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unterscheiden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Abwechslung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:</a:t>
            </a:r>
            <a:r>
              <a:rPr lang="en-GB" sz="1800" dirty="0">
                <a:solidFill>
                  <a:srgbClr val="B868A1"/>
                </a:solidFill>
              </a:rPr>
              <a:t> </a:t>
            </a:r>
            <a:br>
              <a:rPr lang="en-GB" sz="1800" dirty="0">
                <a:solidFill>
                  <a:srgbClr val="B868A1"/>
                </a:solidFill>
              </a:rPr>
            </a:br>
            <a:r>
              <a:rPr lang="en-GB" sz="1800" dirty="0" err="1">
                <a:solidFill>
                  <a:srgbClr val="B868A1"/>
                </a:solidFill>
              </a:rPr>
              <a:t>Lehrerzentrierte</a:t>
            </a:r>
            <a:r>
              <a:rPr lang="en-GB" sz="1800" dirty="0">
                <a:solidFill>
                  <a:srgbClr val="B868A1"/>
                </a:solidFill>
              </a:rPr>
              <a:t> </a:t>
            </a:r>
            <a:r>
              <a:rPr lang="en-GB" sz="1800" dirty="0" err="1">
                <a:solidFill>
                  <a:srgbClr val="B868A1"/>
                </a:solidFill>
              </a:rPr>
              <a:t>Vermittlung</a:t>
            </a:r>
            <a:r>
              <a:rPr lang="en-GB" sz="1800" dirty="0">
                <a:solidFill>
                  <a:srgbClr val="B868A1"/>
                </a:solidFill>
              </a:rPr>
              <a:t>  - </a:t>
            </a:r>
            <a:r>
              <a:rPr lang="en-GB" sz="1800" dirty="0" err="1">
                <a:solidFill>
                  <a:srgbClr val="00B0F0"/>
                </a:solidFill>
              </a:rPr>
              <a:t>Schülerzentrierte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Handlung</a:t>
            </a:r>
            <a:endParaRPr lang="en-GB" sz="1800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1800" dirty="0" err="1">
                <a:solidFill>
                  <a:srgbClr val="92D050"/>
                </a:solidFill>
              </a:rPr>
              <a:t>Sozialform</a:t>
            </a:r>
            <a:r>
              <a:rPr lang="en-GB" sz="1800" dirty="0">
                <a:solidFill>
                  <a:srgbClr val="92D050"/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Wechsel</a:t>
            </a:r>
            <a:r>
              <a:rPr lang="en-GB" sz="1800" dirty="0">
                <a:solidFill>
                  <a:srgbClr val="92D050"/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hin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800" dirty="0" err="1">
                <a:solidFill>
                  <a:srgbClr val="92D050"/>
                </a:solidFill>
              </a:rPr>
              <a:t>Partnerarbeit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oder zur </a:t>
            </a:r>
            <a:r>
              <a:rPr lang="en-GB" sz="1800" dirty="0" err="1">
                <a:solidFill>
                  <a:srgbClr val="92D050"/>
                </a:solidFill>
              </a:rPr>
              <a:t>Einzelarbeit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C522686-EA5A-4EE9-B8C7-FE14191A1D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60898" r="5109" b="29173"/>
          <a:stretch/>
        </p:blipFill>
        <p:spPr>
          <a:xfrm>
            <a:off x="4405752" y="6165304"/>
            <a:ext cx="4752528" cy="680940"/>
          </a:xfrm>
          <a:prstGeom prst="rect">
            <a:avLst/>
          </a:prstGeom>
        </p:spPr>
      </p:pic>
      <p:pic>
        <p:nvPicPr>
          <p:cNvPr id="11" name="Grafik 9">
            <a:extLst>
              <a:ext uri="{FF2B5EF4-FFF2-40B4-BE49-F238E27FC236}">
                <a16:creationId xmlns:a16="http://schemas.microsoft.com/office/drawing/2014/main" id="{1B6A769D-3D8F-4C22-93FC-A8C5D9C406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856A52A8-AF7A-4CCB-9765-03999F2F647F}"/>
              </a:ext>
            </a:extLst>
          </p:cNvPr>
          <p:cNvSpPr txBox="1"/>
          <p:nvPr/>
        </p:nvSpPr>
        <p:spPr>
          <a:xfrm>
            <a:off x="823294" y="295201"/>
            <a:ext cx="5958722" cy="1631216"/>
          </a:xfrm>
          <a:prstGeom prst="rect">
            <a:avLst/>
          </a:prstGeom>
          <a:solidFill>
            <a:srgbClr val="2F455F"/>
          </a:solidFill>
        </p:spPr>
        <p:txBody>
          <a:bodyPr wrap="square" rtlCol="0">
            <a:spAutoFit/>
          </a:bodyPr>
          <a:lstStyle/>
          <a:p>
            <a:pPr algn="ctr"/>
            <a:endParaRPr lang="de-DE" sz="1800" dirty="0">
              <a:solidFill>
                <a:srgbClr val="FFC000"/>
              </a:solidFill>
            </a:endParaRPr>
          </a:p>
          <a:p>
            <a:pPr algn="ctr"/>
            <a:r>
              <a:rPr lang="de-DE" sz="3200" dirty="0">
                <a:solidFill>
                  <a:srgbClr val="FFC000"/>
                </a:solidFill>
              </a:rPr>
              <a:t>Ausbalancieren der Nachteile vom Frontalunterricht !</a:t>
            </a:r>
          </a:p>
          <a:p>
            <a:pPr algn="ctr"/>
            <a:endParaRPr lang="de-DE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1484" y="274638"/>
            <a:ext cx="7985316" cy="692345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Entwicklungsebene: Verstehen von </a:t>
            </a:r>
            <a:r>
              <a:rPr lang="de-DE" sz="3600" b="1" dirty="0">
                <a:solidFill>
                  <a:srgbClr val="B868A1"/>
                </a:solidFill>
              </a:rPr>
              <a:t>Sprache und Symbole</a:t>
            </a:r>
            <a:endParaRPr lang="en-GB" sz="36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endParaRPr lang="en-IE" dirty="0"/>
          </a:p>
        </p:txBody>
      </p:sp>
      <p:sp>
        <p:nvSpPr>
          <p:cNvPr id="14" name="Inhaltsplatzhalter 9">
            <a:extLst>
              <a:ext uri="{FF2B5EF4-FFF2-40B4-BE49-F238E27FC236}">
                <a16:creationId xmlns:a16="http://schemas.microsoft.com/office/drawing/2014/main" id="{DD2A5015-0E5D-43BF-8BEF-97FA31B9E1B2}"/>
              </a:ext>
            </a:extLst>
          </p:cNvPr>
          <p:cNvSpPr txBox="1">
            <a:spLocks/>
          </p:cNvSpPr>
          <p:nvPr/>
        </p:nvSpPr>
        <p:spPr>
          <a:xfrm>
            <a:off x="609600" y="2285256"/>
            <a:ext cx="8229600" cy="3993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400" dirty="0">
                <a:solidFill>
                  <a:srgbClr val="FFC000"/>
                </a:solidFill>
              </a:rPr>
              <a:t>Sprachsensible Didaktik 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(Joseph Leisen)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Bildungssprache muss mit vermittelt werden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Unzureichendes Sprachvermögen behindert Lernen.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Bildungssprache umfasst weit mehr als Fachvokabular – auch Syntax, Symbole, Graphiken etc.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EF4EE4F-AEF2-49BA-9344-F53D782056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0" t="39545" r="5110" b="50526"/>
          <a:stretch/>
        </p:blipFill>
        <p:spPr>
          <a:xfrm>
            <a:off x="4409241" y="6177060"/>
            <a:ext cx="4752528" cy="68094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FDCFC2C-8FA6-4828-B150-ED08E1DB9610}"/>
              </a:ext>
            </a:extLst>
          </p:cNvPr>
          <p:cNvSpPr txBox="1"/>
          <p:nvPr/>
        </p:nvSpPr>
        <p:spPr>
          <a:xfrm>
            <a:off x="691046" y="1364159"/>
            <a:ext cx="7761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Das Sprachproblem der Naturwissenschaften</a:t>
            </a:r>
            <a:endParaRPr lang="en-IE" dirty="0"/>
          </a:p>
        </p:txBody>
      </p:sp>
      <p:sp>
        <p:nvSpPr>
          <p:cNvPr id="19" name="Ovale Legende 5">
            <a:extLst>
              <a:ext uri="{FF2B5EF4-FFF2-40B4-BE49-F238E27FC236}">
                <a16:creationId xmlns:a16="http://schemas.microsoft.com/office/drawing/2014/main" id="{1B3A8F9A-F05F-4E34-9CBF-8E226E21DEA5}"/>
              </a:ext>
            </a:extLst>
          </p:cNvPr>
          <p:cNvSpPr/>
          <p:nvPr/>
        </p:nvSpPr>
        <p:spPr>
          <a:xfrm>
            <a:off x="827584" y="2852936"/>
            <a:ext cx="5040560" cy="3096344"/>
          </a:xfrm>
          <a:prstGeom prst="wedgeEllipseCallout">
            <a:avLst>
              <a:gd name="adj1" fmla="val -51515"/>
              <a:gd name="adj2" fmla="val 62193"/>
            </a:avLst>
          </a:prstGeom>
          <a:solidFill>
            <a:srgbClr val="B86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2400" dirty="0">
                <a:solidFill>
                  <a:schemeClr val="bg1"/>
                </a:solidFill>
              </a:rPr>
              <a:t>„Ich </a:t>
            </a:r>
            <a:r>
              <a:rPr lang="en-GB" sz="2400" dirty="0" err="1">
                <a:solidFill>
                  <a:schemeClr val="bg1"/>
                </a:solidFill>
              </a:rPr>
              <a:t>versteh</a:t>
            </a:r>
            <a:r>
              <a:rPr lang="en-GB" sz="2400" dirty="0">
                <a:solidFill>
                  <a:schemeClr val="bg1"/>
                </a:solidFill>
              </a:rPr>
              <a:t>’ das </a:t>
            </a:r>
            <a:r>
              <a:rPr lang="en-GB" sz="2400" dirty="0" err="1">
                <a:solidFill>
                  <a:schemeClr val="bg1"/>
                </a:solidFill>
              </a:rPr>
              <a:t>hier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nicht</a:t>
            </a:r>
            <a:r>
              <a:rPr lang="en-GB" sz="2400" dirty="0">
                <a:solidFill>
                  <a:schemeClr val="bg1"/>
                </a:solidFill>
              </a:rPr>
              <a:t>“ </a:t>
            </a:r>
          </a:p>
          <a:p>
            <a:pPr algn="ctr">
              <a:buNone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n-GB" sz="2400" dirty="0" err="1">
                <a:solidFill>
                  <a:schemeClr val="bg2">
                    <a:lumMod val="25000"/>
                  </a:schemeClr>
                </a:solidFill>
              </a:rPr>
              <a:t>wedelt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2">
                    <a:lumMod val="25000"/>
                  </a:schemeClr>
                </a:solidFill>
              </a:rPr>
              <a:t>Hände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2">
                    <a:lumMod val="25000"/>
                  </a:schemeClr>
                </a:solidFill>
              </a:rPr>
              <a:t>über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 dem Heft)</a:t>
            </a:r>
          </a:p>
          <a:p>
            <a:pPr algn="ctr">
              <a:buNone/>
            </a:pPr>
            <a:r>
              <a:rPr lang="en-GB" sz="2400" dirty="0">
                <a:solidFill>
                  <a:schemeClr val="bg1"/>
                </a:solidFill>
              </a:rPr>
              <a:t>„– mit </a:t>
            </a:r>
            <a:r>
              <a:rPr lang="en-GB" sz="2400" dirty="0" err="1">
                <a:solidFill>
                  <a:schemeClr val="bg1"/>
                </a:solidFill>
              </a:rPr>
              <a:t>diesen</a:t>
            </a:r>
            <a:r>
              <a:rPr lang="en-GB" sz="2400" dirty="0">
                <a:solidFill>
                  <a:schemeClr val="bg1"/>
                </a:solidFill>
              </a:rPr>
              <a:t> … …</a:t>
            </a:r>
            <a:r>
              <a:rPr lang="en-GB" sz="2400" dirty="0" err="1">
                <a:solidFill>
                  <a:schemeClr val="bg1"/>
                </a:solidFill>
              </a:rPr>
              <a:t>Gleichungen</a:t>
            </a:r>
            <a:r>
              <a:rPr lang="en-GB" sz="2400" dirty="0">
                <a:solidFill>
                  <a:schemeClr val="bg1"/>
                </a:solidFill>
              </a:rPr>
              <a:t>.“</a:t>
            </a:r>
          </a:p>
        </p:txBody>
      </p:sp>
      <p:sp>
        <p:nvSpPr>
          <p:cNvPr id="20" name="Ovale Legende 3">
            <a:extLst>
              <a:ext uri="{FF2B5EF4-FFF2-40B4-BE49-F238E27FC236}">
                <a16:creationId xmlns:a16="http://schemas.microsoft.com/office/drawing/2014/main" id="{14439148-57B7-42DE-B51A-B8BF35AB4482}"/>
              </a:ext>
            </a:extLst>
          </p:cNvPr>
          <p:cNvSpPr/>
          <p:nvPr/>
        </p:nvSpPr>
        <p:spPr>
          <a:xfrm>
            <a:off x="2411760" y="1417638"/>
            <a:ext cx="6051631" cy="4257870"/>
          </a:xfrm>
          <a:prstGeom prst="wedgeEllipseCallout">
            <a:avLst>
              <a:gd name="adj1" fmla="val 54114"/>
              <a:gd name="adj2" fmla="val 61388"/>
            </a:avLst>
          </a:prstGeom>
          <a:solidFill>
            <a:srgbClr val="B868A1"/>
          </a:solidFill>
          <a:ln>
            <a:solidFill>
              <a:srgbClr val="3B5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‘Weil ich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nicht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fragen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konnte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–</a:t>
            </a:r>
          </a:p>
          <a:p>
            <a:pPr algn="ctr"/>
            <a:endParaRPr lang="en-GB" sz="24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Ich war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kein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Teil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vom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Unterricht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’</a:t>
            </a:r>
          </a:p>
          <a:p>
            <a:pPr algn="ctr"/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Ich habe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Falsches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miteinander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verbunden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’</a:t>
            </a:r>
          </a:p>
          <a:p>
            <a:pPr algn="ctr"/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Ich habe den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Faden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verloren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’</a:t>
            </a:r>
          </a:p>
          <a:p>
            <a:pPr algn="ctr"/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Es war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</a:rPr>
              <a:t>einfach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zu lang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96154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feld 26"/>
          <p:cNvSpPr txBox="1"/>
          <p:nvPr/>
        </p:nvSpPr>
        <p:spPr>
          <a:xfrm>
            <a:off x="2245286" y="620688"/>
            <a:ext cx="705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46" name="Gruppieren 45"/>
          <p:cNvGrpSpPr/>
          <p:nvPr/>
        </p:nvGrpSpPr>
        <p:grpSpPr>
          <a:xfrm>
            <a:off x="2177534" y="620688"/>
            <a:ext cx="3530970" cy="5918936"/>
            <a:chOff x="2199591" y="620688"/>
            <a:chExt cx="3530970" cy="5918936"/>
          </a:xfrm>
        </p:grpSpPr>
        <p:grpSp>
          <p:nvGrpSpPr>
            <p:cNvPr id="26" name="Gruppieren 25"/>
            <p:cNvGrpSpPr/>
            <p:nvPr/>
          </p:nvGrpSpPr>
          <p:grpSpPr>
            <a:xfrm>
              <a:off x="2245286" y="620688"/>
              <a:ext cx="3334826" cy="5918936"/>
              <a:chOff x="2239829" y="620688"/>
              <a:chExt cx="3334826" cy="5918936"/>
            </a:xfrm>
          </p:grpSpPr>
          <p:sp>
            <p:nvSpPr>
              <p:cNvPr id="6" name="Rechteck 5"/>
              <p:cNvSpPr/>
              <p:nvPr/>
            </p:nvSpPr>
            <p:spPr>
              <a:xfrm>
                <a:off x="2254275" y="1844824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hteck 7"/>
              <p:cNvSpPr/>
              <p:nvPr/>
            </p:nvSpPr>
            <p:spPr>
              <a:xfrm>
                <a:off x="3138979" y="620688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3982467" y="632902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hteck 9"/>
              <p:cNvSpPr/>
              <p:nvPr/>
            </p:nvSpPr>
            <p:spPr>
              <a:xfrm>
                <a:off x="2254275" y="620688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hteck 10"/>
              <p:cNvSpPr/>
              <p:nvPr/>
            </p:nvSpPr>
            <p:spPr>
              <a:xfrm>
                <a:off x="2239829" y="306896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hteck 11"/>
              <p:cNvSpPr/>
              <p:nvPr/>
            </p:nvSpPr>
            <p:spPr>
              <a:xfrm>
                <a:off x="3138979" y="306896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3138979" y="1831504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hteck 13"/>
              <p:cNvSpPr/>
              <p:nvPr/>
            </p:nvSpPr>
            <p:spPr>
              <a:xfrm>
                <a:off x="4846563" y="1844824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hteck 14"/>
              <p:cNvSpPr/>
              <p:nvPr/>
            </p:nvSpPr>
            <p:spPr>
              <a:xfrm>
                <a:off x="3982467" y="1831504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hteck 15"/>
              <p:cNvSpPr/>
              <p:nvPr/>
            </p:nvSpPr>
            <p:spPr>
              <a:xfrm>
                <a:off x="3138979" y="429196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hteck 16"/>
              <p:cNvSpPr/>
              <p:nvPr/>
            </p:nvSpPr>
            <p:spPr>
              <a:xfrm>
                <a:off x="2254275" y="429196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hteck 17"/>
              <p:cNvSpPr/>
              <p:nvPr/>
            </p:nvSpPr>
            <p:spPr>
              <a:xfrm>
                <a:off x="3982467" y="304992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hteck 18"/>
              <p:cNvSpPr/>
              <p:nvPr/>
            </p:nvSpPr>
            <p:spPr>
              <a:xfrm>
                <a:off x="4847709" y="305563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hteck 19"/>
              <p:cNvSpPr/>
              <p:nvPr/>
            </p:nvSpPr>
            <p:spPr>
              <a:xfrm>
                <a:off x="3553937" y="5459504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hteck 20"/>
              <p:cNvSpPr/>
              <p:nvPr/>
            </p:nvSpPr>
            <p:spPr>
              <a:xfrm>
                <a:off x="4420275" y="5459504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hteck 21"/>
              <p:cNvSpPr/>
              <p:nvPr/>
            </p:nvSpPr>
            <p:spPr>
              <a:xfrm>
                <a:off x="2723699" y="5459504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hteck 22"/>
              <p:cNvSpPr/>
              <p:nvPr/>
            </p:nvSpPr>
            <p:spPr>
              <a:xfrm>
                <a:off x="3982467" y="427100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hteck 23"/>
              <p:cNvSpPr/>
              <p:nvPr/>
            </p:nvSpPr>
            <p:spPr>
              <a:xfrm>
                <a:off x="4854575" y="4271000"/>
                <a:ext cx="720080" cy="1080120"/>
              </a:xfrm>
              <a:prstGeom prst="rect">
                <a:avLst/>
              </a:prstGeom>
              <a:solidFill>
                <a:srgbClr val="E4E4E4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Textfeld 27"/>
            <p:cNvSpPr txBox="1"/>
            <p:nvPr/>
          </p:nvSpPr>
          <p:spPr>
            <a:xfrm>
              <a:off x="2234966" y="1818042"/>
              <a:ext cx="744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err="1"/>
                <a:t>Strukur</a:t>
              </a:r>
              <a:r>
                <a:rPr lang="de-DE" sz="1000" dirty="0"/>
                <a:t> Diagramm</a:t>
              </a: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3134095" y="1826678"/>
              <a:ext cx="7898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Fluss-diagramm</a:t>
              </a:r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4796770" y="3049920"/>
              <a:ext cx="9337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Gliederungen</a:t>
              </a: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4866466" y="4277604"/>
              <a:ext cx="7056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Bilder-Abfolge</a:t>
              </a:r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3978675" y="638777"/>
              <a:ext cx="773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Chemische Formeln</a:t>
              </a: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3987924" y="1831504"/>
              <a:ext cx="705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Graphen</a:t>
              </a:r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4859243" y="1834699"/>
              <a:ext cx="705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Tabellen</a:t>
              </a: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3943541" y="3068960"/>
              <a:ext cx="8088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err="1"/>
                <a:t>Mind-Map</a:t>
              </a:r>
              <a:endParaRPr lang="de-DE" sz="1000" dirty="0"/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3144436" y="3066455"/>
              <a:ext cx="705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Text</a:t>
              </a:r>
            </a:p>
          </p:txBody>
        </p:sp>
        <p:sp>
          <p:nvSpPr>
            <p:cNvPr id="38" name="Textfeld 37"/>
            <p:cNvSpPr txBox="1"/>
            <p:nvPr/>
          </p:nvSpPr>
          <p:spPr>
            <a:xfrm>
              <a:off x="2199591" y="3085515"/>
              <a:ext cx="705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Sprechen</a:t>
              </a: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2266955" y="4271000"/>
              <a:ext cx="705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err="1"/>
                <a:t>bilder</a:t>
              </a:r>
              <a:endParaRPr lang="de-DE" sz="1000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3917510" y="4291771"/>
              <a:ext cx="869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Zeichnungen</a:t>
              </a:r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3127678" y="4277604"/>
              <a:ext cx="70563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err="1"/>
                <a:t>storyboard</a:t>
              </a:r>
              <a:endParaRPr lang="de-DE" sz="900" dirty="0"/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2736379" y="5461759"/>
              <a:ext cx="705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Objekte</a:t>
              </a:r>
            </a:p>
          </p:txBody>
        </p:sp>
        <p:sp>
          <p:nvSpPr>
            <p:cNvPr id="43" name="Textfeld 42"/>
            <p:cNvSpPr txBox="1"/>
            <p:nvPr/>
          </p:nvSpPr>
          <p:spPr>
            <a:xfrm>
              <a:off x="3512503" y="5456644"/>
              <a:ext cx="81001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/>
                <a:t>Experimente</a:t>
              </a:r>
            </a:p>
          </p:txBody>
        </p:sp>
        <p:sp>
          <p:nvSpPr>
            <p:cNvPr id="44" name="Textfeld 43"/>
            <p:cNvSpPr txBox="1"/>
            <p:nvPr/>
          </p:nvSpPr>
          <p:spPr>
            <a:xfrm>
              <a:off x="4425732" y="5460809"/>
              <a:ext cx="705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Handlung</a:t>
              </a:r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2252509" y="621711"/>
              <a:ext cx="7056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Math. Objects</a:t>
              </a: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3127678" y="620688"/>
              <a:ext cx="70563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Physikalische Gesetze</a:t>
              </a:r>
            </a:p>
          </p:txBody>
        </p:sp>
      </p:grpSp>
      <p:sp>
        <p:nvSpPr>
          <p:cNvPr id="47" name="Pfeil nach oben 46"/>
          <p:cNvSpPr/>
          <p:nvPr/>
        </p:nvSpPr>
        <p:spPr>
          <a:xfrm>
            <a:off x="1247510" y="516511"/>
            <a:ext cx="531497" cy="5940088"/>
          </a:xfrm>
          <a:prstGeom prst="upArrow">
            <a:avLst>
              <a:gd name="adj1" fmla="val 50000"/>
              <a:gd name="adj2" fmla="val 10391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 rot="16200000">
            <a:off x="-942537" y="3161278"/>
            <a:ext cx="4010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Fortschreitende Abstraktion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04864"/>
            <a:ext cx="646673" cy="68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144907"/>
            <a:ext cx="543848" cy="70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2204864"/>
            <a:ext cx="644693" cy="66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89" y="2127691"/>
            <a:ext cx="649652" cy="74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56992"/>
            <a:ext cx="504056" cy="690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62028"/>
            <a:ext cx="548808" cy="61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10309"/>
            <a:ext cx="56673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522913" cy="45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233" y="1177697"/>
            <a:ext cx="626584" cy="5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125" y="1132089"/>
            <a:ext cx="538963" cy="5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729776"/>
            <a:ext cx="502464" cy="79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080" y="5733256"/>
            <a:ext cx="490747" cy="71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120" y="5999564"/>
            <a:ext cx="598959" cy="45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23412"/>
            <a:ext cx="658068" cy="50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216" y="4558691"/>
            <a:ext cx="400864" cy="67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113" y="4548349"/>
            <a:ext cx="56197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45" y="4604736"/>
            <a:ext cx="448825" cy="66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/>
              <p:cNvSpPr txBox="1"/>
              <p:nvPr/>
            </p:nvSpPr>
            <p:spPr>
              <a:xfrm>
                <a:off x="2267744" y="1052736"/>
                <a:ext cx="633746" cy="37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de-DE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de-DE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de-DE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de-DE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de-DE" dirty="0">
                  <a:ea typeface="Cambria Math"/>
                </a:endParaRPr>
              </a:p>
            </p:txBody>
          </p:sp>
        </mc:Choice>
        <mc:Fallback xmlns="">
          <p:sp>
            <p:nvSpPr>
              <p:cNvPr id="3" name="Textfe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052736"/>
                <a:ext cx="633746" cy="378245"/>
              </a:xfrm>
              <a:prstGeom prst="rect">
                <a:avLst/>
              </a:prstGeom>
              <a:blipFill rotWithShape="1">
                <a:blip r:embed="rId20"/>
                <a:stretch>
                  <a:fillRect r="-576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/>
              <p:cNvSpPr txBox="1"/>
              <p:nvPr/>
            </p:nvSpPr>
            <p:spPr>
              <a:xfrm>
                <a:off x="2195736" y="1268760"/>
                <a:ext cx="813324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1" smtClean="0">
                          <a:latin typeface="Cambria Math"/>
                        </a:rPr>
                        <m:t>𝑦</m:t>
                      </m:r>
                      <m:r>
                        <a:rPr lang="de-DE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de-DE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de-DE" sz="1400" b="0" i="1" smtClean="0">
                              <a:latin typeface="Cambria Math"/>
                            </a:rPr>
                            <m:t>𝑛</m:t>
                          </m:r>
                        </m:deg>
                        <m:e>
                          <m:r>
                            <a:rPr lang="de-DE" sz="1400" b="0" i="1" smtClean="0">
                              <a:latin typeface="Cambria Math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de-DE" sz="1400" dirty="0"/>
              </a:p>
            </p:txBody>
          </p:sp>
        </mc:Choice>
        <mc:Fallback xmlns="">
          <p:sp>
            <p:nvSpPr>
              <p:cNvPr id="4" name="Textfe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268760"/>
                <a:ext cx="813324" cy="310150"/>
              </a:xfrm>
              <a:prstGeom prst="rect">
                <a:avLst/>
              </a:prstGeom>
              <a:blipFill rotWithShape="1">
                <a:blip r:embed="rId21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itel 1">
            <a:extLst>
              <a:ext uri="{FF2B5EF4-FFF2-40B4-BE49-F238E27FC236}">
                <a16:creationId xmlns:a16="http://schemas.microsoft.com/office/drawing/2014/main" id="{96217F5F-4F24-4234-A91E-2DC131020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2009" y="579470"/>
            <a:ext cx="3921595" cy="114300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B868A1"/>
                </a:solidFill>
              </a:rPr>
              <a:t>Ebenen der Bildungssprache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0FC68640-5278-4687-AB9E-AF4A735D30BA}"/>
              </a:ext>
            </a:extLst>
          </p:cNvPr>
          <p:cNvGrpSpPr/>
          <p:nvPr/>
        </p:nvGrpSpPr>
        <p:grpSpPr>
          <a:xfrm>
            <a:off x="5771704" y="1069920"/>
            <a:ext cx="3325482" cy="5203394"/>
            <a:chOff x="5771704" y="1069920"/>
            <a:chExt cx="3325482" cy="5203394"/>
          </a:xfrm>
        </p:grpSpPr>
        <p:sp>
          <p:nvSpPr>
            <p:cNvPr id="72" name="Textfeld 71"/>
            <p:cNvSpPr txBox="1"/>
            <p:nvPr/>
          </p:nvSpPr>
          <p:spPr>
            <a:xfrm>
              <a:off x="5771704" y="1069920"/>
              <a:ext cx="28558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>
                  <a:solidFill>
                    <a:schemeClr val="bg1">
                      <a:lumMod val="85000"/>
                    </a:schemeClr>
                  </a:solidFill>
                </a:rPr>
                <a:t>Formelsprache</a:t>
              </a:r>
            </a:p>
          </p:txBody>
        </p: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EDC14ED7-0B57-45BE-80F9-F632AF512FA5}"/>
                </a:ext>
              </a:extLst>
            </p:cNvPr>
            <p:cNvGrpSpPr/>
            <p:nvPr/>
          </p:nvGrpSpPr>
          <p:grpSpPr>
            <a:xfrm>
              <a:off x="5795806" y="2018097"/>
              <a:ext cx="3301380" cy="4255217"/>
              <a:chOff x="7238261" y="1804525"/>
              <a:chExt cx="3301380" cy="4255217"/>
            </a:xfrm>
          </p:grpSpPr>
          <p:sp>
            <p:nvSpPr>
              <p:cNvPr id="73" name="Textfeld 72"/>
              <p:cNvSpPr txBox="1"/>
              <p:nvPr/>
            </p:nvSpPr>
            <p:spPr>
              <a:xfrm>
                <a:off x="7238261" y="1804525"/>
                <a:ext cx="32425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>
                    <a:solidFill>
                      <a:srgbClr val="00B0F0"/>
                    </a:solidFill>
                  </a:rPr>
                  <a:t>Sprache der abstrakten </a:t>
                </a:r>
                <a:br>
                  <a:rPr lang="de-DE" sz="1600" dirty="0">
                    <a:solidFill>
                      <a:srgbClr val="00B0F0"/>
                    </a:solidFill>
                  </a:rPr>
                </a:br>
                <a:r>
                  <a:rPr lang="de-DE" sz="1600" dirty="0">
                    <a:solidFill>
                      <a:srgbClr val="00B0F0"/>
                    </a:solidFill>
                  </a:rPr>
                  <a:t>visuellen  Darstellung</a:t>
                </a:r>
              </a:p>
            </p:txBody>
          </p:sp>
          <p:sp>
            <p:nvSpPr>
              <p:cNvPr id="75" name="Textfeld 74"/>
              <p:cNvSpPr txBox="1"/>
              <p:nvPr/>
            </p:nvSpPr>
            <p:spPr>
              <a:xfrm>
                <a:off x="7271307" y="3188494"/>
                <a:ext cx="27451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>
                    <a:solidFill>
                      <a:srgbClr val="FF0000"/>
                    </a:solidFill>
                  </a:rPr>
                  <a:t>Sprache (mündlich/schriftlich)</a:t>
                </a:r>
              </a:p>
            </p:txBody>
          </p:sp>
          <p:sp>
            <p:nvSpPr>
              <p:cNvPr id="77" name="Textfeld 76">
                <a:extLst>
                  <a:ext uri="{FF2B5EF4-FFF2-40B4-BE49-F238E27FC236}">
                    <a16:creationId xmlns:a16="http://schemas.microsoft.com/office/drawing/2014/main" id="{28682819-055B-4141-B23D-E39D12D20B2A}"/>
                  </a:ext>
                </a:extLst>
              </p:cNvPr>
              <p:cNvSpPr txBox="1"/>
              <p:nvPr/>
            </p:nvSpPr>
            <p:spPr>
              <a:xfrm>
                <a:off x="7336098" y="4445923"/>
                <a:ext cx="32035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>
                    <a:solidFill>
                      <a:srgbClr val="42E25D"/>
                    </a:solidFill>
                  </a:rPr>
                  <a:t>Bildsprache</a:t>
                </a:r>
              </a:p>
            </p:txBody>
          </p:sp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id="{BBF439FB-2683-4B57-8CCA-0FE0A6A09626}"/>
                  </a:ext>
                </a:extLst>
              </p:cNvPr>
              <p:cNvSpPr txBox="1"/>
              <p:nvPr/>
            </p:nvSpPr>
            <p:spPr>
              <a:xfrm>
                <a:off x="7336098" y="5474967"/>
                <a:ext cx="29110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>
                    <a:solidFill>
                      <a:srgbClr val="FFFF00"/>
                    </a:solidFill>
                  </a:rPr>
                  <a:t>Demonstrationen und praktische Handlungen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529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73750" y="3322568"/>
            <a:ext cx="3338656" cy="11170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>
                <a:solidFill>
                  <a:srgbClr val="FFC000"/>
                </a:solidFill>
              </a:rPr>
              <a:t>„Talking Maths“</a:t>
            </a:r>
          </a:p>
          <a:p>
            <a:pPr marL="0" indent="0">
              <a:buNone/>
            </a:pPr>
            <a:r>
              <a:rPr lang="de-DE" sz="1800" dirty="0">
                <a:solidFill>
                  <a:srgbClr val="FFC000"/>
                </a:solidFill>
              </a:rPr>
              <a:t>Development of verbal </a:t>
            </a:r>
            <a:r>
              <a:rPr lang="de-DE" sz="1800" dirty="0" err="1">
                <a:solidFill>
                  <a:srgbClr val="FFC000"/>
                </a:solidFill>
              </a:rPr>
              <a:t>concepts</a:t>
            </a:r>
            <a:endParaRPr lang="de-DE" sz="1800" dirty="0">
              <a:solidFill>
                <a:srgbClr val="FFC000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2245286" y="620688"/>
            <a:ext cx="705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00" dirty="0"/>
          </a:p>
        </p:txBody>
      </p:sp>
      <p:sp>
        <p:nvSpPr>
          <p:cNvPr id="4" name="Textfeld 3"/>
          <p:cNvSpPr txBox="1"/>
          <p:nvPr/>
        </p:nvSpPr>
        <p:spPr>
          <a:xfrm>
            <a:off x="771328" y="3296415"/>
            <a:ext cx="2321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dirty="0">
                <a:solidFill>
                  <a:srgbClr val="FFC000"/>
                </a:solidFill>
              </a:rPr>
              <a:t>„</a:t>
            </a:r>
            <a:r>
              <a:rPr lang="de-DE" dirty="0" err="1">
                <a:solidFill>
                  <a:srgbClr val="FFC000"/>
                </a:solidFill>
              </a:rPr>
              <a:t>Doing</a:t>
            </a:r>
            <a:r>
              <a:rPr lang="de-DE" dirty="0">
                <a:solidFill>
                  <a:srgbClr val="FFC000"/>
                </a:solidFill>
              </a:rPr>
              <a:t> Maths“</a:t>
            </a:r>
          </a:p>
          <a:p>
            <a:pPr lvl="0"/>
            <a:r>
              <a:rPr lang="de-DE" sz="1600" dirty="0">
                <a:solidFill>
                  <a:srgbClr val="FFC000"/>
                </a:solidFill>
              </a:rPr>
              <a:t>Development of </a:t>
            </a:r>
            <a:r>
              <a:rPr lang="de-DE" sz="1600" dirty="0" err="1">
                <a:solidFill>
                  <a:srgbClr val="FFC000"/>
                </a:solidFill>
              </a:rPr>
              <a:t>mathematical</a:t>
            </a:r>
            <a:r>
              <a:rPr lang="de-DE" sz="1600" dirty="0">
                <a:solidFill>
                  <a:srgbClr val="FFC000"/>
                </a:solidFill>
              </a:rPr>
              <a:t> </a:t>
            </a:r>
            <a:r>
              <a:rPr lang="de-DE" sz="1600" dirty="0" err="1">
                <a:solidFill>
                  <a:srgbClr val="FFC000"/>
                </a:solidFill>
              </a:rPr>
              <a:t>skills</a:t>
            </a:r>
            <a:endParaRPr lang="de-DE" sz="1600" dirty="0">
              <a:solidFill>
                <a:srgbClr val="FFC000"/>
              </a:solidFill>
            </a:endParaRPr>
          </a:p>
        </p:txBody>
      </p:sp>
      <p:grpSp>
        <p:nvGrpSpPr>
          <p:cNvPr id="33" name="Gruppieren 32"/>
          <p:cNvGrpSpPr/>
          <p:nvPr/>
        </p:nvGrpSpPr>
        <p:grpSpPr>
          <a:xfrm>
            <a:off x="625487" y="1458328"/>
            <a:ext cx="7971998" cy="4363880"/>
            <a:chOff x="474508" y="1674352"/>
            <a:chExt cx="7971998" cy="4363880"/>
          </a:xfrm>
        </p:grpSpPr>
        <p:grpSp>
          <p:nvGrpSpPr>
            <p:cNvPr id="24" name="Gruppieren 23"/>
            <p:cNvGrpSpPr/>
            <p:nvPr/>
          </p:nvGrpSpPr>
          <p:grpSpPr>
            <a:xfrm>
              <a:off x="1763688" y="1674352"/>
              <a:ext cx="4602838" cy="4363880"/>
              <a:chOff x="1763688" y="1674352"/>
              <a:chExt cx="4602838" cy="4363880"/>
            </a:xfrm>
          </p:grpSpPr>
          <p:sp>
            <p:nvSpPr>
              <p:cNvPr id="25" name="Nach oben gekrümmter Pfeil 24"/>
              <p:cNvSpPr/>
              <p:nvPr/>
            </p:nvSpPr>
            <p:spPr>
              <a:xfrm rot="21422127">
                <a:off x="2057394" y="4466736"/>
                <a:ext cx="4309132" cy="1122262"/>
              </a:xfrm>
              <a:prstGeom prst="curvedUpArrow">
                <a:avLst>
                  <a:gd name="adj1" fmla="val 25000"/>
                  <a:gd name="adj2" fmla="val 56206"/>
                  <a:gd name="adj3" fmla="val 25000"/>
                </a:avLst>
              </a:prstGeom>
              <a:solidFill>
                <a:srgbClr val="42E25D"/>
              </a:solidFill>
            </p:spPr>
            <p:txBody>
              <a:bodyPr wrap="square" rtlCol="0" anchor="ctr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endParaRPr lang="de-DE" b="1" dirty="0" err="1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6" name="Nach oben gekrümmter Pfeil 25"/>
              <p:cNvSpPr/>
              <p:nvPr/>
            </p:nvSpPr>
            <p:spPr>
              <a:xfrm rot="10800000">
                <a:off x="1763688" y="2276872"/>
                <a:ext cx="4464497" cy="1170131"/>
              </a:xfrm>
              <a:prstGeom prst="curvedUpArrow">
                <a:avLst/>
              </a:prstGeom>
              <a:solidFill>
                <a:srgbClr val="42E25D"/>
              </a:solidFill>
            </p:spPr>
            <p:txBody>
              <a:bodyPr wrap="square" rtlCol="0" anchor="ctr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endParaRPr lang="de-DE" b="1" dirty="0" err="1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3043426" y="3322199"/>
                <a:ext cx="331236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3200" dirty="0">
                    <a:solidFill>
                      <a:srgbClr val="42E25D"/>
                    </a:solidFill>
                  </a:rPr>
                  <a:t>Gegenseitige </a:t>
                </a:r>
                <a:r>
                  <a:rPr lang="de-DE" sz="3200" dirty="0" err="1">
                    <a:solidFill>
                      <a:srgbClr val="42E25D"/>
                    </a:solidFill>
                  </a:rPr>
                  <a:t>Fördung</a:t>
                </a:r>
                <a:endParaRPr lang="de-DE" sz="3200" dirty="0">
                  <a:solidFill>
                    <a:srgbClr val="42E25D"/>
                  </a:solidFill>
                </a:endParaRPr>
              </a:p>
            </p:txBody>
          </p:sp>
          <p:sp>
            <p:nvSpPr>
              <p:cNvPr id="29" name="Textfeld 28"/>
              <p:cNvSpPr txBox="1"/>
              <p:nvPr/>
            </p:nvSpPr>
            <p:spPr>
              <a:xfrm>
                <a:off x="2695248" y="1674352"/>
                <a:ext cx="3033424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>
                    <a:solidFill>
                      <a:srgbClr val="42E25D"/>
                    </a:solidFill>
                  </a:rPr>
                  <a:t>Unterstützt mathematisches Argumentieren und Austausch </a:t>
                </a:r>
                <a:br>
                  <a:rPr lang="de-DE" sz="1400" dirty="0">
                    <a:solidFill>
                      <a:srgbClr val="42E25D"/>
                    </a:solidFill>
                  </a:rPr>
                </a:br>
                <a:endParaRPr lang="de-DE" sz="1400" dirty="0">
                  <a:solidFill>
                    <a:srgbClr val="42E25D"/>
                  </a:solidFill>
                </a:endParaRPr>
              </a:p>
            </p:txBody>
          </p:sp>
          <p:sp>
            <p:nvSpPr>
              <p:cNvPr id="30" name="Textfeld 29"/>
              <p:cNvSpPr txBox="1"/>
              <p:nvPr/>
            </p:nvSpPr>
            <p:spPr>
              <a:xfrm>
                <a:off x="2941616" y="5699678"/>
                <a:ext cx="25057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>
                    <a:solidFill>
                      <a:srgbClr val="42E25D"/>
                    </a:solidFill>
                  </a:rPr>
                  <a:t>Positive Herausforderung</a:t>
                </a:r>
              </a:p>
            </p:txBody>
          </p:sp>
        </p:grpSp>
        <p:sp>
          <p:nvSpPr>
            <p:cNvPr id="23" name="Textfeld 22"/>
            <p:cNvSpPr txBox="1"/>
            <p:nvPr/>
          </p:nvSpPr>
          <p:spPr>
            <a:xfrm>
              <a:off x="474508" y="3019398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>
                  <a:solidFill>
                    <a:srgbClr val="42E25D"/>
                  </a:solidFill>
                </a:rPr>
                <a:t>Bessser</a:t>
              </a:r>
              <a:r>
                <a:rPr lang="de-DE" sz="1400" dirty="0">
                  <a:solidFill>
                    <a:srgbClr val="42E25D"/>
                  </a:solidFill>
                </a:rPr>
                <a:t> in Mathe</a:t>
              </a: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6293229" y="2975755"/>
              <a:ext cx="21532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>
                  <a:solidFill>
                    <a:srgbClr val="42E25D"/>
                  </a:solidFill>
                </a:rPr>
                <a:t>Zuwachs der Sprachkompetenz</a:t>
              </a:r>
            </a:p>
          </p:txBody>
        </p:sp>
      </p:grp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B868A1"/>
                </a:solidFill>
              </a:rPr>
              <a:t>Die Sprachen der Mathematik</a:t>
            </a:r>
          </a:p>
        </p:txBody>
      </p:sp>
    </p:spTree>
    <p:extLst>
      <p:ext uri="{BB962C8B-B14F-4D97-AF65-F5344CB8AC3E}">
        <p14:creationId xmlns:p14="http://schemas.microsoft.com/office/powerpoint/2010/main" val="2252202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9"/>
          <p:cNvGrpSpPr/>
          <p:nvPr/>
        </p:nvGrpSpPr>
        <p:grpSpPr>
          <a:xfrm>
            <a:off x="459240" y="1462170"/>
            <a:ext cx="8577256" cy="4602185"/>
            <a:chOff x="459240" y="1750202"/>
            <a:chExt cx="8577256" cy="4602185"/>
          </a:xfrm>
        </p:grpSpPr>
        <p:sp>
          <p:nvSpPr>
            <p:cNvPr id="21" name="Textfeld 20"/>
            <p:cNvSpPr txBox="1"/>
            <p:nvPr/>
          </p:nvSpPr>
          <p:spPr>
            <a:xfrm>
              <a:off x="2950920" y="3295359"/>
              <a:ext cx="30963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err="1">
                  <a:solidFill>
                    <a:srgbClr val="FF0000"/>
                  </a:solidFill>
                </a:rPr>
                <a:t>Gegenseitige</a:t>
              </a:r>
              <a:r>
                <a:rPr lang="en-GB" sz="3200" dirty="0">
                  <a:solidFill>
                    <a:srgbClr val="FF0000"/>
                  </a:solidFill>
                </a:rPr>
                <a:t> </a:t>
              </a:r>
              <a:r>
                <a:rPr lang="en-GB" sz="3200" dirty="0" err="1">
                  <a:solidFill>
                    <a:srgbClr val="FF0000"/>
                  </a:solidFill>
                </a:rPr>
                <a:t>Behinderung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1707650" y="5521390"/>
              <a:ext cx="51216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noch </a:t>
              </a:r>
              <a:r>
                <a:rPr lang="en-GB" b="1" dirty="0" err="1">
                  <a:solidFill>
                    <a:srgbClr val="FF0000"/>
                  </a:solidFill>
                </a:rPr>
                <a:t>mehr</a:t>
              </a:r>
              <a:r>
                <a:rPr lang="en-GB" b="1" dirty="0">
                  <a:solidFill>
                    <a:srgbClr val="FF0000"/>
                  </a:solidFill>
                </a:rPr>
                <a:t> </a:t>
              </a:r>
            </a:p>
            <a:p>
              <a:pPr algn="ctr"/>
              <a:r>
                <a:rPr lang="en-GB" b="1" dirty="0" err="1">
                  <a:solidFill>
                    <a:srgbClr val="FF0000"/>
                  </a:solidFill>
                </a:rPr>
                <a:t>Verständnisprobleme</a:t>
              </a:r>
              <a:r>
                <a:rPr lang="en-GB" b="1" dirty="0">
                  <a:solidFill>
                    <a:srgbClr val="FF0000"/>
                  </a:solidFill>
                </a:rPr>
                <a:t> in </a:t>
              </a:r>
              <a:r>
                <a:rPr lang="en-GB" b="1" dirty="0" err="1">
                  <a:solidFill>
                    <a:srgbClr val="FF0000"/>
                  </a:solidFill>
                </a:rPr>
                <a:t>Mathe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656687" y="1750202"/>
              <a:ext cx="6064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err="1">
                  <a:solidFill>
                    <a:srgbClr val="FF0000"/>
                  </a:solidFill>
                </a:rPr>
                <a:t>Probleme</a:t>
              </a:r>
              <a:r>
                <a:rPr lang="en-GB" dirty="0">
                  <a:solidFill>
                    <a:srgbClr val="FF0000"/>
                  </a:solidFill>
                </a:rPr>
                <a:t> </a:t>
              </a:r>
              <a:r>
                <a:rPr lang="en-GB" dirty="0" err="1">
                  <a:solidFill>
                    <a:srgbClr val="FF0000"/>
                  </a:solidFill>
                </a:rPr>
                <a:t>Fachsprache</a:t>
              </a:r>
              <a:r>
                <a:rPr lang="en-GB" dirty="0">
                  <a:solidFill>
                    <a:srgbClr val="FF0000"/>
                  </a:solidFill>
                </a:rPr>
                <a:t> mit </a:t>
              </a:r>
              <a:r>
                <a:rPr lang="en-GB" dirty="0" err="1">
                  <a:solidFill>
                    <a:srgbClr val="FF0000"/>
                  </a:solidFill>
                </a:rPr>
                <a:t>Inhalt</a:t>
              </a:r>
              <a:r>
                <a:rPr lang="en-GB" dirty="0">
                  <a:solidFill>
                    <a:srgbClr val="FF0000"/>
                  </a:solidFill>
                </a:rPr>
                <a:t> zu füllen</a:t>
              </a:r>
            </a:p>
          </p:txBody>
        </p:sp>
        <p:grpSp>
          <p:nvGrpSpPr>
            <p:cNvPr id="24" name="Gruppieren 23"/>
            <p:cNvGrpSpPr/>
            <p:nvPr/>
          </p:nvGrpSpPr>
          <p:grpSpPr>
            <a:xfrm>
              <a:off x="1835697" y="2276872"/>
              <a:ext cx="4536503" cy="3150349"/>
              <a:chOff x="1835697" y="2276872"/>
              <a:chExt cx="4536503" cy="3150349"/>
            </a:xfrm>
          </p:grpSpPr>
          <p:sp>
            <p:nvSpPr>
              <p:cNvPr id="28" name="Nach unten gekrümmter Pfeil 27"/>
              <p:cNvSpPr/>
              <p:nvPr/>
            </p:nvSpPr>
            <p:spPr>
              <a:xfrm rot="10561981">
                <a:off x="1835697" y="4365104"/>
                <a:ext cx="4464496" cy="1062117"/>
              </a:xfrm>
              <a:prstGeom prst="curvedDownArrow">
                <a:avLst/>
              </a:prstGeom>
              <a:solidFill>
                <a:srgbClr val="FF0000"/>
              </a:solidFill>
            </p:spPr>
            <p:txBody>
              <a:bodyPr wrap="square" rtlCol="0" anchor="ctr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endParaRPr lang="de-DE" b="1" dirty="0" err="1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9" name="Nach unten gekrümmter Pfeil 28"/>
              <p:cNvSpPr/>
              <p:nvPr/>
            </p:nvSpPr>
            <p:spPr>
              <a:xfrm>
                <a:off x="1907704" y="2276872"/>
                <a:ext cx="4464496" cy="1062117"/>
              </a:xfrm>
              <a:prstGeom prst="curvedDownArrow">
                <a:avLst/>
              </a:prstGeom>
              <a:solidFill>
                <a:srgbClr val="FF0000"/>
              </a:solidFill>
            </p:spPr>
            <p:txBody>
              <a:bodyPr wrap="square" rtlCol="0" anchor="ctr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endParaRPr lang="de-DE" b="1" dirty="0" err="1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5" name="Textfeld 24"/>
            <p:cNvSpPr txBox="1"/>
            <p:nvPr/>
          </p:nvSpPr>
          <p:spPr>
            <a:xfrm>
              <a:off x="459240" y="3086592"/>
              <a:ext cx="2088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>
                  <a:solidFill>
                    <a:srgbClr val="FF0000"/>
                  </a:solidFill>
                </a:rPr>
                <a:t>Probleme</a:t>
              </a:r>
              <a:r>
                <a:rPr lang="en-GB" sz="1600" dirty="0">
                  <a:solidFill>
                    <a:srgbClr val="FF0000"/>
                  </a:solidFill>
                </a:rPr>
                <a:t> mit</a:t>
              </a: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6444209" y="2777670"/>
              <a:ext cx="25922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>
                  <a:solidFill>
                    <a:srgbClr val="FF0000"/>
                  </a:solidFill>
                </a:rPr>
                <a:t>Fachbegriffe</a:t>
              </a:r>
              <a:r>
                <a:rPr lang="en-GB" sz="1600" dirty="0">
                  <a:solidFill>
                    <a:srgbClr val="FF0000"/>
                  </a:solidFill>
                </a:rPr>
                <a:t> und Operatoren </a:t>
              </a:r>
              <a:r>
                <a:rPr lang="en-GB" sz="1600" dirty="0" err="1">
                  <a:solidFill>
                    <a:srgbClr val="FF0000"/>
                  </a:solidFill>
                </a:rPr>
                <a:t>fehlen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Inhaltsplatzhalter 2"/>
          <p:cNvSpPr>
            <a:spLocks noGrp="1"/>
          </p:cNvSpPr>
          <p:nvPr>
            <p:ph idx="1"/>
          </p:nvPr>
        </p:nvSpPr>
        <p:spPr>
          <a:xfrm>
            <a:off x="5805344" y="3007327"/>
            <a:ext cx="3338656" cy="11170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„</a:t>
            </a:r>
            <a:r>
              <a:rPr lang="en-GB" sz="2400" dirty="0">
                <a:solidFill>
                  <a:srgbClr val="FFC000"/>
                </a:solidFill>
              </a:rPr>
              <a:t>Talking Maths“</a:t>
            </a:r>
          </a:p>
          <a:p>
            <a:pPr marL="0" indent="0">
              <a:buNone/>
            </a:pPr>
            <a:r>
              <a:rPr lang="en-GB" sz="1600" dirty="0" err="1">
                <a:solidFill>
                  <a:srgbClr val="FFC000"/>
                </a:solidFill>
              </a:rPr>
              <a:t>Entwicklung</a:t>
            </a:r>
            <a:r>
              <a:rPr lang="en-GB" sz="1600" dirty="0">
                <a:solidFill>
                  <a:srgbClr val="FFC000"/>
                </a:solidFill>
              </a:rPr>
              <a:t> von </a:t>
            </a:r>
            <a:r>
              <a:rPr lang="en-GB" sz="1600" dirty="0" err="1">
                <a:solidFill>
                  <a:srgbClr val="FFC000"/>
                </a:solidFill>
              </a:rPr>
              <a:t>sprachlichen</a:t>
            </a:r>
            <a:r>
              <a:rPr lang="en-GB" sz="1600" dirty="0">
                <a:solidFill>
                  <a:srgbClr val="FFC000"/>
                </a:solidFill>
              </a:rPr>
              <a:t> </a:t>
            </a:r>
            <a:r>
              <a:rPr lang="en-GB" sz="1600" dirty="0" err="1">
                <a:solidFill>
                  <a:srgbClr val="FFC000"/>
                </a:solidFill>
              </a:rPr>
              <a:t>Konzepten</a:t>
            </a:r>
            <a:endParaRPr lang="en-GB" sz="1600" dirty="0">
              <a:solidFill>
                <a:srgbClr val="FFC000"/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610705" y="3231550"/>
            <a:ext cx="2284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dirty="0">
                <a:solidFill>
                  <a:srgbClr val="FFC000"/>
                </a:solidFill>
              </a:rPr>
              <a:t>„Doing Maths“</a:t>
            </a:r>
          </a:p>
          <a:p>
            <a:pPr lvl="0"/>
            <a:r>
              <a:rPr lang="en-GB" sz="1600" dirty="0" err="1">
                <a:solidFill>
                  <a:srgbClr val="FFC000"/>
                </a:solidFill>
              </a:rPr>
              <a:t>Entwicklung</a:t>
            </a:r>
            <a:r>
              <a:rPr lang="en-GB" sz="1600" dirty="0">
                <a:solidFill>
                  <a:srgbClr val="FFC000"/>
                </a:solidFill>
              </a:rPr>
              <a:t> </a:t>
            </a:r>
            <a:r>
              <a:rPr lang="en-GB" sz="1600" dirty="0" err="1">
                <a:solidFill>
                  <a:srgbClr val="FFC000"/>
                </a:solidFill>
              </a:rPr>
              <a:t>mathematischer</a:t>
            </a:r>
            <a:r>
              <a:rPr lang="en-GB" sz="1600" dirty="0">
                <a:solidFill>
                  <a:srgbClr val="FFC000"/>
                </a:solidFill>
              </a:rPr>
              <a:t> </a:t>
            </a:r>
            <a:r>
              <a:rPr lang="en-GB" sz="1600" dirty="0" err="1">
                <a:solidFill>
                  <a:srgbClr val="FFC000"/>
                </a:solidFill>
              </a:rPr>
              <a:t>Fähigkeiten</a:t>
            </a:r>
            <a:endParaRPr lang="en-GB" sz="1600" dirty="0">
              <a:solidFill>
                <a:srgbClr val="FFC000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2245286" y="620688"/>
            <a:ext cx="705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00" dirty="0"/>
          </a:p>
        </p:txBody>
      </p:sp>
      <p:sp>
        <p:nvSpPr>
          <p:cNvPr id="31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B868A1"/>
                </a:solidFill>
              </a:rPr>
              <a:t>Die Sprachen der Mathematik</a:t>
            </a:r>
          </a:p>
        </p:txBody>
      </p:sp>
    </p:spTree>
    <p:extLst>
      <p:ext uri="{BB962C8B-B14F-4D97-AF65-F5344CB8AC3E}">
        <p14:creationId xmlns:p14="http://schemas.microsoft.com/office/powerpoint/2010/main" val="30487960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7F9EFF0-EF57-4E9A-801F-285FEAA020BC}"/>
              </a:ext>
            </a:extLst>
          </p:cNvPr>
          <p:cNvSpPr txBox="1">
            <a:spLocks/>
          </p:cNvSpPr>
          <p:nvPr/>
        </p:nvSpPr>
        <p:spPr>
          <a:xfrm>
            <a:off x="1601604" y="2078820"/>
            <a:ext cx="7002844" cy="4590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800" b="1" dirty="0">
                <a:solidFill>
                  <a:srgbClr val="FFC000"/>
                </a:solidFill>
              </a:rPr>
              <a:t>Probleme: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zu langsam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keine Fragen, schlechte mündliche Mitarbeit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Fragend-entwickelnder Unterrichtsansatz unmöglich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800" b="1" dirty="0">
                <a:solidFill>
                  <a:srgbClr val="FFC000"/>
                </a:solidFill>
              </a:rPr>
              <a:t>Stärken: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Ausdauer bei Partnerarbeit; 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Vorbildliche Arbeitshaltung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800" b="1" dirty="0">
                <a:solidFill>
                  <a:srgbClr val="FFC000"/>
                </a:solidFill>
              </a:rPr>
              <a:t>Gründe: 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Abstraktionsprobleme, 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gesteigertes Sicherheitsbedürfnis, Probleme in Klassendynamik, negatives Selbstbild, 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Konzentrationsprobleme im Frontalunterricht 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C6435BA-BBC0-4589-82B4-454FDF114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469998"/>
            <a:ext cx="6519372" cy="70870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Verinnerlichung von </a:t>
            </a:r>
            <a:r>
              <a:rPr lang="de-DE" sz="3600" b="1" dirty="0">
                <a:solidFill>
                  <a:srgbClr val="B868A1"/>
                </a:solidFill>
              </a:rPr>
              <a:t>Verständnis</a:t>
            </a:r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6E2C264-73BD-4B66-BA2D-0DB74BDB4A9D}"/>
              </a:ext>
            </a:extLst>
          </p:cNvPr>
          <p:cNvSpPr txBox="1"/>
          <p:nvPr/>
        </p:nvSpPr>
        <p:spPr>
          <a:xfrm>
            <a:off x="607375" y="1243723"/>
            <a:ext cx="5022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Beispiel: Meine 4. Klasse, Teil 1</a:t>
            </a:r>
            <a:endParaRPr lang="en-IE" dirty="0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814722BC-A2A4-4575-A95A-22D2FA6673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16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7F9EFF0-EF57-4E9A-801F-285FEAA020BC}"/>
              </a:ext>
            </a:extLst>
          </p:cNvPr>
          <p:cNvSpPr txBox="1">
            <a:spLocks/>
          </p:cNvSpPr>
          <p:nvPr/>
        </p:nvSpPr>
        <p:spPr>
          <a:xfrm>
            <a:off x="1601604" y="2078820"/>
            <a:ext cx="7002844" cy="4680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800" b="1" dirty="0">
                <a:solidFill>
                  <a:srgbClr val="FFC000"/>
                </a:solidFill>
              </a:rPr>
              <a:t>Probleme: </a:t>
            </a:r>
            <a:r>
              <a:rPr lang="de-DE" sz="1800" dirty="0">
                <a:solidFill>
                  <a:srgbClr val="B868A1"/>
                </a:solidFill>
              </a:rPr>
              <a:t>zu langsam</a:t>
            </a:r>
            <a:br>
              <a:rPr lang="de-DE" sz="1800" dirty="0">
                <a:solidFill>
                  <a:srgbClr val="B868A1"/>
                </a:solidFill>
              </a:rPr>
            </a:br>
            <a:r>
              <a:rPr lang="de-DE" sz="1800" dirty="0">
                <a:solidFill>
                  <a:srgbClr val="B868A1"/>
                </a:solidFill>
              </a:rPr>
              <a:t>keine Fragen, schlechte mündliche Mitarbeit</a:t>
            </a:r>
            <a:br>
              <a:rPr lang="de-DE" sz="1800" dirty="0">
                <a:solidFill>
                  <a:srgbClr val="B868A1"/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Fragend-entwickelnder Unterrichtsansatz unmöglich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800" b="1" dirty="0">
                <a:solidFill>
                  <a:srgbClr val="FFC000"/>
                </a:solidFill>
              </a:rPr>
              <a:t>Stärken: </a:t>
            </a:r>
            <a:r>
              <a:rPr lang="de-DE" sz="1800" dirty="0">
                <a:solidFill>
                  <a:srgbClr val="92D050"/>
                </a:solidFill>
              </a:rPr>
              <a:t>Ausdauer bei Partnerarbeit; 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rgbClr val="00B0F0"/>
                </a:solidFill>
              </a:rPr>
              <a:t>Vorbildliche Arbeitshaltung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de-DE" sz="1800" b="1" dirty="0">
                <a:solidFill>
                  <a:srgbClr val="FFC000"/>
                </a:solidFill>
              </a:rPr>
              <a:t>Gründe:  </a:t>
            </a:r>
            <a:r>
              <a:rPr lang="de-DE" sz="1800" dirty="0">
                <a:solidFill>
                  <a:srgbClr val="B868A1"/>
                </a:solidFill>
              </a:rPr>
              <a:t>Abstraktionsprobleme, </a:t>
            </a:r>
            <a:br>
              <a:rPr lang="de-DE" sz="1800" dirty="0">
                <a:solidFill>
                  <a:srgbClr val="B868A1"/>
                </a:solidFill>
              </a:rPr>
            </a:br>
            <a:r>
              <a:rPr lang="de-DE" sz="1800" dirty="0">
                <a:solidFill>
                  <a:srgbClr val="92D050"/>
                </a:solidFill>
              </a:rPr>
              <a:t>gesteigertes Sicherheitsbedürfnis, Probleme in Klassendynamik, negatives Selbstbild, </a:t>
            </a:r>
            <a:br>
              <a:rPr lang="de-DE" sz="1800" dirty="0">
                <a:solidFill>
                  <a:srgbClr val="92D050"/>
                </a:solidFill>
              </a:rPr>
            </a:br>
            <a:r>
              <a:rPr lang="de-DE" sz="1800" dirty="0">
                <a:solidFill>
                  <a:srgbClr val="00B0F0"/>
                </a:solidFill>
              </a:rPr>
              <a:t>Konzentrationsprobleme im </a:t>
            </a:r>
            <a:r>
              <a:rPr lang="de-DE" sz="1800" dirty="0" err="1">
                <a:solidFill>
                  <a:srgbClr val="00B0F0"/>
                </a:solidFill>
              </a:rPr>
              <a:t>Frontalunterrricht</a:t>
            </a:r>
            <a:r>
              <a:rPr lang="de-DE" sz="1800" dirty="0">
                <a:solidFill>
                  <a:srgbClr val="00B0F0"/>
                </a:solidFill>
              </a:rPr>
              <a:t> </a:t>
            </a:r>
            <a:endParaRPr lang="en-GB" sz="1800" dirty="0">
              <a:solidFill>
                <a:srgbClr val="00B0F0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6E2C264-73BD-4B66-BA2D-0DB74BDB4A9D}"/>
              </a:ext>
            </a:extLst>
          </p:cNvPr>
          <p:cNvSpPr txBox="1"/>
          <p:nvPr/>
        </p:nvSpPr>
        <p:spPr>
          <a:xfrm>
            <a:off x="607375" y="1243723"/>
            <a:ext cx="5022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Beispiel: Meine 4. Klasse, Teil 1</a:t>
            </a:r>
            <a:endParaRPr lang="en-I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52AE927E-995A-4F6E-AC7A-A852714ED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469998"/>
            <a:ext cx="6519372" cy="70870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Verinnerlichung von </a:t>
            </a:r>
            <a:r>
              <a:rPr lang="de-DE" sz="3600" b="1" dirty="0">
                <a:solidFill>
                  <a:srgbClr val="B868A1"/>
                </a:solidFill>
              </a:rPr>
              <a:t>Verständnis</a:t>
            </a:r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2" name="Grafik 9">
            <a:extLst>
              <a:ext uri="{FF2B5EF4-FFF2-40B4-BE49-F238E27FC236}">
                <a16:creationId xmlns:a16="http://schemas.microsoft.com/office/drawing/2014/main" id="{24637E20-0689-4918-927C-50847FD8A5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444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5D51B6B-8D95-4CBF-A763-3037288D5C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0" t="39545" r="5110" b="50526"/>
          <a:stretch/>
        </p:blipFill>
        <p:spPr>
          <a:xfrm>
            <a:off x="4409241" y="6165304"/>
            <a:ext cx="4752528" cy="680940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32891177-6BD3-4285-BD70-422501D8C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496" y="2262786"/>
            <a:ext cx="4038600" cy="432057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endParaRPr lang="en-GB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Motivation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Entwicklung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Fachsprache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GB" sz="1800" b="1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Musterlösung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ergänzen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Skizzen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Anweisungen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)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Lese-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Verstehens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-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Inhaltsplatzhalter 8">
            <a:extLst>
              <a:ext uri="{FF2B5EF4-FFF2-40B4-BE49-F238E27FC236}">
                <a16:creationId xmlns:a16="http://schemas.microsoft.com/office/drawing/2014/main" id="{E2BC02AC-D735-4B76-A9F6-1CD563D90197}"/>
              </a:ext>
            </a:extLst>
          </p:cNvPr>
          <p:cNvSpPr txBox="1">
            <a:spLocks/>
          </p:cNvSpPr>
          <p:nvPr/>
        </p:nvSpPr>
        <p:spPr>
          <a:xfrm>
            <a:off x="5292096" y="2306768"/>
            <a:ext cx="3240432" cy="377730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Unterstützungslevels</a:t>
            </a:r>
            <a:endParaRPr lang="en-GB" b="1" dirty="0">
              <a:solidFill>
                <a:schemeClr val="bg1">
                  <a:lumMod val="85000"/>
                </a:schemeClr>
              </a:solidFill>
            </a:endParaRP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Aktivierung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Vorwissen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Visualisierung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Musterlösungen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Sicherheitsbedürfnis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04EF62C-88E1-47DC-8177-F9999F1015EF}"/>
              </a:ext>
            </a:extLst>
          </p:cNvPr>
          <p:cNvSpPr txBox="1"/>
          <p:nvPr/>
        </p:nvSpPr>
        <p:spPr>
          <a:xfrm>
            <a:off x="607375" y="1243723"/>
            <a:ext cx="5022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Beispiel: Meine 4. Klasse, Teil 1</a:t>
            </a:r>
            <a:endParaRPr lang="en-I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EB8FF74-6361-4248-980A-F2ADEFFB7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469998"/>
            <a:ext cx="6519372" cy="70870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Verinnerlichung von </a:t>
            </a:r>
            <a:r>
              <a:rPr lang="de-DE" sz="3600" b="1" dirty="0">
                <a:solidFill>
                  <a:srgbClr val="B868A1"/>
                </a:solidFill>
              </a:rPr>
              <a:t>Verständnis</a:t>
            </a:r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1" name="Grafik 9">
            <a:extLst>
              <a:ext uri="{FF2B5EF4-FFF2-40B4-BE49-F238E27FC236}">
                <a16:creationId xmlns:a16="http://schemas.microsoft.com/office/drawing/2014/main" id="{973A4D87-0921-4366-AD13-740379C860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54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5D51B6B-8D95-4CBF-A763-3037288D5C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0" t="39545" r="5110" b="50526"/>
          <a:stretch/>
        </p:blipFill>
        <p:spPr>
          <a:xfrm>
            <a:off x="4409241" y="6165304"/>
            <a:ext cx="4752528" cy="680940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32891177-6BD3-4285-BD70-422501D8C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496" y="2262786"/>
            <a:ext cx="4038600" cy="432057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endParaRPr lang="en-GB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rgbClr val="92D050"/>
                </a:solidFill>
              </a:rPr>
              <a:t>Mehr</a:t>
            </a:r>
            <a:r>
              <a:rPr lang="en-GB" sz="1800" dirty="0">
                <a:solidFill>
                  <a:srgbClr val="92D050"/>
                </a:solidFill>
              </a:rPr>
              <a:t> Motivation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rgbClr val="B868A1"/>
                </a:solidFill>
              </a:rPr>
              <a:t>Entwicklung</a:t>
            </a:r>
            <a:r>
              <a:rPr lang="en-GB" sz="1800" dirty="0">
                <a:solidFill>
                  <a:srgbClr val="B868A1"/>
                </a:solidFill>
              </a:rPr>
              <a:t> der </a:t>
            </a:r>
            <a:r>
              <a:rPr lang="en-GB" sz="1800" dirty="0" err="1">
                <a:solidFill>
                  <a:srgbClr val="B868A1"/>
                </a:solidFill>
              </a:rPr>
              <a:t>Fachsprache</a:t>
            </a:r>
            <a:r>
              <a:rPr lang="en-GB" sz="1800" dirty="0">
                <a:solidFill>
                  <a:srgbClr val="B868A1"/>
                </a:solidFill>
              </a:rPr>
              <a:t>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GB" sz="1800" b="1" dirty="0">
              <a:solidFill>
                <a:srgbClr val="B868A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600" dirty="0" err="1">
                <a:solidFill>
                  <a:srgbClr val="B868A1"/>
                </a:solidFill>
              </a:rPr>
              <a:t>Musterlösung</a:t>
            </a:r>
            <a:r>
              <a:rPr lang="en-GB" sz="1600" dirty="0">
                <a:solidFill>
                  <a:srgbClr val="B868A1"/>
                </a:solidFill>
              </a:rPr>
              <a:t> </a:t>
            </a:r>
            <a:r>
              <a:rPr lang="en-GB" sz="1600" dirty="0" err="1">
                <a:solidFill>
                  <a:srgbClr val="B868A1"/>
                </a:solidFill>
              </a:rPr>
              <a:t>ergänzen</a:t>
            </a:r>
            <a:r>
              <a:rPr lang="en-GB" sz="1600" dirty="0">
                <a:solidFill>
                  <a:srgbClr val="B868A1"/>
                </a:solidFill>
              </a:rPr>
              <a:t> (</a:t>
            </a:r>
            <a:r>
              <a:rPr lang="en-GB" sz="1600" dirty="0" err="1">
                <a:solidFill>
                  <a:srgbClr val="B868A1"/>
                </a:solidFill>
              </a:rPr>
              <a:t>Skizzen</a:t>
            </a:r>
            <a:r>
              <a:rPr lang="en-GB" sz="1600" dirty="0">
                <a:solidFill>
                  <a:srgbClr val="B868A1"/>
                </a:solidFill>
              </a:rPr>
              <a:t>, </a:t>
            </a:r>
            <a:r>
              <a:rPr lang="en-GB" sz="1600" dirty="0" err="1">
                <a:solidFill>
                  <a:srgbClr val="B868A1"/>
                </a:solidFill>
              </a:rPr>
              <a:t>Anweisungen</a:t>
            </a:r>
            <a:r>
              <a:rPr lang="en-GB" sz="1600" dirty="0">
                <a:solidFill>
                  <a:srgbClr val="B868A1"/>
                </a:solidFill>
              </a:rPr>
              <a:t>)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600" dirty="0" err="1">
                <a:solidFill>
                  <a:srgbClr val="B868A1"/>
                </a:solidFill>
              </a:rPr>
              <a:t>Mehr</a:t>
            </a:r>
            <a:r>
              <a:rPr lang="en-GB" sz="1600" dirty="0">
                <a:solidFill>
                  <a:srgbClr val="B868A1"/>
                </a:solidFill>
              </a:rPr>
              <a:t> Lese-</a:t>
            </a:r>
            <a:r>
              <a:rPr lang="en-GB" sz="1600" dirty="0" err="1">
                <a:solidFill>
                  <a:srgbClr val="B868A1"/>
                </a:solidFill>
              </a:rPr>
              <a:t>Verstehens</a:t>
            </a:r>
            <a:r>
              <a:rPr lang="en-GB" sz="1600" dirty="0">
                <a:solidFill>
                  <a:srgbClr val="B868A1"/>
                </a:solidFill>
              </a:rPr>
              <a:t>-</a:t>
            </a:r>
            <a:r>
              <a:rPr lang="en-GB" sz="1600" dirty="0" err="1">
                <a:solidFill>
                  <a:srgbClr val="B868A1"/>
                </a:solidFill>
              </a:rPr>
              <a:t>Aufgaben</a:t>
            </a:r>
            <a:endParaRPr lang="en-GB" sz="1600" dirty="0">
              <a:solidFill>
                <a:srgbClr val="B868A1"/>
              </a:solidFill>
            </a:endParaRPr>
          </a:p>
        </p:txBody>
      </p:sp>
      <p:sp>
        <p:nvSpPr>
          <p:cNvPr id="6" name="Inhaltsplatzhalter 8">
            <a:extLst>
              <a:ext uri="{FF2B5EF4-FFF2-40B4-BE49-F238E27FC236}">
                <a16:creationId xmlns:a16="http://schemas.microsoft.com/office/drawing/2014/main" id="{E2BC02AC-D735-4B76-A9F6-1CD563D90197}"/>
              </a:ext>
            </a:extLst>
          </p:cNvPr>
          <p:cNvSpPr txBox="1">
            <a:spLocks/>
          </p:cNvSpPr>
          <p:nvPr/>
        </p:nvSpPr>
        <p:spPr>
          <a:xfrm>
            <a:off x="5292096" y="2306768"/>
            <a:ext cx="3240432" cy="377730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Unterstützungslevels</a:t>
            </a:r>
            <a:endParaRPr lang="en-GB" b="1" dirty="0">
              <a:solidFill>
                <a:schemeClr val="bg1">
                  <a:lumMod val="85000"/>
                </a:schemeClr>
              </a:solidFill>
            </a:endParaRP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r>
              <a:rPr lang="en-GB" dirty="0" err="1">
                <a:solidFill>
                  <a:srgbClr val="B868A1"/>
                </a:solidFill>
              </a:rPr>
              <a:t>Aktivierung</a:t>
            </a:r>
            <a:r>
              <a:rPr lang="en-GB" dirty="0">
                <a:solidFill>
                  <a:srgbClr val="B868A1"/>
                </a:solidFill>
              </a:rPr>
              <a:t> von </a:t>
            </a:r>
            <a:r>
              <a:rPr lang="en-GB" dirty="0" err="1">
                <a:solidFill>
                  <a:srgbClr val="B868A1"/>
                </a:solidFill>
              </a:rPr>
              <a:t>Vorwissen</a:t>
            </a:r>
            <a:endParaRPr lang="en-GB" dirty="0">
              <a:solidFill>
                <a:srgbClr val="B868A1"/>
              </a:solidFill>
            </a:endParaRP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r>
              <a:rPr lang="en-GB" dirty="0" err="1">
                <a:solidFill>
                  <a:srgbClr val="B868A1"/>
                </a:solidFill>
              </a:rPr>
              <a:t>Visualisierung</a:t>
            </a:r>
            <a:r>
              <a:rPr lang="en-GB" dirty="0">
                <a:solidFill>
                  <a:srgbClr val="B868A1"/>
                </a:solidFill>
              </a:rPr>
              <a:t> </a:t>
            </a: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r>
              <a:rPr lang="en-GB" dirty="0" err="1">
                <a:solidFill>
                  <a:srgbClr val="92D050"/>
                </a:solidFill>
              </a:rPr>
              <a:t>Musterlösungen</a:t>
            </a:r>
            <a:r>
              <a:rPr lang="en-GB" dirty="0">
                <a:solidFill>
                  <a:srgbClr val="92D050"/>
                </a:solidFill>
              </a:rPr>
              <a:t> (</a:t>
            </a:r>
            <a:r>
              <a:rPr lang="en-GB" dirty="0" err="1">
                <a:solidFill>
                  <a:srgbClr val="92D050"/>
                </a:solidFill>
              </a:rPr>
              <a:t>Sicherheitsbedürfnis</a:t>
            </a:r>
            <a:r>
              <a:rPr lang="en-GB" dirty="0">
                <a:solidFill>
                  <a:srgbClr val="92D050"/>
                </a:solidFill>
              </a:rPr>
              <a:t>)</a:t>
            </a:r>
          </a:p>
          <a:p>
            <a:pPr fontAlgn="auto">
              <a:lnSpc>
                <a:spcPct val="150000"/>
              </a:lnSpc>
              <a:spcAft>
                <a:spcPts val="1200"/>
              </a:spcAft>
            </a:pPr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61C61B8-FC54-4984-866B-C9C0BCEC0C77}"/>
              </a:ext>
            </a:extLst>
          </p:cNvPr>
          <p:cNvSpPr txBox="1"/>
          <p:nvPr/>
        </p:nvSpPr>
        <p:spPr>
          <a:xfrm>
            <a:off x="607375" y="1243723"/>
            <a:ext cx="5022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Beispiel: Meine 4. Klasse, Teil 1</a:t>
            </a:r>
            <a:endParaRPr lang="en-I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0776825-A4FC-4B0A-8A02-19C24263F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469998"/>
            <a:ext cx="6519372" cy="70870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Verinnerlichung von </a:t>
            </a:r>
            <a:r>
              <a:rPr lang="de-DE" sz="3600" b="1" dirty="0">
                <a:solidFill>
                  <a:srgbClr val="B868A1"/>
                </a:solidFill>
              </a:rPr>
              <a:t>Verständnis</a:t>
            </a:r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3" name="Grafik 9">
            <a:extLst>
              <a:ext uri="{FF2B5EF4-FFF2-40B4-BE49-F238E27FC236}">
                <a16:creationId xmlns:a16="http://schemas.microsoft.com/office/drawing/2014/main" id="{7C6BCEAB-C785-4B32-B6E4-C80F4EC5E5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999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9">
            <a:extLst>
              <a:ext uri="{FF2B5EF4-FFF2-40B4-BE49-F238E27FC236}">
                <a16:creationId xmlns:a16="http://schemas.microsoft.com/office/drawing/2014/main" id="{9BDA8BA0-16CD-44BE-B6D7-2A7B4F4C91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FA98412-A3F3-47DA-96C1-8F650B737ADE}"/>
              </a:ext>
            </a:extLst>
          </p:cNvPr>
          <p:cNvSpPr txBox="1"/>
          <p:nvPr/>
        </p:nvSpPr>
        <p:spPr>
          <a:xfrm>
            <a:off x="607375" y="1243723"/>
            <a:ext cx="5022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Beispiel: Meine 4. Klasse, Teil 1</a:t>
            </a:r>
            <a:endParaRPr lang="en-IE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21115F88-D741-4AD9-9026-B5E543AFC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496" y="2078820"/>
            <a:ext cx="6977254" cy="45126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000" b="1" dirty="0" err="1">
                <a:solidFill>
                  <a:srgbClr val="FFC000"/>
                </a:solidFill>
              </a:rPr>
              <a:t>Rhythmisierung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des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Unterrichts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br>
              <a:rPr lang="en-GB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Partnerarbeit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kombiniert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kürzeren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Demonstrationen</a:t>
            </a:r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000" dirty="0" err="1">
                <a:solidFill>
                  <a:srgbClr val="FFC000"/>
                </a:solidFill>
              </a:rPr>
              <a:t>Mehr</a:t>
            </a:r>
            <a:r>
              <a:rPr lang="en-GB" sz="2000" b="1" dirty="0">
                <a:solidFill>
                  <a:srgbClr val="FFC000"/>
                </a:solidFill>
              </a:rPr>
              <a:t> </a:t>
            </a:r>
            <a:r>
              <a:rPr lang="en-GB" sz="2000" b="1" dirty="0" err="1">
                <a:solidFill>
                  <a:srgbClr val="FFC000"/>
                </a:solidFill>
              </a:rPr>
              <a:t>Binnendifferenzierung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br>
              <a:rPr lang="en-GB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2000" dirty="0" err="1">
                <a:solidFill>
                  <a:srgbClr val="FFC000"/>
                </a:solidFill>
              </a:rPr>
              <a:t>starke</a:t>
            </a:r>
            <a:r>
              <a:rPr lang="en-GB" sz="2000" dirty="0">
                <a:solidFill>
                  <a:srgbClr val="FFC000"/>
                </a:solidFill>
              </a:rPr>
              <a:t> Gruppe: 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Inputs zu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komplexeren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theoretische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Diskussionen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andere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Erklärungsmodelle</a:t>
            </a:r>
            <a:br>
              <a:rPr lang="en-GB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2000" dirty="0" err="1">
                <a:solidFill>
                  <a:srgbClr val="FFC000"/>
                </a:solidFill>
              </a:rPr>
              <a:t>schwache</a:t>
            </a:r>
            <a:r>
              <a:rPr lang="en-GB" sz="2000" dirty="0">
                <a:solidFill>
                  <a:srgbClr val="FFC000"/>
                </a:solidFill>
              </a:rPr>
              <a:t> Gruppe: 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Zeit für “fluency”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000" b="1" dirty="0">
                <a:solidFill>
                  <a:srgbClr val="FFC000"/>
                </a:solidFill>
              </a:rPr>
              <a:t>“</a:t>
            </a:r>
            <a:r>
              <a:rPr lang="en-GB" sz="2000" b="1" dirty="0" err="1">
                <a:solidFill>
                  <a:srgbClr val="FFC000"/>
                </a:solidFill>
              </a:rPr>
              <a:t>Kurssystem</a:t>
            </a:r>
            <a:r>
              <a:rPr lang="en-GB" sz="2000" b="1" dirty="0">
                <a:solidFill>
                  <a:srgbClr val="FFC000"/>
                </a:solidFill>
              </a:rPr>
              <a:t>”:</a:t>
            </a:r>
            <a:r>
              <a:rPr lang="en-GB" sz="2800" b="1" dirty="0">
                <a:solidFill>
                  <a:srgbClr val="FFC000"/>
                </a:solidFill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je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Notenziel</a:t>
            </a:r>
            <a:endParaRPr lang="en-GB" sz="2000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8DED33D-44B7-4143-8088-FA9F4F97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250332"/>
            <a:ext cx="6519372" cy="70870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Verinnerlichung von </a:t>
            </a:r>
            <a:r>
              <a:rPr lang="de-DE" sz="3600" b="1" dirty="0">
                <a:solidFill>
                  <a:srgbClr val="B868A1"/>
                </a:solidFill>
              </a:rPr>
              <a:t>Verständnis</a:t>
            </a:r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833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D137ABC4-F00C-4146-951E-7DB077CE7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496" y="2078820"/>
            <a:ext cx="6977254" cy="45126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000" b="1" dirty="0" err="1">
                <a:solidFill>
                  <a:schemeClr val="bg1">
                    <a:lumMod val="85000"/>
                  </a:schemeClr>
                </a:solidFill>
              </a:rPr>
              <a:t>Rhythmisierung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des </a:t>
            </a: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Unterrichts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br>
              <a:rPr lang="en-GB" sz="2000" dirty="0">
                <a:solidFill>
                  <a:srgbClr val="92D050"/>
                </a:solidFill>
              </a:rPr>
            </a:br>
            <a:r>
              <a:rPr lang="en-GB" sz="2000" dirty="0" err="1">
                <a:solidFill>
                  <a:srgbClr val="92D050"/>
                </a:solidFill>
              </a:rPr>
              <a:t>Partnerarbeit</a:t>
            </a:r>
            <a:r>
              <a:rPr lang="en-GB" sz="2000" dirty="0">
                <a:solidFill>
                  <a:srgbClr val="92D050"/>
                </a:solidFill>
              </a:rPr>
              <a:t> </a:t>
            </a:r>
            <a:r>
              <a:rPr lang="en-GB" sz="2000" dirty="0" err="1">
                <a:solidFill>
                  <a:srgbClr val="92D050"/>
                </a:solidFill>
              </a:rPr>
              <a:t>kombiniert</a:t>
            </a:r>
            <a:r>
              <a:rPr lang="en-GB" sz="2000" dirty="0">
                <a:solidFill>
                  <a:srgbClr val="92D050"/>
                </a:solidFill>
              </a:rPr>
              <a:t> mit </a:t>
            </a:r>
            <a:r>
              <a:rPr lang="en-GB" sz="2000" dirty="0" err="1">
                <a:solidFill>
                  <a:srgbClr val="92D050"/>
                </a:solidFill>
              </a:rPr>
              <a:t>kürzeren</a:t>
            </a:r>
            <a:r>
              <a:rPr lang="en-GB" sz="2000" dirty="0">
                <a:solidFill>
                  <a:srgbClr val="92D050"/>
                </a:solidFill>
              </a:rPr>
              <a:t> </a:t>
            </a:r>
            <a:r>
              <a:rPr lang="en-GB" sz="2000" dirty="0" err="1">
                <a:solidFill>
                  <a:srgbClr val="92D050"/>
                </a:solidFill>
              </a:rPr>
              <a:t>Demonstrationen</a:t>
            </a:r>
            <a:endParaRPr lang="en-GB" sz="2000" dirty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bg1">
                    <a:lumMod val="85000"/>
                  </a:schemeClr>
                </a:solidFill>
              </a:rPr>
              <a:t>Binnendifferenzierung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br>
              <a:rPr lang="en-GB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starke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Gruppe: </a:t>
            </a:r>
            <a:r>
              <a:rPr lang="en-GB" sz="2000" dirty="0">
                <a:solidFill>
                  <a:srgbClr val="92D050"/>
                </a:solidFill>
              </a:rPr>
              <a:t>Inputs zu </a:t>
            </a:r>
            <a:r>
              <a:rPr lang="en-GB" sz="2000" dirty="0" err="1">
                <a:solidFill>
                  <a:srgbClr val="92D050"/>
                </a:solidFill>
              </a:rPr>
              <a:t>komplexeren</a:t>
            </a:r>
            <a:r>
              <a:rPr lang="en-GB" sz="2000" dirty="0">
                <a:solidFill>
                  <a:srgbClr val="92D050"/>
                </a:solidFill>
              </a:rPr>
              <a:t> </a:t>
            </a:r>
            <a:r>
              <a:rPr lang="en-GB" sz="2000" dirty="0" err="1">
                <a:solidFill>
                  <a:srgbClr val="92D050"/>
                </a:solidFill>
              </a:rPr>
              <a:t>Aufgaben</a:t>
            </a:r>
            <a:r>
              <a:rPr lang="en-GB" sz="2000" dirty="0">
                <a:solidFill>
                  <a:srgbClr val="92D050"/>
                </a:solidFill>
              </a:rPr>
              <a:t>, </a:t>
            </a:r>
            <a:r>
              <a:rPr lang="en-GB" sz="2000" dirty="0" err="1">
                <a:solidFill>
                  <a:srgbClr val="92D050"/>
                </a:solidFill>
              </a:rPr>
              <a:t>theoretische</a:t>
            </a:r>
            <a:r>
              <a:rPr lang="en-GB" sz="2000" dirty="0">
                <a:solidFill>
                  <a:srgbClr val="92D050"/>
                </a:solidFill>
              </a:rPr>
              <a:t> </a:t>
            </a:r>
            <a:r>
              <a:rPr lang="en-GB" sz="2000" dirty="0" err="1">
                <a:solidFill>
                  <a:srgbClr val="92D050"/>
                </a:solidFill>
              </a:rPr>
              <a:t>Diskussionen</a:t>
            </a:r>
            <a:r>
              <a:rPr lang="en-GB" sz="2000" dirty="0">
                <a:solidFill>
                  <a:srgbClr val="92D050"/>
                </a:solidFill>
              </a:rPr>
              <a:t>; </a:t>
            </a:r>
            <a:r>
              <a:rPr lang="en-GB" sz="2000" dirty="0" err="1">
                <a:solidFill>
                  <a:srgbClr val="92D050"/>
                </a:solidFill>
              </a:rPr>
              <a:t>andere</a:t>
            </a:r>
            <a:r>
              <a:rPr lang="en-GB" sz="2000" dirty="0">
                <a:solidFill>
                  <a:srgbClr val="92D050"/>
                </a:solidFill>
              </a:rPr>
              <a:t> </a:t>
            </a:r>
            <a:r>
              <a:rPr lang="en-GB" sz="2000" dirty="0" err="1">
                <a:solidFill>
                  <a:srgbClr val="92D050"/>
                </a:solidFill>
              </a:rPr>
              <a:t>Erklärungsmodelle</a:t>
            </a:r>
            <a:r>
              <a:rPr lang="en-GB" sz="2000" dirty="0">
                <a:solidFill>
                  <a:srgbClr val="92D050"/>
                </a:solidFill>
              </a:rPr>
              <a:t>; </a:t>
            </a:r>
            <a:br>
              <a:rPr lang="en-GB" sz="2000" dirty="0">
                <a:solidFill>
                  <a:srgbClr val="00B0F0"/>
                </a:solidFill>
              </a:rPr>
            </a:br>
            <a:r>
              <a:rPr lang="en-GB" sz="2000" dirty="0" err="1">
                <a:solidFill>
                  <a:schemeClr val="bg1">
                    <a:lumMod val="85000"/>
                  </a:schemeClr>
                </a:solidFill>
              </a:rPr>
              <a:t>schwache</a:t>
            </a: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 Gruppe: </a:t>
            </a:r>
            <a:r>
              <a:rPr lang="en-GB" sz="2000" dirty="0">
                <a:solidFill>
                  <a:srgbClr val="00B0F0"/>
                </a:solidFill>
              </a:rPr>
              <a:t>Zeit für “fluency”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000" b="1" dirty="0">
                <a:solidFill>
                  <a:schemeClr val="bg1">
                    <a:lumMod val="85000"/>
                  </a:schemeClr>
                </a:solidFill>
              </a:rPr>
              <a:t>“</a:t>
            </a:r>
            <a:r>
              <a:rPr lang="en-GB" sz="2000" b="1" dirty="0" err="1">
                <a:solidFill>
                  <a:schemeClr val="bg1">
                    <a:lumMod val="85000"/>
                  </a:schemeClr>
                </a:solidFill>
              </a:rPr>
              <a:t>Kurssystem</a:t>
            </a:r>
            <a:r>
              <a:rPr lang="en-GB" sz="2000" b="1" dirty="0">
                <a:solidFill>
                  <a:schemeClr val="bg1">
                    <a:lumMod val="85000"/>
                  </a:schemeClr>
                </a:solidFill>
              </a:rPr>
              <a:t>”:</a:t>
            </a:r>
            <a:r>
              <a:rPr lang="en-GB" sz="2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2000" dirty="0" err="1">
                <a:solidFill>
                  <a:srgbClr val="00B0F0"/>
                </a:solidFill>
              </a:rPr>
              <a:t>Aufgabenauswahl</a:t>
            </a:r>
            <a:r>
              <a:rPr lang="en-GB" sz="2000" dirty="0">
                <a:solidFill>
                  <a:srgbClr val="00B0F0"/>
                </a:solidFill>
              </a:rPr>
              <a:t> je </a:t>
            </a:r>
            <a:r>
              <a:rPr lang="en-GB" sz="2000" dirty="0" err="1">
                <a:solidFill>
                  <a:srgbClr val="00B0F0"/>
                </a:solidFill>
              </a:rPr>
              <a:t>nach</a:t>
            </a:r>
            <a:r>
              <a:rPr lang="en-GB" sz="2000" dirty="0">
                <a:solidFill>
                  <a:srgbClr val="00B0F0"/>
                </a:solidFill>
              </a:rPr>
              <a:t> </a:t>
            </a:r>
            <a:r>
              <a:rPr lang="en-GB" sz="2000" dirty="0" err="1">
                <a:solidFill>
                  <a:srgbClr val="00B0F0"/>
                </a:solidFill>
              </a:rPr>
              <a:t>Notenziel</a:t>
            </a:r>
            <a:endParaRPr lang="en-GB" sz="2800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20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15103CC-E252-45EA-AD38-2CB1C69B3D7D}"/>
              </a:ext>
            </a:extLst>
          </p:cNvPr>
          <p:cNvSpPr txBox="1"/>
          <p:nvPr/>
        </p:nvSpPr>
        <p:spPr>
          <a:xfrm>
            <a:off x="607375" y="1243723"/>
            <a:ext cx="5022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Beispiel: Meine 4. Klasse, Teil 1</a:t>
            </a:r>
            <a:endParaRPr lang="en-I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FB947626-62DC-4321-8EA3-283BE5952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250332"/>
            <a:ext cx="6519372" cy="70870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Verinnerlichung von </a:t>
            </a:r>
            <a:r>
              <a:rPr lang="de-DE" sz="3600" b="1" dirty="0">
                <a:solidFill>
                  <a:srgbClr val="B868A1"/>
                </a:solidFill>
              </a:rPr>
              <a:t>Verständnis</a:t>
            </a:r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Grafik 9">
            <a:extLst>
              <a:ext uri="{FF2B5EF4-FFF2-40B4-BE49-F238E27FC236}">
                <a16:creationId xmlns:a16="http://schemas.microsoft.com/office/drawing/2014/main" id="{88314DBE-BEF1-4862-9C8C-136B9E3DA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40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06AEC-D58E-4D26-A470-470ED2E06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41</a:t>
            </a:fld>
            <a:endParaRPr lang="fr-CH"/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6EA02B95-65EC-49DF-9EA7-AD5BB4EE2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592" y="219615"/>
            <a:ext cx="2520336" cy="116105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345F16-C490-40FF-B55C-2D25365EA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866305"/>
              </p:ext>
            </p:extLst>
          </p:nvPr>
        </p:nvGraphicFramePr>
        <p:xfrm>
          <a:off x="701484" y="1380670"/>
          <a:ext cx="7741032" cy="525159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846180">
                  <a:extLst>
                    <a:ext uri="{9D8B030D-6E8A-4147-A177-3AD203B41FA5}">
                      <a16:colId xmlns:a16="http://schemas.microsoft.com/office/drawing/2014/main" val="4278890368"/>
                    </a:ext>
                  </a:extLst>
                </a:gridCol>
                <a:gridCol w="6894852">
                  <a:extLst>
                    <a:ext uri="{9D8B030D-6E8A-4147-A177-3AD203B41FA5}">
                      <a16:colId xmlns:a16="http://schemas.microsoft.com/office/drawing/2014/main" val="3612714142"/>
                    </a:ext>
                  </a:extLst>
                </a:gridCol>
              </a:tblGrid>
              <a:tr h="42811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WIE (strategisch)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7098997"/>
                  </a:ext>
                </a:extLst>
              </a:tr>
              <a:tr h="1350180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ZUGANG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Unterschiedliche körperliche Handlungsmöglichkeiten</a:t>
                      </a:r>
                      <a:endParaRPr lang="en-CH" sz="1400" b="1" dirty="0">
                        <a:effectLst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400" b="1" kern="1200" dirty="0" err="1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Accessability</a:t>
                      </a:r>
                      <a:r>
                        <a:rPr lang="de-DE" sz="1400" b="1" kern="1200" dirty="0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bei Körperliche Einschränkungen – Achtung: Lerntypen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Möglichkeiten, Häufigkeit,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Geschwindigkeit, Timing, Umfang 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der Unterrichtshandlungen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Unterschiedliche Ansprache und Reaktion ermöglichen</a:t>
                      </a:r>
                    </a:p>
                    <a:p>
                      <a:pPr marL="742950" lvl="1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Alle </a:t>
                      </a:r>
                      <a:r>
                        <a:rPr lang="de-DE" sz="1400" dirty="0" err="1">
                          <a:solidFill>
                            <a:schemeClr val="tx1"/>
                          </a:solidFill>
                          <a:effectLst/>
                        </a:rPr>
                        <a:t>SuS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 müssen sich im Lernprozess zurechtfinden können „Navigation“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Lernhilfen und 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assistive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Technologien: LP stützt aktiv Zugang und Nutzung</a:t>
                      </a:r>
                      <a:endParaRPr lang="en-CH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8466616"/>
                  </a:ext>
                </a:extLst>
              </a:tr>
              <a:tr h="131919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>
                          <a:effectLst/>
                        </a:rPr>
                        <a:t>ENTWICKLUNG / Erarbeitung</a:t>
                      </a:r>
                      <a:endParaRPr lang="en-CH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Verschiedene Optionen für Ausdruck und </a:t>
                      </a:r>
                      <a:r>
                        <a:rPr lang="de-DE" sz="1400" b="1" dirty="0">
                          <a:effectLst/>
                        </a:rPr>
                        <a:t>Austausch/Kommunikation</a:t>
                      </a:r>
                      <a:endParaRPr lang="en-CH" sz="1400" b="1" dirty="0">
                        <a:effectLst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Medien-spezifische Barrieren zu minimieren: </a:t>
                      </a:r>
                      <a:r>
                        <a:rPr lang="de-CH" sz="1400" b="1" kern="1200" dirty="0" err="1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Flexibilibtät</a:t>
                      </a:r>
                      <a:r>
                        <a:rPr lang="de-CH" sz="1400" b="1" kern="1200" dirty="0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Medien/Materialien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um Kommunikation und Ausdruck 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im Lernprozess zu verbessern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SuS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: Umgang mit verschiedenen (digitalen) Hilfen aneignen und verwenden dürfen. 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Tools: Rechtschreibprüfung, Übersetzer, Wortvorhersage, Screenreader, Taschenrechner, Unterstützte Kommunikation usw.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1" kern="1200" dirty="0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Leichtigkeit («</a:t>
                      </a:r>
                      <a:r>
                        <a:rPr lang="de-CH" sz="1400" b="1" kern="1200" dirty="0" err="1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fluency</a:t>
                      </a:r>
                      <a:r>
                        <a:rPr lang="de-CH" sz="1400" b="1" kern="1200" dirty="0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») aufbauen,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abgestufte Unterstützungsmassnahmen in Erarbeitungs-/Trainingsphasen und Testsituationen mit dem Ziel, die </a:t>
                      </a:r>
                      <a:r>
                        <a:rPr lang="de-CH" sz="1400" dirty="0" err="1">
                          <a:solidFill>
                            <a:schemeClr val="tx1"/>
                          </a:solidFill>
                          <a:effectLst/>
                        </a:rPr>
                        <a:t>SuS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zu selbstständigen Lernern zu machen.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053249"/>
                  </a:ext>
                </a:extLst>
              </a:tr>
              <a:tr h="1568300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de-CH" sz="1400">
                          <a:effectLst/>
                        </a:rPr>
                        <a:t>VERINNERLICHUNG</a:t>
                      </a:r>
                      <a:endParaRPr lang="en-CH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Unterstützung der exekutiven Funktionen</a:t>
                      </a:r>
                      <a:endParaRPr lang="en-CH" sz="1400" b="1" dirty="0">
                        <a:effectLst/>
                      </a:endParaRP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1" kern="1200" dirty="0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angemessene Lernziele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selber setzen lernen (für umfangreiche Ziele: Teilziele)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Planung vom </a:t>
                      </a:r>
                      <a:r>
                        <a:rPr lang="de-CH" sz="1400" b="1" kern="1200" dirty="0">
                          <a:solidFill>
                            <a:srgbClr val="3A92B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realistischem Lernweg: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Ziel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Strategie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 Werkzeuge 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1" dirty="0">
                          <a:solidFill>
                            <a:srgbClr val="3A92B2"/>
                          </a:solidFill>
                          <a:effectLst/>
                        </a:rPr>
                        <a:t>Entlastung des Arbeitsgedächtnisses 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effectLst/>
                        </a:rPr>
                        <a:t>wenn es nicht zum aktuellen Erarbeitungsprozess gehört -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Lern-Management-Systemen, graphische Hilfen (Mindmaps usw.), </a:t>
                      </a:r>
                      <a:endParaRPr lang="en-CH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formatives, zeitnahes Feedback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zum Prozess, damit </a:t>
                      </a:r>
                      <a:r>
                        <a:rPr lang="de-CH" sz="1400" b="1" dirty="0">
                          <a:solidFill>
                            <a:srgbClr val="3A92B2"/>
                          </a:solidFill>
                          <a:effectLst/>
                        </a:rPr>
                        <a:t>Lernstrategien verbessert</a:t>
                      </a:r>
                      <a:r>
                        <a:rPr lang="de-CH" sz="1400" dirty="0">
                          <a:solidFill>
                            <a:srgbClr val="3A92B2"/>
                          </a:solidFill>
                          <a:effectLst/>
                        </a:rPr>
                        <a:t> </a:t>
                      </a:r>
                      <a:r>
                        <a:rPr lang="de-CH" sz="1400" dirty="0">
                          <a:solidFill>
                            <a:schemeClr val="tx1"/>
                          </a:solidFill>
                          <a:effectLst/>
                        </a:rPr>
                        <a:t>werden können</a:t>
                      </a: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6874265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ACE6B3B7-6954-40F2-B861-E7FB75344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964" y="409833"/>
            <a:ext cx="4366906" cy="683650"/>
          </a:xfrm>
        </p:spPr>
        <p:txBody>
          <a:bodyPr/>
          <a:lstStyle/>
          <a:p>
            <a:r>
              <a:rPr lang="de-DE" dirty="0">
                <a:solidFill>
                  <a:srgbClr val="3A92B2"/>
                </a:solidFill>
              </a:rPr>
              <a:t>WIE?</a:t>
            </a:r>
            <a:endParaRPr lang="en-CH" dirty="0">
              <a:solidFill>
                <a:srgbClr val="3A92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277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1484" y="274638"/>
            <a:ext cx="7985316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Entwicklung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00B0F0"/>
                </a:solidFill>
              </a:rPr>
              <a:t>Ausdruck &amp; Kommunikation</a:t>
            </a:r>
            <a:endParaRPr lang="en-GB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484" y="1988840"/>
            <a:ext cx="7985316" cy="413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Probleme mit der Handschrift (Flüchtigkeitsfehler)</a:t>
            </a:r>
          </a:p>
          <a:p>
            <a:pPr>
              <a:lnSpc>
                <a:spcPct val="150000"/>
              </a:lnSpc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Probleme, die Gedanken in Formelsprache auszudrücken </a:t>
            </a:r>
            <a:br>
              <a:rPr lang="de-DE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(Probleme in Prüfungen)</a:t>
            </a:r>
          </a:p>
          <a:p>
            <a:pPr>
              <a:lnSpc>
                <a:spcPct val="150000"/>
              </a:lnSpc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Probleme, Gedanken räumlich auf dem Papier zu organisieren </a:t>
            </a:r>
            <a:br>
              <a:rPr lang="de-DE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(Stecken bleiben, Fehler)</a:t>
            </a:r>
          </a:p>
          <a:p>
            <a:pPr>
              <a:lnSpc>
                <a:spcPct val="150000"/>
              </a:lnSpc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Probleme, seine Gedanken in Worte zu fassen (Angst vor Partnerarbeit)</a:t>
            </a:r>
          </a:p>
          <a:p>
            <a:pPr>
              <a:lnSpc>
                <a:spcPct val="150000"/>
              </a:lnSpc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Noch mehr Probleme wenn Kopf schneller als Hand ist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18FB9B-F5B5-4E6A-BA75-5E8D40854C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60898" r="5109" b="29173"/>
          <a:stretch/>
        </p:blipFill>
        <p:spPr>
          <a:xfrm>
            <a:off x="4395407" y="6177060"/>
            <a:ext cx="4752528" cy="68094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ED867B7-B068-4D1A-A1B8-5C3823E3D30E}"/>
              </a:ext>
            </a:extLst>
          </p:cNvPr>
          <p:cNvSpPr txBox="1"/>
          <p:nvPr/>
        </p:nvSpPr>
        <p:spPr>
          <a:xfrm>
            <a:off x="701484" y="1352937"/>
            <a:ext cx="6570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Ausdruck in der Mathematik</a:t>
            </a:r>
            <a:endParaRPr lang="en-IE" dirty="0"/>
          </a:p>
        </p:txBody>
      </p:sp>
      <p:pic>
        <p:nvPicPr>
          <p:cNvPr id="8" name="Grafik 9">
            <a:extLst>
              <a:ext uri="{FF2B5EF4-FFF2-40B4-BE49-F238E27FC236}">
                <a16:creationId xmlns:a16="http://schemas.microsoft.com/office/drawing/2014/main" id="{6AA24A0F-7212-4574-87C0-58F0439548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735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>
            <a:extLst>
              <a:ext uri="{FF2B5EF4-FFF2-40B4-BE49-F238E27FC236}">
                <a16:creationId xmlns:a16="http://schemas.microsoft.com/office/drawing/2014/main" id="{CC00C14F-E071-46A2-A485-832F83B0488A}"/>
              </a:ext>
            </a:extLst>
          </p:cNvPr>
          <p:cNvSpPr txBox="1"/>
          <p:nvPr/>
        </p:nvSpPr>
        <p:spPr>
          <a:xfrm>
            <a:off x="701484" y="1229597"/>
            <a:ext cx="6570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Ausdruck in der Mathematik</a:t>
            </a:r>
            <a:endParaRPr lang="en-I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DFDE851-9462-4C26-8AFD-CFF89CE31A0A}"/>
              </a:ext>
            </a:extLst>
          </p:cNvPr>
          <p:cNvSpPr txBox="1"/>
          <p:nvPr/>
        </p:nvSpPr>
        <p:spPr>
          <a:xfrm>
            <a:off x="701484" y="2438868"/>
            <a:ext cx="3870516" cy="300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rgbClr val="FFC000"/>
                </a:solidFill>
              </a:rPr>
              <a:t>Lulu:</a:t>
            </a: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Orientierungsschwierigkeiten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beim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Schreiben</a:t>
            </a: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ADHS</a:t>
            </a: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gut </a:t>
            </a: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schriftlich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knapp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4</a:t>
            </a:r>
          </a:p>
          <a:p>
            <a:endParaRPr lang="en-IE" sz="1800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0F78240-BECC-4EFD-8CFC-2CBCA7662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84" y="274638"/>
            <a:ext cx="7985316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Entwicklung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00B0F0"/>
                </a:solidFill>
              </a:rPr>
              <a:t>Ausdruck &amp; Kommunikation</a:t>
            </a:r>
            <a:endParaRPr lang="en-GB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Grafik 9">
            <a:extLst>
              <a:ext uri="{FF2B5EF4-FFF2-40B4-BE49-F238E27FC236}">
                <a16:creationId xmlns:a16="http://schemas.microsoft.com/office/drawing/2014/main" id="{7B763BA0-8F10-4C04-8737-5F39B963E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82C880DE-895B-40CB-A308-65CB79656FA7}"/>
              </a:ext>
            </a:extLst>
          </p:cNvPr>
          <p:cNvSpPr txBox="1"/>
          <p:nvPr/>
        </p:nvSpPr>
        <p:spPr>
          <a:xfrm>
            <a:off x="4481989" y="2359088"/>
            <a:ext cx="4454764" cy="3401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>
                <a:solidFill>
                  <a:srgbClr val="FFC000"/>
                </a:solidFill>
              </a:rPr>
              <a:t>Emma: 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Langsam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im Verstehen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Großes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Sicherheitsbedürfnis</a:t>
            </a: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Mathe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-Angst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Demotiviert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emotional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schwankend</a:t>
            </a: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ABER: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Hervorragende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Notation von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Aufgaben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strukturiert</a:t>
            </a:r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192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B71C0C88-455B-486A-80E4-F310304C659E}"/>
              </a:ext>
            </a:extLst>
          </p:cNvPr>
          <p:cNvSpPr txBox="1"/>
          <p:nvPr/>
        </p:nvSpPr>
        <p:spPr>
          <a:xfrm>
            <a:off x="4481988" y="2359088"/>
            <a:ext cx="4454765" cy="3401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>
                <a:solidFill>
                  <a:srgbClr val="FFC000"/>
                </a:solidFill>
              </a:rPr>
              <a:t>Emma: 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B868A1"/>
                </a:solidFill>
              </a:rPr>
              <a:t>Langsam</a:t>
            </a:r>
            <a:r>
              <a:rPr lang="en-GB" sz="1600" dirty="0">
                <a:solidFill>
                  <a:srgbClr val="B868A1"/>
                </a:solidFill>
              </a:rPr>
              <a:t> im Verstehen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B868A1"/>
                </a:solidFill>
              </a:rPr>
              <a:t>Großes</a:t>
            </a:r>
            <a:r>
              <a:rPr lang="en-GB" sz="1600" dirty="0">
                <a:solidFill>
                  <a:srgbClr val="B868A1"/>
                </a:solidFill>
              </a:rPr>
              <a:t> </a:t>
            </a:r>
            <a:r>
              <a:rPr lang="en-GB" sz="1600" dirty="0" err="1">
                <a:solidFill>
                  <a:srgbClr val="B868A1"/>
                </a:solidFill>
              </a:rPr>
              <a:t>Sicherheitsbedürfnis</a:t>
            </a:r>
            <a:endParaRPr lang="en-GB" sz="1600" dirty="0">
              <a:solidFill>
                <a:srgbClr val="B868A1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92D050"/>
                </a:solidFill>
              </a:rPr>
              <a:t>Mathe</a:t>
            </a:r>
            <a:r>
              <a:rPr lang="en-GB" sz="1600" dirty="0">
                <a:solidFill>
                  <a:srgbClr val="92D050"/>
                </a:solidFill>
              </a:rPr>
              <a:t>-Angst</a:t>
            </a:r>
            <a:endParaRPr lang="en-GB" sz="1600" dirty="0">
              <a:solidFill>
                <a:srgbClr val="B868A1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92D050"/>
                </a:solidFill>
              </a:rPr>
              <a:t>Demotiviert</a:t>
            </a:r>
            <a:r>
              <a:rPr lang="en-GB" sz="1600" dirty="0">
                <a:solidFill>
                  <a:srgbClr val="92D050"/>
                </a:solidFill>
              </a:rPr>
              <a:t>, emotional </a:t>
            </a:r>
            <a:r>
              <a:rPr lang="en-GB" sz="1600" dirty="0" err="1">
                <a:solidFill>
                  <a:srgbClr val="92D050"/>
                </a:solidFill>
              </a:rPr>
              <a:t>sehr</a:t>
            </a:r>
            <a:r>
              <a:rPr lang="en-GB" sz="1600" dirty="0">
                <a:solidFill>
                  <a:srgbClr val="92D050"/>
                </a:solidFill>
              </a:rPr>
              <a:t> </a:t>
            </a:r>
            <a:r>
              <a:rPr lang="en-GB" sz="1600" dirty="0" err="1">
                <a:solidFill>
                  <a:srgbClr val="92D050"/>
                </a:solidFill>
              </a:rPr>
              <a:t>schwankend</a:t>
            </a:r>
            <a:endParaRPr lang="en-GB" sz="1600" dirty="0">
              <a:solidFill>
                <a:srgbClr val="92D050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ABER: </a:t>
            </a:r>
            <a:r>
              <a:rPr lang="en-GB" sz="1600" dirty="0" err="1">
                <a:solidFill>
                  <a:srgbClr val="00B0F0"/>
                </a:solidFill>
              </a:rPr>
              <a:t>Hervorragende</a:t>
            </a:r>
            <a:r>
              <a:rPr lang="en-GB" sz="1600" dirty="0">
                <a:solidFill>
                  <a:srgbClr val="00B0F0"/>
                </a:solidFill>
              </a:rPr>
              <a:t> Notation von </a:t>
            </a:r>
            <a:r>
              <a:rPr lang="en-GB" sz="1600" dirty="0" err="1">
                <a:solidFill>
                  <a:srgbClr val="00B0F0"/>
                </a:solidFill>
              </a:rPr>
              <a:t>Aufgaben</a:t>
            </a:r>
            <a:r>
              <a:rPr lang="en-GB" sz="1600" dirty="0">
                <a:solidFill>
                  <a:srgbClr val="00B0F0"/>
                </a:solidFill>
              </a:rPr>
              <a:t>, </a:t>
            </a:r>
            <a:r>
              <a:rPr lang="en-GB" sz="1600" dirty="0" err="1">
                <a:solidFill>
                  <a:srgbClr val="00B0F0"/>
                </a:solidFill>
              </a:rPr>
              <a:t>sehr</a:t>
            </a:r>
            <a:r>
              <a:rPr lang="en-GB" sz="1600" dirty="0">
                <a:solidFill>
                  <a:srgbClr val="00B0F0"/>
                </a:solidFill>
              </a:rPr>
              <a:t> </a:t>
            </a:r>
            <a:r>
              <a:rPr lang="en-GB" sz="1600" dirty="0" err="1">
                <a:solidFill>
                  <a:srgbClr val="00B0F0"/>
                </a:solidFill>
              </a:rPr>
              <a:t>strukturiert</a:t>
            </a:r>
            <a:endParaRPr lang="en-GB" sz="1600" dirty="0">
              <a:solidFill>
                <a:srgbClr val="00B0F0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C00C14F-E071-46A2-A485-832F83B0488A}"/>
              </a:ext>
            </a:extLst>
          </p:cNvPr>
          <p:cNvSpPr txBox="1"/>
          <p:nvPr/>
        </p:nvSpPr>
        <p:spPr>
          <a:xfrm>
            <a:off x="701484" y="1229597"/>
            <a:ext cx="6570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Ausdruck in der Mathematik</a:t>
            </a:r>
            <a:endParaRPr lang="en-I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DFDE851-9462-4C26-8AFD-CFF89CE31A0A}"/>
              </a:ext>
            </a:extLst>
          </p:cNvPr>
          <p:cNvSpPr txBox="1"/>
          <p:nvPr/>
        </p:nvSpPr>
        <p:spPr>
          <a:xfrm>
            <a:off x="701484" y="2438868"/>
            <a:ext cx="3870516" cy="300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rgbClr val="FFC000"/>
                </a:solidFill>
              </a:rPr>
              <a:t>Lulu:</a:t>
            </a: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00B0F0"/>
                </a:solidFill>
              </a:rPr>
              <a:t>Orientierungsschwierigkeiten</a:t>
            </a:r>
            <a:r>
              <a:rPr lang="en-GB" sz="1600" dirty="0">
                <a:solidFill>
                  <a:srgbClr val="00B0F0"/>
                </a:solidFill>
              </a:rPr>
              <a:t> beim </a:t>
            </a:r>
            <a:r>
              <a:rPr lang="en-GB" sz="1600" dirty="0" err="1">
                <a:solidFill>
                  <a:srgbClr val="00B0F0"/>
                </a:solidFill>
              </a:rPr>
              <a:t>Schreiben</a:t>
            </a:r>
            <a:endParaRPr lang="en-GB" sz="1600" dirty="0">
              <a:solidFill>
                <a:srgbClr val="00B0F0"/>
              </a:solidFill>
            </a:endParaRP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B0F0"/>
                </a:solidFill>
              </a:rPr>
              <a:t>ADHS</a:t>
            </a: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Mündlich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gut </a:t>
            </a:r>
          </a:p>
          <a:p>
            <a:pPr marL="285750" indent="-285750">
              <a:lnSpc>
                <a:spcPct val="12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schriftlich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knapp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 4</a:t>
            </a:r>
          </a:p>
          <a:p>
            <a:endParaRPr lang="en-IE" sz="1800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0F78240-BECC-4EFD-8CFC-2CBCA7662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84" y="274638"/>
            <a:ext cx="7985316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Entwicklung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00B0F0"/>
                </a:solidFill>
              </a:rPr>
              <a:t>Ausdruck &amp; Kommunikation</a:t>
            </a:r>
            <a:endParaRPr lang="en-GB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Grafik 9">
            <a:extLst>
              <a:ext uri="{FF2B5EF4-FFF2-40B4-BE49-F238E27FC236}">
                <a16:creationId xmlns:a16="http://schemas.microsoft.com/office/drawing/2014/main" id="{7B763BA0-8F10-4C04-8737-5F39B963E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75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B71C0C88-455B-486A-80E4-F310304C659E}"/>
              </a:ext>
            </a:extLst>
          </p:cNvPr>
          <p:cNvSpPr txBox="1"/>
          <p:nvPr/>
        </p:nvSpPr>
        <p:spPr>
          <a:xfrm>
            <a:off x="4364753" y="2180297"/>
            <a:ext cx="4572000" cy="3770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Effekte</a:t>
            </a:r>
            <a:r>
              <a:rPr lang="en-GB" sz="1600" b="1" dirty="0">
                <a:solidFill>
                  <a:srgbClr val="FFC000"/>
                </a:solidFill>
              </a:rPr>
              <a:t>: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Gesteigertes Selbstwertgefühl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Entlastung und Steigerung der Motivation beider Schülerinnen (++)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Lulus hervorragende Erklärungen sind 1:1 Nachhilfe für Emma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Fortschritte Lulu in Notation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Fortschritte Emma Mathematik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C00C14F-E071-46A2-A485-832F83B0488A}"/>
              </a:ext>
            </a:extLst>
          </p:cNvPr>
          <p:cNvSpPr txBox="1"/>
          <p:nvPr/>
        </p:nvSpPr>
        <p:spPr>
          <a:xfrm>
            <a:off x="701484" y="1229597"/>
            <a:ext cx="6570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Ausdruck in der Mathematik</a:t>
            </a:r>
            <a:endParaRPr lang="en-I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DFDE851-9462-4C26-8AFD-CFF89CE31A0A}"/>
              </a:ext>
            </a:extLst>
          </p:cNvPr>
          <p:cNvSpPr txBox="1"/>
          <p:nvPr/>
        </p:nvSpPr>
        <p:spPr>
          <a:xfrm>
            <a:off x="701485" y="2191470"/>
            <a:ext cx="3663268" cy="2426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800" b="1" dirty="0" err="1">
                <a:solidFill>
                  <a:srgbClr val="FFC000"/>
                </a:solidFill>
              </a:rPr>
              <a:t>Anpassungen</a:t>
            </a:r>
            <a:r>
              <a:rPr lang="en-GB" sz="1800" b="1" dirty="0">
                <a:solidFill>
                  <a:srgbClr val="FFC000"/>
                </a:solidFill>
              </a:rPr>
              <a:t>: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Sehr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starke Einbindung von Lulu mündlich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intensive Partnerarbeit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endParaRPr lang="en-IE" sz="1800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46603525-D869-4DE8-96A2-82123B3E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84" y="274638"/>
            <a:ext cx="7985316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Entwicklung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00B0F0"/>
                </a:solidFill>
              </a:rPr>
              <a:t>Ausdruck &amp; Kommunikation</a:t>
            </a:r>
            <a:endParaRPr lang="en-GB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6" name="Grafik 9">
            <a:extLst>
              <a:ext uri="{FF2B5EF4-FFF2-40B4-BE49-F238E27FC236}">
                <a16:creationId xmlns:a16="http://schemas.microsoft.com/office/drawing/2014/main" id="{191422BF-181D-4F2D-BFCD-239BC97162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E467DA7E-911E-4529-AA75-007BFB5E72FD}"/>
              </a:ext>
            </a:extLst>
          </p:cNvPr>
          <p:cNvSpPr txBox="1"/>
          <p:nvPr/>
        </p:nvSpPr>
        <p:spPr>
          <a:xfrm>
            <a:off x="791496" y="4612613"/>
            <a:ext cx="4599828" cy="1285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Lulu </a:t>
            </a:r>
            <a:r>
              <a:rPr lang="de-DE" sz="2400" dirty="0">
                <a:solidFill>
                  <a:srgbClr val="00B0F0"/>
                </a:solidFill>
              </a:rPr>
              <a:t>erklärt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2400" dirty="0">
                <a:solidFill>
                  <a:srgbClr val="00B0F0"/>
                </a:solidFill>
              </a:rPr>
              <a:t>alles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,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Emma </a:t>
            </a:r>
            <a:r>
              <a:rPr lang="de-DE" sz="2400" dirty="0">
                <a:solidFill>
                  <a:srgbClr val="00B0F0"/>
                </a:solidFill>
              </a:rPr>
              <a:t>notiert alles</a:t>
            </a:r>
            <a:endParaRPr lang="en-IE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468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B71C0C88-455B-486A-80E4-F310304C659E}"/>
              </a:ext>
            </a:extLst>
          </p:cNvPr>
          <p:cNvSpPr txBox="1"/>
          <p:nvPr/>
        </p:nvSpPr>
        <p:spPr>
          <a:xfrm>
            <a:off x="4364753" y="2180297"/>
            <a:ext cx="4572000" cy="3401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rgbClr val="FFC000"/>
                </a:solidFill>
              </a:rPr>
              <a:t>Effekte</a:t>
            </a:r>
            <a:r>
              <a:rPr lang="en-GB" sz="1600" b="1" dirty="0">
                <a:solidFill>
                  <a:srgbClr val="FFC000"/>
                </a:solidFill>
              </a:rPr>
              <a:t>:</a:t>
            </a:r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	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92D050"/>
                </a:solidFill>
              </a:rPr>
              <a:t>Gesteigertes Selbstwertgefühl beider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92D050"/>
                </a:solidFill>
              </a:rPr>
              <a:t>Entlastung und Steigerung der Motivation beider (++)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B868A1"/>
                </a:solidFill>
              </a:rPr>
              <a:t>1:1 Nachhilfe für Emma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Fortschritte Lulu </a:t>
            </a:r>
            <a:r>
              <a:rPr lang="de-DE" sz="1600" dirty="0">
                <a:solidFill>
                  <a:srgbClr val="00B0F0"/>
                </a:solidFill>
              </a:rPr>
              <a:t>in Notation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Fortschritte Emma </a:t>
            </a:r>
            <a:r>
              <a:rPr lang="de-DE" sz="1600" dirty="0">
                <a:solidFill>
                  <a:srgbClr val="B868A1"/>
                </a:solidFill>
              </a:rPr>
              <a:t>Mathematik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C00C14F-E071-46A2-A485-832F83B0488A}"/>
              </a:ext>
            </a:extLst>
          </p:cNvPr>
          <p:cNvSpPr txBox="1"/>
          <p:nvPr/>
        </p:nvSpPr>
        <p:spPr>
          <a:xfrm>
            <a:off x="701484" y="1229597"/>
            <a:ext cx="6570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Ausdruck in der Mathematik</a:t>
            </a:r>
            <a:endParaRPr lang="en-I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DFDE851-9462-4C26-8AFD-CFF89CE31A0A}"/>
              </a:ext>
            </a:extLst>
          </p:cNvPr>
          <p:cNvSpPr txBox="1"/>
          <p:nvPr/>
        </p:nvSpPr>
        <p:spPr>
          <a:xfrm>
            <a:off x="701485" y="2191470"/>
            <a:ext cx="3663268" cy="2426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800" b="1" dirty="0" err="1">
                <a:solidFill>
                  <a:srgbClr val="FFC000"/>
                </a:solidFill>
              </a:rPr>
              <a:t>Anpassungen</a:t>
            </a:r>
            <a:r>
              <a:rPr lang="en-GB" sz="1800" b="1" dirty="0">
                <a:solidFill>
                  <a:srgbClr val="FFC000"/>
                </a:solidFill>
              </a:rPr>
              <a:t>: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	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Sehr 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starke Einbindung von Lulu </a:t>
            </a:r>
            <a:r>
              <a:rPr lang="de-DE" sz="1800" dirty="0">
                <a:solidFill>
                  <a:srgbClr val="00B0F0"/>
                </a:solidFill>
              </a:rPr>
              <a:t>mündlich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rgbClr val="92D050"/>
                </a:solidFill>
              </a:rPr>
              <a:t>intensive Partnerarbeit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endParaRPr lang="en-IE" sz="1800" dirty="0">
              <a:solidFill>
                <a:srgbClr val="00B0F0"/>
              </a:solidFill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46603525-D869-4DE8-96A2-82123B3E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84" y="274638"/>
            <a:ext cx="7985316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Entwicklung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00B0F0"/>
                </a:solidFill>
              </a:rPr>
              <a:t>Ausdruck &amp; Kommunikation</a:t>
            </a:r>
            <a:endParaRPr lang="en-GB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6" name="Grafik 9">
            <a:extLst>
              <a:ext uri="{FF2B5EF4-FFF2-40B4-BE49-F238E27FC236}">
                <a16:creationId xmlns:a16="http://schemas.microsoft.com/office/drawing/2014/main" id="{191422BF-181D-4F2D-BFCD-239BC97162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61499B7-7A45-44E9-9C69-2339166EF52A}"/>
              </a:ext>
            </a:extLst>
          </p:cNvPr>
          <p:cNvSpPr txBox="1"/>
          <p:nvPr/>
        </p:nvSpPr>
        <p:spPr>
          <a:xfrm>
            <a:off x="791496" y="4612613"/>
            <a:ext cx="4599828" cy="1285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Lulu </a:t>
            </a:r>
            <a:r>
              <a:rPr lang="de-DE" sz="2400" dirty="0">
                <a:solidFill>
                  <a:srgbClr val="00B0F0"/>
                </a:solidFill>
              </a:rPr>
              <a:t>erklärt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2400" dirty="0">
                <a:solidFill>
                  <a:srgbClr val="00B0F0"/>
                </a:solidFill>
              </a:rPr>
              <a:t>alles</a:t>
            </a: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, 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Emma </a:t>
            </a:r>
            <a:r>
              <a:rPr lang="de-DE" sz="2400" dirty="0">
                <a:solidFill>
                  <a:srgbClr val="00B0F0"/>
                </a:solidFill>
              </a:rPr>
              <a:t>notiert alles</a:t>
            </a:r>
            <a:endParaRPr lang="en-IE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413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1496" y="274638"/>
            <a:ext cx="7895304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Unterstützung von </a:t>
            </a:r>
            <a:r>
              <a:rPr lang="de-DE" sz="3600" b="1" dirty="0">
                <a:solidFill>
                  <a:srgbClr val="00B0F0"/>
                </a:solidFill>
              </a:rPr>
              <a:t>exekutive Funktionen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96" y="1988840"/>
            <a:ext cx="7895304" cy="413732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4000" b="1" dirty="0">
                <a:solidFill>
                  <a:srgbClr val="FFC000"/>
                </a:solidFill>
              </a:rPr>
              <a:t>Der Rest </a:t>
            </a:r>
            <a:r>
              <a:rPr lang="en-GB" sz="4000" b="1" dirty="0" err="1">
                <a:solidFill>
                  <a:srgbClr val="FFC000"/>
                </a:solidFill>
              </a:rPr>
              <a:t>meiner</a:t>
            </a:r>
            <a:r>
              <a:rPr lang="en-GB" sz="4000" b="1" dirty="0">
                <a:solidFill>
                  <a:srgbClr val="FFC000"/>
                </a:solidFill>
              </a:rPr>
              <a:t> 4. </a:t>
            </a:r>
            <a:r>
              <a:rPr lang="en-GB" sz="4000" b="1" dirty="0" err="1">
                <a:solidFill>
                  <a:srgbClr val="FFC000"/>
                </a:solidFill>
              </a:rPr>
              <a:t>Klasse</a:t>
            </a:r>
            <a:r>
              <a:rPr lang="en-GB" sz="4000" b="1" dirty="0">
                <a:solidFill>
                  <a:srgbClr val="FFC000"/>
                </a:solidFill>
              </a:rPr>
              <a:t> (7 </a:t>
            </a:r>
            <a:r>
              <a:rPr lang="en-GB" sz="4000" b="1" dirty="0" err="1">
                <a:solidFill>
                  <a:srgbClr val="FFC000"/>
                </a:solidFill>
              </a:rPr>
              <a:t>Lernende</a:t>
            </a:r>
            <a:r>
              <a:rPr lang="en-GB" sz="4000" b="1" dirty="0">
                <a:solidFill>
                  <a:srgbClr val="FFC000"/>
                </a:solidFill>
              </a:rPr>
              <a:t>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Logisch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stark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benötigt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das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Unterrichtsgespräch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, um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Gedanken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gliedern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und zu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verlangsamen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Mühe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Abschreiben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z.T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Mühe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mit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Stillsitzen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ggf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verkürzte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Aufmerksamkeitsspanne</a:t>
            </a:r>
            <a:endParaRPr lang="en-GB" sz="3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allgemeines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Unterrichtstempo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ist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tendenziell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3200" dirty="0" err="1">
                <a:solidFill>
                  <a:schemeClr val="bg1">
                    <a:lumMod val="85000"/>
                  </a:schemeClr>
                </a:solidFill>
              </a:rPr>
              <a:t>langsam</a:t>
            </a:r>
            <a:endParaRPr lang="en-GB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393AE0E-18C7-45B7-8CAF-8453BDFE85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60898" r="5109" b="29173"/>
          <a:stretch/>
        </p:blipFill>
        <p:spPr>
          <a:xfrm>
            <a:off x="4391472" y="6177872"/>
            <a:ext cx="4752528" cy="68094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7E9F2FF-1055-418C-9AF2-484783C48102}"/>
              </a:ext>
            </a:extLst>
          </p:cNvPr>
          <p:cNvSpPr txBox="1"/>
          <p:nvPr/>
        </p:nvSpPr>
        <p:spPr>
          <a:xfrm>
            <a:off x="791496" y="1448736"/>
            <a:ext cx="7200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Wenn der Kopf schneller als die Hand ist</a:t>
            </a:r>
            <a:endParaRPr lang="en-IE" dirty="0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C9853299-665A-4BFC-86DE-CC2CD25AC4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108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96" y="1988840"/>
            <a:ext cx="7895304" cy="41373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rgbClr val="FFC000"/>
                </a:solidFill>
              </a:rPr>
              <a:t>Anpassungen</a:t>
            </a:r>
            <a:r>
              <a:rPr lang="en-GB" b="1" dirty="0">
                <a:solidFill>
                  <a:srgbClr val="FFC000"/>
                </a:solidFill>
              </a:rPr>
              <a:t>: 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Entlastung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nur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Zuhören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nicht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Mitschreiben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Lernplattform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Anspruchsvolle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Aufgabentypen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Reduktion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repetitive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Schreibaufgaben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Verstärkter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Einsatz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Visualisierungen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Übersicht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Transfer und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Verallgemeinerung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Orientierungsmassnahmen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enges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Feedback zur Notation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enges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Feedback zu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Lernstrategien</a:t>
            </a:r>
            <a:endParaRPr lang="en-IE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393AE0E-18C7-45B7-8CAF-8453BDFE85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60898" r="5109" b="29173"/>
          <a:stretch/>
        </p:blipFill>
        <p:spPr>
          <a:xfrm>
            <a:off x="4391472" y="6177872"/>
            <a:ext cx="4752528" cy="68094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0F4AF25-AA69-49E2-B782-EC2799D114AE}"/>
              </a:ext>
            </a:extLst>
          </p:cNvPr>
          <p:cNvSpPr txBox="1"/>
          <p:nvPr/>
        </p:nvSpPr>
        <p:spPr>
          <a:xfrm>
            <a:off x="791496" y="1448736"/>
            <a:ext cx="7200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Wenn der Kopf schneller als die Hand ist</a:t>
            </a:r>
            <a:endParaRPr lang="en-IE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08E15FD4-0298-4FAD-8465-31655ED4D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96" y="274638"/>
            <a:ext cx="7895304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Unterstützung von </a:t>
            </a:r>
            <a:r>
              <a:rPr lang="de-DE" sz="3600" b="1" dirty="0">
                <a:solidFill>
                  <a:srgbClr val="00B0F0"/>
                </a:solidFill>
              </a:rPr>
              <a:t>exekutive Funktionen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4" name="Grafik 9">
            <a:extLst>
              <a:ext uri="{FF2B5EF4-FFF2-40B4-BE49-F238E27FC236}">
                <a16:creationId xmlns:a16="http://schemas.microsoft.com/office/drawing/2014/main" id="{5652CB63-0AB1-4F87-834E-93091B948C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37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96" y="1988840"/>
            <a:ext cx="7895304" cy="41373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b="1" dirty="0" err="1">
                <a:solidFill>
                  <a:srgbClr val="FFC000"/>
                </a:solidFill>
              </a:rPr>
              <a:t>Anpassungen</a:t>
            </a:r>
            <a:r>
              <a:rPr lang="en-GB" b="1" dirty="0">
                <a:solidFill>
                  <a:srgbClr val="FFC000"/>
                </a:solidFill>
              </a:rPr>
              <a:t>: 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rgbClr val="92D050"/>
                </a:solidFill>
              </a:rPr>
              <a:t>Entlastung</a:t>
            </a:r>
            <a:r>
              <a:rPr lang="en-GB" sz="1800" dirty="0">
                <a:solidFill>
                  <a:srgbClr val="92D050"/>
                </a:solidFill>
              </a:rPr>
              <a:t>: </a:t>
            </a:r>
            <a:r>
              <a:rPr lang="en-GB" sz="1800" dirty="0" err="1">
                <a:solidFill>
                  <a:srgbClr val="00B0F0"/>
                </a:solidFill>
              </a:rPr>
              <a:t>nur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Zuhören</a:t>
            </a:r>
            <a:r>
              <a:rPr lang="en-GB" sz="1800" dirty="0">
                <a:solidFill>
                  <a:srgbClr val="00B0F0"/>
                </a:solidFill>
              </a:rPr>
              <a:t>, </a:t>
            </a:r>
            <a:r>
              <a:rPr lang="en-GB" sz="1800" dirty="0" err="1">
                <a:solidFill>
                  <a:srgbClr val="00B0F0"/>
                </a:solidFill>
              </a:rPr>
              <a:t>nicht</a:t>
            </a:r>
            <a:r>
              <a:rPr lang="en-GB" sz="1800" dirty="0">
                <a:solidFill>
                  <a:srgbClr val="00B0F0"/>
                </a:solidFill>
              </a:rPr>
              <a:t> </a:t>
            </a:r>
            <a:r>
              <a:rPr lang="en-GB" sz="1800" dirty="0" err="1">
                <a:solidFill>
                  <a:srgbClr val="00B0F0"/>
                </a:solidFill>
              </a:rPr>
              <a:t>Mitschreiben</a:t>
            </a:r>
            <a:r>
              <a:rPr lang="en-GB" sz="1800" dirty="0">
                <a:solidFill>
                  <a:srgbClr val="00B0F0"/>
                </a:solidFill>
              </a:rPr>
              <a:t> (</a:t>
            </a:r>
            <a:r>
              <a:rPr lang="en-GB" sz="1800" dirty="0" err="1">
                <a:solidFill>
                  <a:srgbClr val="00B0F0"/>
                </a:solidFill>
              </a:rPr>
              <a:t>Lernplattform</a:t>
            </a:r>
            <a:r>
              <a:rPr lang="en-GB" sz="1800" dirty="0">
                <a:solidFill>
                  <a:srgbClr val="00B0F0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 err="1">
                <a:solidFill>
                  <a:srgbClr val="92D050"/>
                </a:solidFill>
              </a:rPr>
              <a:t>Anspruchsvolle</a:t>
            </a:r>
            <a:r>
              <a:rPr lang="en-GB" sz="1800" dirty="0">
                <a:solidFill>
                  <a:srgbClr val="92D050"/>
                </a:solidFill>
              </a:rPr>
              <a:t> </a:t>
            </a:r>
            <a:r>
              <a:rPr lang="en-GB" sz="1800" dirty="0" err="1">
                <a:solidFill>
                  <a:srgbClr val="92D050"/>
                </a:solidFill>
              </a:rPr>
              <a:t>Aufgabentypen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800" dirty="0" err="1">
                <a:solidFill>
                  <a:srgbClr val="92D050"/>
                </a:solidFill>
              </a:rPr>
              <a:t>Reduktion</a:t>
            </a:r>
            <a:r>
              <a:rPr lang="en-GB" sz="1800" dirty="0">
                <a:solidFill>
                  <a:srgbClr val="92D050"/>
                </a:solidFill>
              </a:rPr>
              <a:t> repetitive </a:t>
            </a:r>
            <a:r>
              <a:rPr lang="en-GB" sz="1800" dirty="0" err="1">
                <a:solidFill>
                  <a:srgbClr val="92D050"/>
                </a:solidFill>
              </a:rPr>
              <a:t>Schreibaufgaben</a:t>
            </a:r>
            <a:r>
              <a:rPr lang="en-GB" sz="1800" dirty="0">
                <a:solidFill>
                  <a:srgbClr val="92D050"/>
                </a:solidFill>
              </a:rPr>
              <a:t>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Verstärkter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95000"/>
                  </a:schemeClr>
                </a:solidFill>
              </a:rPr>
              <a:t>Einsatz</a:t>
            </a:r>
            <a:r>
              <a:rPr lang="en-GB" sz="1800" dirty="0">
                <a:solidFill>
                  <a:schemeClr val="bg1">
                    <a:lumMod val="95000"/>
                  </a:schemeClr>
                </a:solidFill>
              </a:rPr>
              <a:t> von </a:t>
            </a:r>
            <a:r>
              <a:rPr lang="en-GB" sz="1800" dirty="0" err="1">
                <a:solidFill>
                  <a:srgbClr val="B868A1"/>
                </a:solidFill>
              </a:rPr>
              <a:t>Visualisierungen</a:t>
            </a:r>
            <a:r>
              <a:rPr lang="en-GB" sz="1800" dirty="0">
                <a:solidFill>
                  <a:srgbClr val="B868A1"/>
                </a:solidFill>
              </a:rPr>
              <a:t> </a:t>
            </a:r>
            <a:r>
              <a:rPr lang="en-GB" sz="1800" dirty="0">
                <a:solidFill>
                  <a:schemeClr val="bg1">
                    <a:lumMod val="95000"/>
                  </a:schemeClr>
                </a:solidFill>
              </a:rPr>
              <a:t>und</a:t>
            </a:r>
            <a:r>
              <a:rPr lang="en-GB" sz="1800" dirty="0">
                <a:solidFill>
                  <a:srgbClr val="B868A1"/>
                </a:solidFill>
              </a:rPr>
              <a:t> </a:t>
            </a:r>
            <a:r>
              <a:rPr lang="en-GB" sz="1800" dirty="0" err="1">
                <a:solidFill>
                  <a:srgbClr val="B868A1"/>
                </a:solidFill>
              </a:rPr>
              <a:t>Übersicht</a:t>
            </a:r>
            <a:endParaRPr lang="en-GB" sz="1800" dirty="0">
              <a:solidFill>
                <a:srgbClr val="B868A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B868A1"/>
                </a:solidFill>
              </a:rPr>
              <a:t>Transfer </a:t>
            </a:r>
            <a:r>
              <a:rPr lang="en-GB" sz="1800" dirty="0">
                <a:solidFill>
                  <a:schemeClr val="bg1">
                    <a:lumMod val="95000"/>
                  </a:schemeClr>
                </a:solidFill>
              </a:rPr>
              <a:t>und</a:t>
            </a:r>
            <a:r>
              <a:rPr lang="en-GB" sz="1800" dirty="0">
                <a:solidFill>
                  <a:srgbClr val="B868A1"/>
                </a:solidFill>
              </a:rPr>
              <a:t> </a:t>
            </a:r>
            <a:r>
              <a:rPr lang="en-GB" sz="1800" dirty="0" err="1">
                <a:solidFill>
                  <a:srgbClr val="B868A1"/>
                </a:solidFill>
              </a:rPr>
              <a:t>Verallgemeinerung</a:t>
            </a:r>
            <a:r>
              <a:rPr lang="en-GB" sz="1800" dirty="0">
                <a:solidFill>
                  <a:srgbClr val="B868A1"/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95000"/>
                  </a:schemeClr>
                </a:solidFill>
              </a:rPr>
              <a:t>als</a:t>
            </a:r>
            <a:r>
              <a:rPr lang="en-GB" sz="1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95000"/>
                  </a:schemeClr>
                </a:solidFill>
              </a:rPr>
              <a:t>Orientierungsmassnahmen</a:t>
            </a:r>
            <a:endParaRPr lang="en-GB" sz="18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rgbClr val="00B0F0"/>
                </a:solidFill>
              </a:rPr>
              <a:t>enges</a:t>
            </a:r>
            <a:r>
              <a:rPr lang="en-GB" sz="1800" dirty="0">
                <a:solidFill>
                  <a:srgbClr val="00B0F0"/>
                </a:solidFill>
              </a:rPr>
              <a:t> Feedback zur Notation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rgbClr val="00B0F0"/>
                </a:solidFill>
              </a:rPr>
              <a:t>enges</a:t>
            </a:r>
            <a:r>
              <a:rPr lang="en-GB" sz="1800" dirty="0">
                <a:solidFill>
                  <a:srgbClr val="00B0F0"/>
                </a:solidFill>
              </a:rPr>
              <a:t> Feedback zu </a:t>
            </a:r>
            <a:r>
              <a:rPr lang="en-GB" sz="1800" dirty="0" err="1">
                <a:solidFill>
                  <a:srgbClr val="00B0F0"/>
                </a:solidFill>
              </a:rPr>
              <a:t>Lernstrategien</a:t>
            </a:r>
            <a:endParaRPr lang="en-IE" sz="1800" dirty="0">
              <a:solidFill>
                <a:srgbClr val="00B0F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393AE0E-18C7-45B7-8CAF-8453BDFE85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60898" r="5109" b="29173"/>
          <a:stretch/>
        </p:blipFill>
        <p:spPr>
          <a:xfrm>
            <a:off x="4391472" y="6177872"/>
            <a:ext cx="4752528" cy="68094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0F4AF25-AA69-49E2-B782-EC2799D114AE}"/>
              </a:ext>
            </a:extLst>
          </p:cNvPr>
          <p:cNvSpPr txBox="1"/>
          <p:nvPr/>
        </p:nvSpPr>
        <p:spPr>
          <a:xfrm>
            <a:off x="791496" y="1448736"/>
            <a:ext cx="7200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Wenn der Kopf schneller als die Hand ist</a:t>
            </a:r>
            <a:endParaRPr lang="en-IE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08E15FD4-0298-4FAD-8465-31655ED4D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96" y="274638"/>
            <a:ext cx="7895304" cy="904062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Unterstützung von </a:t>
            </a:r>
            <a:r>
              <a:rPr lang="de-DE" sz="3600" b="1" dirty="0">
                <a:solidFill>
                  <a:srgbClr val="00B0F0"/>
                </a:solidFill>
              </a:rPr>
              <a:t>exekutive Funktionen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4" name="Grafik 9">
            <a:extLst>
              <a:ext uri="{FF2B5EF4-FFF2-40B4-BE49-F238E27FC236}">
                <a16:creationId xmlns:a16="http://schemas.microsoft.com/office/drawing/2014/main" id="{5652CB63-0AB1-4F87-834E-93091B948C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684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7968-120A-4BB6-993E-5C8B13B14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964" y="409833"/>
            <a:ext cx="4366906" cy="683650"/>
          </a:xfrm>
        </p:spPr>
        <p:txBody>
          <a:bodyPr/>
          <a:lstStyle/>
          <a:p>
            <a:r>
              <a:rPr lang="de-DE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WARUM?</a:t>
            </a:r>
            <a:endParaRPr lang="en-CH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91187-B1DF-4C42-BFF5-9DD324623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76E-F439-4F86-8CFA-396BA9AB084D}" type="slidenum">
              <a:rPr lang="fr-CH" smtClean="0"/>
              <a:t>50</a:t>
            </a:fld>
            <a:endParaRPr lang="fr-CH"/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E796B709-8758-407E-82E0-565893DF1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4449"/>
            <a:ext cx="2551563" cy="1174418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761470E-1FAB-4942-8C64-C16B764784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609754"/>
              </p:ext>
            </p:extLst>
          </p:nvPr>
        </p:nvGraphicFramePr>
        <p:xfrm>
          <a:off x="580244" y="1338867"/>
          <a:ext cx="7886699" cy="508598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967420">
                  <a:extLst>
                    <a:ext uri="{9D8B030D-6E8A-4147-A177-3AD203B41FA5}">
                      <a16:colId xmlns:a16="http://schemas.microsoft.com/office/drawing/2014/main" val="2634331879"/>
                    </a:ext>
                  </a:extLst>
                </a:gridCol>
                <a:gridCol w="6919279">
                  <a:extLst>
                    <a:ext uri="{9D8B030D-6E8A-4147-A177-3AD203B41FA5}">
                      <a16:colId xmlns:a16="http://schemas.microsoft.com/office/drawing/2014/main" val="3942848847"/>
                    </a:ext>
                  </a:extLst>
                </a:gridCol>
              </a:tblGrid>
              <a:tr h="36385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WARUM (affektiv)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282768"/>
                  </a:ext>
                </a:extLst>
              </a:tr>
              <a:tr h="1366231">
                <a:tc>
                  <a:txBody>
                    <a:bodyPr/>
                    <a:lstStyle/>
                    <a:p>
                      <a:pPr marL="71755" marR="71755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</a:rPr>
                        <a:t>ZUGANG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Interesse wecken </a:t>
                      </a:r>
                      <a:endParaRPr lang="en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Wahlmöglichkeit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Motivation</a:t>
                      </a:r>
                      <a:r>
                        <a:rPr lang="de-CH" sz="1400" dirty="0">
                          <a:effectLst/>
                        </a:rPr>
                        <a:t> des Lehrperson / Anknüpfen an Lebenswirklichkeit der Lernenden / Präsentation von faszinierenden Perspektiven (Historisch/Philosophisch)</a:t>
                      </a:r>
                    </a:p>
                    <a:p>
                      <a:pPr marL="0" indent="0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Gute Lernatmosphäre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Ablenkungsquellen vermeiden</a:t>
                      </a:r>
                    </a:p>
                    <a:p>
                      <a:pPr marL="285750" indent="-285750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de-CH" sz="1400" dirty="0">
                          <a:effectLst/>
                        </a:rPr>
                        <a:t>Positive, sichere Unterrichtsatmosphäre ohne emotionale Bedrohungen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0667907"/>
                  </a:ext>
                </a:extLst>
              </a:tr>
              <a:tr h="1293135">
                <a:tc>
                  <a:txBody>
                    <a:bodyPr/>
                    <a:lstStyle/>
                    <a:p>
                      <a:pPr marL="71755" marR="71755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</a:rPr>
                        <a:t>ENTWICKLUNG / Erarbeitung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Anstrengung und Ausdauer aufrechterhalten</a:t>
                      </a:r>
                      <a:endParaRPr lang="en-CH" sz="1400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Transparenz Lernziele</a:t>
                      </a:r>
                      <a:r>
                        <a:rPr lang="de-CH" sz="1400" b="1" dirty="0">
                          <a:effectLst/>
                        </a:rPr>
                        <a:t>: </a:t>
                      </a:r>
                      <a:r>
                        <a:rPr lang="de-CH" sz="1400" dirty="0">
                          <a:effectLst/>
                        </a:rPr>
                        <a:t>Nutzen des Wissens (in der Schule/im Rest des Lebens)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LP: Lerninhalte mit verschiedenen </a:t>
                      </a: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Schwierigkeitsstufen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Kollaboration</a:t>
                      </a:r>
                      <a:r>
                        <a:rPr lang="de-CH" sz="1400" b="1" dirty="0">
                          <a:effectLst/>
                        </a:rPr>
                        <a:t> </a:t>
                      </a:r>
                      <a:r>
                        <a:rPr lang="de-CH" sz="1400" dirty="0">
                          <a:effectLst/>
                        </a:rPr>
                        <a:t>im Klassenzimmer / Synergien zwischen Lernenden</a:t>
                      </a:r>
                      <a:r>
                        <a:rPr lang="de-DE" sz="1400" dirty="0">
                          <a:effectLst/>
                        </a:rPr>
                        <a:t>/ </a:t>
                      </a:r>
                      <a:r>
                        <a:rPr lang="de-CH" sz="1400" dirty="0">
                          <a:effectLst/>
                        </a:rPr>
                        <a:t>Digitales) Helfersystem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Feedback: </a:t>
                      </a:r>
                      <a:r>
                        <a:rPr lang="de-CH" sz="1400" dirty="0">
                          <a:effectLst/>
                        </a:rPr>
                        <a:t>kriteriengeleitet und an individuellem Bezugsnorm orientiert </a:t>
                      </a:r>
                      <a:endParaRPr lang="en-CH" sz="14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3182644"/>
                  </a:ext>
                </a:extLst>
              </a:tr>
              <a:tr h="1742752">
                <a:tc>
                  <a:txBody>
                    <a:bodyPr/>
                    <a:lstStyle/>
                    <a:p>
                      <a:pPr marL="71755" marR="71755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</a:rPr>
                        <a:t>VERINNERLICHUNG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endParaRPr lang="de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dirty="0">
                          <a:effectLst/>
                        </a:rPr>
                        <a:t>Selbstregulierendes Lernen unterstützen</a:t>
                      </a:r>
                      <a:endParaRPr lang="en-CH" sz="1400" b="1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Pygmalion-Effekt</a:t>
                      </a:r>
                      <a:r>
                        <a:rPr lang="de-CH" sz="1400" b="1" dirty="0">
                          <a:effectLst/>
                        </a:rPr>
                        <a:t> nutzen: </a:t>
                      </a:r>
                      <a:r>
                        <a:rPr lang="de-CH" sz="1400" dirty="0">
                          <a:effectLst/>
                        </a:rPr>
                        <a:t>Stärken zurückspiegeln / ermutigen / das Positive sehen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Lernende: </a:t>
                      </a: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erreichbare Ziele </a:t>
                      </a: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verfolgen</a:t>
                      </a:r>
                      <a:endParaRPr lang="en-CH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1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Wichtig: </a:t>
                      </a: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Umgang mit Angst und Frustration </a:t>
                      </a:r>
                    </a:p>
                    <a:p>
                      <a:pPr lvl="1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(Ziele auch im Bereich Selbstregulation, Selbstreflexion);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LP: </a:t>
                      </a:r>
                      <a:r>
                        <a:rPr lang="de-CH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Planung am aktuellen Entwicklungsstand</a:t>
                      </a:r>
                      <a:r>
                        <a:rPr lang="de-CH" sz="1400" dirty="0">
                          <a:effectLst/>
                        </a:rPr>
                        <a:t>: HA digital abgeben</a:t>
                      </a:r>
                      <a:endParaRPr lang="en-CH" sz="1400" dirty="0">
                        <a:effectLst/>
                      </a:endParaRPr>
                    </a:p>
                    <a:p>
                      <a:pPr lvl="1"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Tools: digitaler Timer, Lerntagebücher, E-Portfolios </a:t>
                      </a:r>
                    </a:p>
                    <a:p>
                      <a:pPr lvl="0">
                        <a:lnSpc>
                          <a:spcPts val="1500"/>
                        </a:lnSpc>
                      </a:pPr>
                      <a:r>
                        <a:rPr lang="de-CH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Feedback</a:t>
                      </a:r>
                      <a:r>
                        <a:rPr lang="de-CH" sz="1400" dirty="0">
                          <a:effectLst/>
                        </a:rPr>
                        <a:t>: nicht nur Wissensinhalte, sondern auch zum Prozess (der Weg zum Ziel) </a:t>
                      </a:r>
                      <a:endParaRPr lang="en-CH" sz="1400" dirty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de-CH" sz="1400" dirty="0">
                          <a:effectLst/>
                        </a:rPr>
                        <a:t> </a:t>
                      </a:r>
                      <a:endParaRPr lang="en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8168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9981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1496" y="476672"/>
            <a:ext cx="6444800" cy="634025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Wecken von </a:t>
            </a:r>
            <a:r>
              <a:rPr lang="de-DE" sz="3600" b="1" dirty="0">
                <a:solidFill>
                  <a:srgbClr val="92D050"/>
                </a:solidFill>
              </a:rPr>
              <a:t>Lerninteresse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96" y="2082049"/>
            <a:ext cx="7895304" cy="4137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rgbClr val="92D050"/>
                </a:solidFill>
              </a:rPr>
              <a:t>Matheangst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betrifft pro Klasse 2-3 Schüler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Wie Dyskalkulie ein erworbenes Problem / Schwäche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In Prüfungssituation Block im Gehirn, der die Reproduktion des Gelernten physisch verhindert </a:t>
            </a:r>
          </a:p>
          <a:p>
            <a:pPr marL="0" indent="0">
              <a:buNone/>
            </a:pPr>
            <a:r>
              <a:rPr lang="de-DE" dirty="0" err="1">
                <a:solidFill>
                  <a:srgbClr val="92D050"/>
                </a:solidFill>
              </a:rPr>
              <a:t>Massnahmen</a:t>
            </a:r>
            <a:r>
              <a:rPr lang="de-DE" dirty="0">
                <a:solidFill>
                  <a:srgbClr val="92D050"/>
                </a:solidFill>
              </a:rPr>
              <a:t>: 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Ruhige, positive Lernatmosphäre 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Gutes Lehrer-Schüler-Verhältnis zentral (Hattie)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Tablett, wo Fehler „unsichtbar“ werden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Abmachungen, ob aufgerufen werden darf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Realistische Lernziele mit den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formulieren und formatives Feedback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(jeder arbeitet an eigenen Zielen</a:t>
            </a:r>
          </a:p>
          <a:p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Jeder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hat Stärken, die er für die Klasse einbringen kann: Finden und nutzen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47DD71E-89F8-4DC8-8473-EED1B892F6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18021" r="5109" b="71479"/>
          <a:stretch/>
        </p:blipFill>
        <p:spPr>
          <a:xfrm>
            <a:off x="4391472" y="6137919"/>
            <a:ext cx="4752528" cy="72008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592A283-2078-4156-9553-F7FEC05951D7}"/>
              </a:ext>
            </a:extLst>
          </p:cNvPr>
          <p:cNvSpPr txBox="1"/>
          <p:nvPr/>
        </p:nvSpPr>
        <p:spPr>
          <a:xfrm>
            <a:off x="791496" y="1256136"/>
            <a:ext cx="396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Beispiel: </a:t>
            </a:r>
            <a:r>
              <a:rPr lang="de-DE" sz="2800" b="1" dirty="0">
                <a:solidFill>
                  <a:schemeClr val="bg1">
                    <a:lumMod val="85000"/>
                  </a:schemeClr>
                </a:solidFill>
              </a:rPr>
              <a:t>Matheangst</a:t>
            </a:r>
            <a:endParaRPr lang="en-IE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FD3096B0-80BA-426E-93F6-2367BBD951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914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1484" y="235561"/>
            <a:ext cx="6606820" cy="1498178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Aufrechterhaltung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92D050"/>
                </a:solidFill>
              </a:rPr>
              <a:t>Anstrengung und Ausdauer</a:t>
            </a:r>
            <a:endParaRPr lang="en-GB" sz="2800" dirty="0">
              <a:solidFill>
                <a:srgbClr val="92D050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DCD39CC-CA5E-4269-BD07-324C91834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18021" r="5109" b="71479"/>
          <a:stretch/>
        </p:blipFill>
        <p:spPr>
          <a:xfrm>
            <a:off x="4375133" y="6145165"/>
            <a:ext cx="4752528" cy="720081"/>
          </a:xfrm>
          <a:prstGeom prst="rect">
            <a:avLst/>
          </a:prstGeom>
        </p:spPr>
      </p:pic>
      <p:sp>
        <p:nvSpPr>
          <p:cNvPr id="12" name="Inhaltsplatzhalter 9">
            <a:extLst>
              <a:ext uri="{FF2B5EF4-FFF2-40B4-BE49-F238E27FC236}">
                <a16:creationId xmlns:a16="http://schemas.microsoft.com/office/drawing/2014/main" id="{6596A02C-0ED4-4118-B734-C87D32EB1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96" y="1916832"/>
            <a:ext cx="7895304" cy="4137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 Unter- und Überforderung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Abstraktionsprobleme, logische Schwäche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fehlendes räumliches Vorstellungsvermögen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auditive Retention verkürzt, schwerhörig, taub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visuelle Retention verkürzt, sehbehindert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motorische Defizite, körperliche Behinderungen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Lernbehinderungen „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trouble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–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dys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“ (Dyslexie,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Dyscalcuie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, Dyspraxie),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Zappelphilipp, ADHS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Hochbegabung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Autismus-Spektrum </a:t>
            </a:r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C54577D8-DE15-4A40-94D3-B2883A9E08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171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96" y="1916832"/>
            <a:ext cx="7895304" cy="4137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bei Unter- und Überforderung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Abstraktionsprobleme, logische Schwäche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fehlendes räumliches Vorstellungsvermögen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auditive Retention verkürzt, </a:t>
            </a:r>
            <a:r>
              <a:rPr lang="de-DE" sz="1800" dirty="0">
                <a:solidFill>
                  <a:srgbClr val="FFC000"/>
                </a:solidFill>
              </a:rPr>
              <a:t>schwerhörig, taub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visuelle Retention verkürzt, </a:t>
            </a:r>
            <a:r>
              <a:rPr lang="de-DE" sz="1800" dirty="0">
                <a:solidFill>
                  <a:srgbClr val="FFC000"/>
                </a:solidFill>
              </a:rPr>
              <a:t>sehbehindert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motorische Defizite, </a:t>
            </a:r>
            <a:r>
              <a:rPr lang="de-DE" sz="1800" dirty="0">
                <a:solidFill>
                  <a:srgbClr val="FFC000"/>
                </a:solidFill>
              </a:rPr>
              <a:t>körperliche Behinderungen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rgbClr val="FFC000"/>
                </a:solidFill>
              </a:rPr>
              <a:t>Lernbehinderungen „</a:t>
            </a:r>
            <a:r>
              <a:rPr lang="de-DE" sz="1800" dirty="0" err="1">
                <a:solidFill>
                  <a:srgbClr val="FFC000"/>
                </a:solidFill>
              </a:rPr>
              <a:t>trouble</a:t>
            </a:r>
            <a:r>
              <a:rPr lang="de-DE" sz="1800" dirty="0">
                <a:solidFill>
                  <a:srgbClr val="FFC000"/>
                </a:solidFill>
              </a:rPr>
              <a:t> – </a:t>
            </a:r>
            <a:r>
              <a:rPr lang="de-DE" sz="1800" dirty="0" err="1">
                <a:solidFill>
                  <a:srgbClr val="FFC000"/>
                </a:solidFill>
              </a:rPr>
              <a:t>dys</a:t>
            </a:r>
            <a:r>
              <a:rPr lang="de-DE" sz="1800" dirty="0">
                <a:solidFill>
                  <a:srgbClr val="FFC000"/>
                </a:solidFill>
              </a:rPr>
              <a:t>“ (Dyslexie, </a:t>
            </a:r>
            <a:r>
              <a:rPr lang="de-DE" sz="1800" dirty="0" err="1">
                <a:solidFill>
                  <a:srgbClr val="FFC000"/>
                </a:solidFill>
              </a:rPr>
              <a:t>Dyscalcuie</a:t>
            </a:r>
            <a:r>
              <a:rPr lang="de-DE" sz="1800" dirty="0">
                <a:solidFill>
                  <a:srgbClr val="FFC000"/>
                </a:solidFill>
              </a:rPr>
              <a:t>, Dyspraxie),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Zappelphilipp, </a:t>
            </a:r>
            <a:r>
              <a:rPr lang="de-DE" sz="1800" dirty="0">
                <a:solidFill>
                  <a:srgbClr val="FFC000"/>
                </a:solidFill>
              </a:rPr>
              <a:t>ADHS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Hochbegabung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>
                <a:solidFill>
                  <a:srgbClr val="FFC000"/>
                </a:solidFill>
              </a:rPr>
              <a:t>Autismus-Spektrum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DCD39CC-CA5E-4269-BD07-324C91834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18021" r="5109" b="71479"/>
          <a:stretch/>
        </p:blipFill>
        <p:spPr>
          <a:xfrm>
            <a:off x="4375133" y="6145165"/>
            <a:ext cx="4752528" cy="72008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15A91FA-6D2A-4E83-B763-91FAC87FAFB4}"/>
              </a:ext>
            </a:extLst>
          </p:cNvPr>
          <p:cNvSpPr txBox="1"/>
          <p:nvPr/>
        </p:nvSpPr>
        <p:spPr>
          <a:xfrm>
            <a:off x="3570508" y="4959204"/>
            <a:ext cx="5220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FC000"/>
                </a:solidFill>
              </a:rPr>
              <a:t>bekommt NAM</a:t>
            </a:r>
            <a:endParaRPr lang="en-IE" sz="5400" dirty="0">
              <a:solidFill>
                <a:srgbClr val="FFC000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FF7DED9-55FC-42CB-8FBF-E7235D8144B8}"/>
              </a:ext>
            </a:extLst>
          </p:cNvPr>
          <p:cNvSpPr txBox="1"/>
          <p:nvPr/>
        </p:nvSpPr>
        <p:spPr>
          <a:xfrm>
            <a:off x="5778100" y="2344970"/>
            <a:ext cx="3060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Mathe et al.</a:t>
            </a:r>
            <a:endParaRPr lang="en-IE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0002B46-C05D-4948-8480-DE960C583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84" y="235561"/>
            <a:ext cx="6606820" cy="1498178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Aufrechterhaltung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92D050"/>
                </a:solidFill>
              </a:rPr>
              <a:t>Anstrengung und Ausdauer</a:t>
            </a:r>
            <a:endParaRPr lang="en-GB" sz="2800" dirty="0">
              <a:solidFill>
                <a:srgbClr val="92D050"/>
              </a:solidFill>
            </a:endParaRPr>
          </a:p>
        </p:txBody>
      </p:sp>
      <p:pic>
        <p:nvPicPr>
          <p:cNvPr id="13" name="Grafik 9">
            <a:extLst>
              <a:ext uri="{FF2B5EF4-FFF2-40B4-BE49-F238E27FC236}">
                <a16:creationId xmlns:a16="http://schemas.microsoft.com/office/drawing/2014/main" id="{0CDAA1C5-6662-4C2B-8632-F827B541E3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244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31DFA21F-58FA-490D-BDF6-2179F337C03D}"/>
              </a:ext>
            </a:extLst>
          </p:cNvPr>
          <p:cNvSpPr txBox="1"/>
          <p:nvPr/>
        </p:nvSpPr>
        <p:spPr>
          <a:xfrm>
            <a:off x="960358" y="1808784"/>
            <a:ext cx="3607083" cy="394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  <a:spcBef>
                <a:spcPts val="750"/>
              </a:spcBef>
              <a:spcAft>
                <a:spcPts val="1200"/>
              </a:spcAft>
              <a:buClr>
                <a:schemeClr val="accent1"/>
              </a:buClr>
            </a:pPr>
            <a:r>
              <a:rPr lang="en-GB" sz="1800" b="1" dirty="0">
                <a:solidFill>
                  <a:srgbClr val="FFC000"/>
                </a:solidFill>
                <a:latin typeface="+mn-lt"/>
                <a:ea typeface="+mn-ea"/>
              </a:rPr>
              <a:t>Stephen: </a:t>
            </a:r>
          </a:p>
          <a:p>
            <a:pPr marL="171450" indent="-171450" defTabSz="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sprunghaft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in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Gedanken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, </a:t>
            </a:r>
          </a:p>
          <a:p>
            <a:pPr marL="171450" indent="-171450" defTabSz="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Probleme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mit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sauberere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Notation; </a:t>
            </a:r>
          </a:p>
          <a:p>
            <a:pPr marL="171450" indent="-171450" defTabSz="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Mathe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-Angst, </a:t>
            </a:r>
          </a:p>
          <a:p>
            <a:pPr marL="171450" indent="-171450" defTabSz="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Minderleister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in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Prüfungen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; </a:t>
            </a:r>
          </a:p>
          <a:p>
            <a:pPr marL="171450" indent="-171450" defTabSz="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unsicher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niedriges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Selbstwertgefühl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,</a:t>
            </a:r>
          </a:p>
          <a:p>
            <a:pPr marL="171450" indent="-171450" defTabSz="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aber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echter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Gentleman, </a:t>
            </a:r>
          </a:p>
          <a:p>
            <a:pPr marL="171450" indent="-171450" defTabSz="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4.5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504" y="1818094"/>
            <a:ext cx="3844764" cy="41373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rgbClr val="FFC000"/>
                </a:solidFill>
              </a:rPr>
              <a:t>Marlene: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gründlich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etwas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langsam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systematisch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Gedanken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und Notation,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Verstehensprobleme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umgänglich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3.5</a:t>
            </a:r>
          </a:p>
        </p:txBody>
      </p:sp>
      <p:pic>
        <p:nvPicPr>
          <p:cNvPr id="5" name="Grafik 9">
            <a:extLst>
              <a:ext uri="{FF2B5EF4-FFF2-40B4-BE49-F238E27FC236}">
                <a16:creationId xmlns:a16="http://schemas.microsoft.com/office/drawing/2014/main" id="{49D4399A-A819-4391-856D-BAC5230F36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542396" y="284339"/>
            <a:ext cx="1378496" cy="123304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DCD39CC-CA5E-4269-BD07-324C91834A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9" t="18021" r="5109" b="71479"/>
          <a:stretch/>
        </p:blipFill>
        <p:spPr>
          <a:xfrm>
            <a:off x="4391472" y="6137919"/>
            <a:ext cx="4752528" cy="720081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BE0A2F85-AF94-4C84-95DA-4109E88F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</p:spPr>
        <p:txBody>
          <a:bodyPr>
            <a:normAutofit fontScale="90000"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Aufrechterhaltung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92D050"/>
                </a:solidFill>
              </a:rPr>
              <a:t>Anstrengung und Ausdauer</a:t>
            </a:r>
            <a:endParaRPr lang="en-GB" sz="2800" dirty="0">
              <a:solidFill>
                <a:srgbClr val="92D050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5757E95-E90E-45AC-848F-7FB161DA63C0}"/>
              </a:ext>
            </a:extLst>
          </p:cNvPr>
          <p:cNvSpPr txBox="1"/>
          <p:nvPr/>
        </p:nvSpPr>
        <p:spPr>
          <a:xfrm>
            <a:off x="782170" y="902583"/>
            <a:ext cx="6840912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Nutzen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 von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Synergien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 in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festen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Lern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-Teams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498B5C91-EFDA-4E7D-910E-C91BB7B7CDC7}"/>
              </a:ext>
            </a:extLst>
          </p:cNvPr>
          <p:cNvGrpSpPr/>
          <p:nvPr/>
        </p:nvGrpSpPr>
        <p:grpSpPr>
          <a:xfrm>
            <a:off x="964917" y="5039939"/>
            <a:ext cx="8179083" cy="1817724"/>
            <a:chOff x="964917" y="5039939"/>
            <a:chExt cx="8179083" cy="1817724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5A43354A-3A77-45DC-972A-8641783706FF}"/>
                </a:ext>
              </a:extLst>
            </p:cNvPr>
            <p:cNvGrpSpPr/>
            <p:nvPr/>
          </p:nvGrpSpPr>
          <p:grpSpPr>
            <a:xfrm>
              <a:off x="964917" y="5039939"/>
              <a:ext cx="7723351" cy="1597045"/>
              <a:chOff x="964917" y="5039939"/>
              <a:chExt cx="7723351" cy="1597045"/>
            </a:xfrm>
          </p:grpSpPr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C686B9EA-F35B-4E4E-8696-BDFAE1C082C2}"/>
                  </a:ext>
                </a:extLst>
              </p:cNvPr>
              <p:cNvSpPr txBox="1"/>
              <p:nvPr/>
            </p:nvSpPr>
            <p:spPr>
              <a:xfrm>
                <a:off x="964917" y="5759821"/>
                <a:ext cx="3607083" cy="87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 defTabSz="68580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GB" sz="1800" dirty="0" err="1">
                    <a:solidFill>
                      <a:srgbClr val="FFC000"/>
                    </a:solidFill>
                    <a:latin typeface="+mn-lt"/>
                    <a:ea typeface="+mn-ea"/>
                  </a:rPr>
                  <a:t>Mündlich</a:t>
                </a:r>
                <a:r>
                  <a:rPr lang="en-GB" sz="1800" dirty="0">
                    <a:solidFill>
                      <a:srgbClr val="FFC000"/>
                    </a:solidFill>
                    <a:latin typeface="+mn-lt"/>
                    <a:ea typeface="+mn-ea"/>
                  </a:rPr>
                  <a:t> Matura: 5.5</a:t>
                </a:r>
              </a:p>
              <a:p>
                <a:endParaRPr lang="en-IE" dirty="0"/>
              </a:p>
            </p:txBody>
          </p:sp>
          <p:sp>
            <p:nvSpPr>
              <p:cNvPr id="19" name="Inhaltsplatzhalter 9">
                <a:extLst>
                  <a:ext uri="{FF2B5EF4-FFF2-40B4-BE49-F238E27FC236}">
                    <a16:creationId xmlns:a16="http://schemas.microsoft.com/office/drawing/2014/main" id="{5E287DE8-9DB5-491F-A0DA-FE7AFD06CE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43504" y="5039939"/>
                <a:ext cx="3844764" cy="5307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800" dirty="0" err="1">
                    <a:solidFill>
                      <a:srgbClr val="FFC000"/>
                    </a:solidFill>
                  </a:rPr>
                  <a:t>Mündliche</a:t>
                </a:r>
                <a:r>
                  <a:rPr lang="en-GB" sz="1800" dirty="0">
                    <a:solidFill>
                      <a:srgbClr val="FFC000"/>
                    </a:solidFill>
                  </a:rPr>
                  <a:t> Matura: 5</a:t>
                </a:r>
              </a:p>
            </p:txBody>
          </p:sp>
        </p:grp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A28D04D2-26AD-45A6-91DE-28CE4B9A702F}"/>
                </a:ext>
              </a:extLst>
            </p:cNvPr>
            <p:cNvSpPr txBox="1"/>
            <p:nvPr/>
          </p:nvSpPr>
          <p:spPr>
            <a:xfrm>
              <a:off x="4031928" y="5720620"/>
              <a:ext cx="5112072" cy="1137043"/>
            </a:xfrm>
            <a:prstGeom prst="rect">
              <a:avLst/>
            </a:prstGeom>
            <a:solidFill>
              <a:srgbClr val="2F455F"/>
            </a:solidFill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ct val="150000"/>
                </a:lnSpc>
                <a:spcAft>
                  <a:spcPts val="0"/>
                </a:spcAft>
                <a:buNone/>
              </a:pPr>
              <a:r>
                <a:rPr lang="en-GB" sz="2000" dirty="0" err="1">
                  <a:solidFill>
                    <a:srgbClr val="FFC000"/>
                  </a:solidFill>
                </a:rPr>
                <a:t>Matheangst</a:t>
              </a:r>
              <a:r>
                <a:rPr lang="en-GB" sz="2000" dirty="0">
                  <a:solidFill>
                    <a:srgbClr val="FFC000"/>
                  </a:solidFill>
                </a:rPr>
                <a:t>, Stress und </a:t>
              </a:r>
              <a:r>
                <a:rPr lang="en-GB" sz="2000" dirty="0" err="1">
                  <a:solidFill>
                    <a:srgbClr val="FFC000"/>
                  </a:solidFill>
                </a:rPr>
                <a:t>Unsicherheit</a:t>
              </a:r>
              <a:r>
                <a:rPr lang="en-GB" sz="2000" dirty="0">
                  <a:solidFill>
                    <a:srgbClr val="FFC000"/>
                  </a:solidFill>
                </a:rPr>
                <a:t> </a:t>
              </a:r>
              <a:r>
                <a:rPr lang="en-GB" sz="2000" dirty="0" err="1">
                  <a:solidFill>
                    <a:srgbClr val="FFC000"/>
                  </a:solidFill>
                </a:rPr>
                <a:t>weg</a:t>
              </a:r>
              <a:r>
                <a:rPr lang="en-GB" sz="2000" dirty="0">
                  <a:solidFill>
                    <a:srgbClr val="FFC000"/>
                  </a:solidFill>
                </a:rPr>
                <a:t>; </a:t>
              </a:r>
            </a:p>
            <a:p>
              <a:pPr marL="0" indent="0" algn="ctr">
                <a:lnSpc>
                  <a:spcPct val="150000"/>
                </a:lnSpc>
                <a:spcAft>
                  <a:spcPts val="0"/>
                </a:spcAft>
                <a:buNone/>
              </a:pPr>
              <a:r>
                <a:rPr lang="en-GB" sz="2000" dirty="0">
                  <a:solidFill>
                    <a:srgbClr val="FFC000"/>
                  </a:solidFill>
                </a:rPr>
                <a:t>confident learners</a:t>
              </a:r>
            </a:p>
            <a:p>
              <a:pPr marL="0" indent="0" algn="ctr">
                <a:lnSpc>
                  <a:spcPct val="150000"/>
                </a:lnSpc>
                <a:spcAft>
                  <a:spcPts val="0"/>
                </a:spcAft>
                <a:buNone/>
              </a:pPr>
              <a:endParaRPr lang="en-GB" sz="600" dirty="0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35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>
            <a:extLst>
              <a:ext uri="{FF2B5EF4-FFF2-40B4-BE49-F238E27FC236}">
                <a16:creationId xmlns:a16="http://schemas.microsoft.com/office/drawing/2014/main" id="{52A20061-CA16-496A-9B74-B34516B0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Aufrechterhaltung von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92D050"/>
                </a:solidFill>
              </a:rPr>
              <a:t>Anstrengung und Ausdauer</a:t>
            </a:r>
            <a:endParaRPr lang="en-GB" sz="2800" dirty="0">
              <a:solidFill>
                <a:srgbClr val="92D050"/>
              </a:solidFill>
            </a:endParaRP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829" y="1982008"/>
            <a:ext cx="3825461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GB" sz="1800" b="1" dirty="0">
                <a:solidFill>
                  <a:srgbClr val="FFC000"/>
                </a:solidFill>
              </a:rPr>
              <a:t>Nuria: </a:t>
            </a:r>
          </a:p>
          <a:p>
            <a:pPr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Hochbegabt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Unterforderung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Kopf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schneller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Hand</a:t>
            </a:r>
          </a:p>
          <a:p>
            <a:pPr>
              <a:spcAft>
                <a:spcPts val="1200"/>
              </a:spcAft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Notationsprobleme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</a:t>
            </a:r>
            <a:br>
              <a:rPr lang="en-GB" sz="1800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</a:br>
            <a:br>
              <a:rPr lang="en-GB" sz="1800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</a:b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Flüchtigkeitsfehler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br>
              <a:rPr lang="en-GB" sz="2400" dirty="0">
                <a:solidFill>
                  <a:schemeClr val="bg1">
                    <a:lumMod val="85000"/>
                  </a:schemeClr>
                </a:solidFill>
              </a:rPr>
            </a:b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C6A4F9D-87AF-4F81-AE30-8F6155338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0270" y="1997838"/>
            <a:ext cx="4038600" cy="4525963"/>
          </a:xfrm>
        </p:spPr>
        <p:txBody>
          <a:bodyPr>
            <a:normAutofit/>
          </a:bodyPr>
          <a:lstStyle/>
          <a:p>
            <a:r>
              <a:rPr lang="en-GB" sz="1800" b="1" dirty="0">
                <a:solidFill>
                  <a:srgbClr val="FFC000"/>
                </a:solidFill>
              </a:rPr>
              <a:t>Nicole: </a:t>
            </a:r>
          </a:p>
          <a:p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Legasthenie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</a:p>
          <a:p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hervorragende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Notationstechniken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angepasst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an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ihre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Lernschwäche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</a:p>
          <a:p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unkonventionelle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Herangehensweise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übersieht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z.T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ihre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Fehler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oder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verliert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Orientierung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DCD39CC-CA5E-4269-BD07-324C91834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18021" r="5109" b="71479"/>
          <a:stretch/>
        </p:blipFill>
        <p:spPr>
          <a:xfrm>
            <a:off x="4391472" y="6137919"/>
            <a:ext cx="4752528" cy="72008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BA7CF4D-0172-4695-A6E0-738B9EF3E0FE}"/>
              </a:ext>
            </a:extLst>
          </p:cNvPr>
          <p:cNvSpPr txBox="1"/>
          <p:nvPr/>
        </p:nvSpPr>
        <p:spPr>
          <a:xfrm>
            <a:off x="782170" y="902583"/>
            <a:ext cx="6840912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Nutzen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 von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Synergien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 in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festen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</a:rPr>
              <a:t>Lern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</a:rPr>
              <a:t>-Teams</a:t>
            </a:r>
          </a:p>
        </p:txBody>
      </p:sp>
      <p:pic>
        <p:nvPicPr>
          <p:cNvPr id="12" name="Grafik 9">
            <a:extLst>
              <a:ext uri="{FF2B5EF4-FFF2-40B4-BE49-F238E27FC236}">
                <a16:creationId xmlns:a16="http://schemas.microsoft.com/office/drawing/2014/main" id="{FBD1A101-867B-4536-B5C3-A75B02930D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F5672BC-FB98-44AD-AAC3-01D2E61B364F}"/>
              </a:ext>
            </a:extLst>
          </p:cNvPr>
          <p:cNvSpPr txBox="1"/>
          <p:nvPr/>
        </p:nvSpPr>
        <p:spPr>
          <a:xfrm>
            <a:off x="784408" y="4486045"/>
            <a:ext cx="5677843" cy="1807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C000"/>
                </a:solidFill>
              </a:rPr>
              <a:t>Auswirkungen: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Ebenbürtig im unkonventionellen Denken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Challenge führt zu vertieftem Verständnis in Mathe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Nicoles Fehler findet Nuria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Nuria lernt Notation von Nicole</a:t>
            </a:r>
          </a:p>
        </p:txBody>
      </p:sp>
    </p:spTree>
    <p:extLst>
      <p:ext uri="{BB962C8B-B14F-4D97-AF65-F5344CB8AC3E}">
        <p14:creationId xmlns:p14="http://schemas.microsoft.com/office/powerpoint/2010/main" val="211283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1496" y="274637"/>
            <a:ext cx="7895304" cy="915635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Fähigkeit zur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92D050"/>
                </a:solidFill>
              </a:rPr>
              <a:t>Regulierung des eigenen Lernens</a:t>
            </a:r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10FC26E-4507-496B-95B5-86D91CB0F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96" y="1988840"/>
            <a:ext cx="7895304" cy="41373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>
                <a:solidFill>
                  <a:srgbClr val="FFC000"/>
                </a:solidFill>
              </a:rPr>
              <a:t>Problem: </a:t>
            </a:r>
            <a:br>
              <a:rPr lang="en-GB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Frustrierte Schüler sehr hoher Intelligenz, die in Mathe zu scheitern scheinen </a:t>
            </a:r>
            <a:br>
              <a:rPr lang="de-DE" sz="1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„Symptom“: auffällig viele </a:t>
            </a:r>
            <a:r>
              <a:rPr lang="de-DE" sz="1800" dirty="0" err="1">
                <a:solidFill>
                  <a:schemeClr val="bg1">
                    <a:lumMod val="85000"/>
                  </a:schemeClr>
                </a:solidFill>
              </a:rPr>
              <a:t>Verstehensprobleme</a:t>
            </a:r>
            <a:r>
              <a:rPr lang="de-DE" sz="1800" dirty="0">
                <a:solidFill>
                  <a:schemeClr val="bg1">
                    <a:lumMod val="85000"/>
                  </a:schemeClr>
                </a:solidFill>
              </a:rPr>
              <a:t> , die nicht zum Rest ihrer sonstigen intellektuellen Fähigkeiten passt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GB" sz="1800" b="1" dirty="0" err="1">
                <a:solidFill>
                  <a:srgbClr val="FFC000"/>
                </a:solidFill>
              </a:rPr>
              <a:t>Anpassungen</a:t>
            </a:r>
            <a:r>
              <a:rPr lang="en-GB" sz="1800" b="1" dirty="0">
                <a:solidFill>
                  <a:srgbClr val="FFC000"/>
                </a:solidFill>
              </a:rPr>
              <a:t> und </a:t>
            </a:r>
            <a:r>
              <a:rPr lang="en-GB" sz="1800" b="1" dirty="0" err="1">
                <a:solidFill>
                  <a:srgbClr val="FFC000"/>
                </a:solidFill>
              </a:rPr>
              <a:t>Massnahmen</a:t>
            </a:r>
            <a:r>
              <a:rPr lang="en-GB" sz="1800" b="1" dirty="0">
                <a:solidFill>
                  <a:srgbClr val="FFC00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offizielle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Entbindung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meinen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Erklärungen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folgen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zu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müssen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Fragen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Pflicht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mehr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Autonomie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 in der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</a:rPr>
              <a:t>Aufgabenauswahl</a:t>
            </a:r>
            <a:endParaRPr lang="en-GB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D8273FC-AEF6-489D-BA81-A71B8CD006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" t="18021" r="5109" b="71479"/>
          <a:stretch/>
        </p:blipFill>
        <p:spPr>
          <a:xfrm>
            <a:off x="4391472" y="6126163"/>
            <a:ext cx="4752528" cy="72008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DC94799-D923-4AB6-B713-C685F2AFB19B}"/>
              </a:ext>
            </a:extLst>
          </p:cNvPr>
          <p:cNvSpPr txBox="1"/>
          <p:nvPr/>
        </p:nvSpPr>
        <p:spPr>
          <a:xfrm>
            <a:off x="791496" y="1358724"/>
            <a:ext cx="45992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 err="1">
                <a:solidFill>
                  <a:schemeClr val="bg1">
                    <a:lumMod val="85000"/>
                  </a:schemeClr>
                </a:solidFill>
              </a:rPr>
              <a:t>Minderleister</a:t>
            </a:r>
            <a:endParaRPr lang="en-IE" dirty="0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89CDD2BF-BE53-4DB3-A183-32F0C13BC0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229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DC94799-D923-4AB6-B713-C685F2AFB19B}"/>
              </a:ext>
            </a:extLst>
          </p:cNvPr>
          <p:cNvSpPr txBox="1"/>
          <p:nvPr/>
        </p:nvSpPr>
        <p:spPr>
          <a:xfrm>
            <a:off x="791496" y="1358724"/>
            <a:ext cx="56707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 err="1">
                <a:solidFill>
                  <a:schemeClr val="bg1">
                    <a:lumMod val="85000"/>
                  </a:schemeClr>
                </a:solidFill>
              </a:rPr>
              <a:t>Minderleister</a:t>
            </a:r>
            <a:r>
              <a:rPr lang="de-DE" sz="2400" b="1" dirty="0">
                <a:solidFill>
                  <a:schemeClr val="bg1">
                    <a:lumMod val="85000"/>
                  </a:schemeClr>
                </a:solidFill>
              </a:rPr>
              <a:t> - </a:t>
            </a:r>
            <a:r>
              <a:rPr lang="en-GB" b="1" dirty="0" err="1">
                <a:solidFill>
                  <a:srgbClr val="FFC000"/>
                </a:solidFill>
              </a:rPr>
              <a:t>Auswirkungen</a:t>
            </a:r>
            <a:r>
              <a:rPr lang="en-GB" sz="2400" b="1" dirty="0">
                <a:solidFill>
                  <a:srgbClr val="FFC000"/>
                </a:solidFill>
              </a:rPr>
              <a:t>: </a:t>
            </a:r>
            <a:endParaRPr lang="en-I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9713704-B7AF-41AF-B901-D05A964EAEA3}"/>
              </a:ext>
            </a:extLst>
          </p:cNvPr>
          <p:cNvSpPr txBox="1"/>
          <p:nvPr/>
        </p:nvSpPr>
        <p:spPr>
          <a:xfrm>
            <a:off x="791496" y="2083309"/>
            <a:ext cx="7895304" cy="4358116"/>
          </a:xfrm>
          <a:prstGeom prst="rect">
            <a:avLst/>
          </a:prstGeom>
          <a:solidFill>
            <a:srgbClr val="2F455F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 dirty="0">
                <a:solidFill>
                  <a:srgbClr val="FFC000"/>
                </a:solidFill>
              </a:rPr>
              <a:t>Nathalie: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Vorher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: 3.8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2 Jahre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später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: 6,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beste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Matur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in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Mathe</a:t>
            </a:r>
            <a:endParaRPr lang="en-GB" sz="18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 dirty="0">
                <a:solidFill>
                  <a:srgbClr val="FFC000"/>
                </a:solidFill>
              </a:rPr>
              <a:t>Susanne: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Vorher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: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Dauerfrust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auf 4.5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Nachher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: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Studium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Mathe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im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Nebenfach</a:t>
            </a:r>
            <a:endParaRPr lang="en-GB" sz="18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000" dirty="0">
                <a:solidFill>
                  <a:srgbClr val="FFC000"/>
                </a:solidFill>
              </a:rPr>
              <a:t>Lukas: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Vorher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: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frustiertes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Stören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,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Jetzt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: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neues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Selbstbewusstsein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,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verbesserte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  <a:r>
              <a:rPr lang="en-GB" sz="1800" dirty="0" err="1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Arbeitshaltung</a:t>
            </a: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rPr>
              <a:t> 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0B709AF-B66F-45EB-8332-C6E946320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96" y="274637"/>
            <a:ext cx="7895304" cy="915635"/>
          </a:xfrm>
        </p:spPr>
        <p:txBody>
          <a:bodyPr>
            <a:normAutofit/>
          </a:bodyPr>
          <a:lstStyle/>
          <a:p>
            <a:r>
              <a:rPr lang="de-DE" sz="1800" b="1" dirty="0">
                <a:solidFill>
                  <a:schemeClr val="bg1">
                    <a:lumMod val="85000"/>
                  </a:schemeClr>
                </a:solidFill>
              </a:rPr>
              <a:t>Fähigkeit zur </a:t>
            </a:r>
            <a:br>
              <a:rPr lang="de-DE" sz="18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3600" b="1" dirty="0">
                <a:solidFill>
                  <a:srgbClr val="92D050"/>
                </a:solidFill>
              </a:rPr>
              <a:t>Regulierung des eigenen Lernens</a:t>
            </a:r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2" name="Grafik 9">
            <a:extLst>
              <a:ext uri="{FF2B5EF4-FFF2-40B4-BE49-F238E27FC236}">
                <a16:creationId xmlns:a16="http://schemas.microsoft.com/office/drawing/2014/main" id="{C6313EFC-C170-4A13-9982-FBF4D04AB6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7" r="8849" b="6158"/>
          <a:stretch/>
        </p:blipFill>
        <p:spPr>
          <a:xfrm>
            <a:off x="7452384" y="241510"/>
            <a:ext cx="1378496" cy="12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104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4BD67D9C-46C8-4B37-AF38-B4ECE277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1333684"/>
          </a:xfrm>
        </p:spPr>
        <p:txBody>
          <a:bodyPr>
            <a:normAutofit/>
          </a:bodyPr>
          <a:lstStyle/>
          <a:p>
            <a:r>
              <a:rPr lang="de-DE" sz="4000" dirty="0"/>
              <a:t>Herausforderungen US - CH</a:t>
            </a:r>
            <a:endParaRPr lang="en-IE" sz="4000" dirty="0"/>
          </a:p>
        </p:txBody>
      </p:sp>
      <p:sp>
        <p:nvSpPr>
          <p:cNvPr id="11" name="Inhaltsplatzhalter 4">
            <a:extLst>
              <a:ext uri="{FF2B5EF4-FFF2-40B4-BE49-F238E27FC236}">
                <a16:creationId xmlns:a16="http://schemas.microsoft.com/office/drawing/2014/main" id="{200340AD-E049-4837-8F45-E0F11AA01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5328" y="1600200"/>
            <a:ext cx="4294824" cy="4991284"/>
          </a:xfrm>
        </p:spPr>
        <p:txBody>
          <a:bodyPr>
            <a:noAutofit/>
          </a:bodyPr>
          <a:lstStyle/>
          <a:p>
            <a:r>
              <a:rPr lang="de-DE" sz="2000" dirty="0">
                <a:solidFill>
                  <a:schemeClr val="bg1">
                    <a:lumMod val="85000"/>
                  </a:schemeClr>
                </a:solidFill>
              </a:rPr>
              <a:t>UDL entwickelt für das </a:t>
            </a:r>
            <a:r>
              <a:rPr lang="de-DE" sz="2000" dirty="0">
                <a:solidFill>
                  <a:srgbClr val="FFC000"/>
                </a:solidFill>
              </a:rPr>
              <a:t>US Schulsystem:</a:t>
            </a:r>
            <a:endParaRPr lang="en-IE" sz="2000" dirty="0">
              <a:solidFill>
                <a:srgbClr val="FFC000"/>
              </a:solidFill>
            </a:endParaRPr>
          </a:p>
          <a:p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5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Lektionen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pro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Woche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, </a:t>
            </a:r>
          </a:p>
          <a:p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LP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sehen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die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jeden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Tag</a:t>
            </a:r>
          </a:p>
          <a:p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ggf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nur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1 Semester</a:t>
            </a:r>
          </a:p>
          <a:p>
            <a:endParaRPr lang="en-IE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IE" sz="2000" dirty="0">
                <a:solidFill>
                  <a:srgbClr val="FFC000"/>
                </a:solidFill>
              </a:rPr>
              <a:t>Ich: </a:t>
            </a:r>
            <a:r>
              <a:rPr lang="en-IE" sz="2000" dirty="0" err="1">
                <a:solidFill>
                  <a:srgbClr val="FFC000"/>
                </a:solidFill>
              </a:rPr>
              <a:t>Teilzeitpensum</a:t>
            </a:r>
            <a:r>
              <a:rPr lang="en-IE" sz="2000" dirty="0">
                <a:solidFill>
                  <a:srgbClr val="FFC000"/>
                </a:solidFill>
              </a:rPr>
              <a:t>, </a:t>
            </a:r>
            <a:r>
              <a:rPr lang="en-IE" sz="2000" dirty="0" err="1">
                <a:solidFill>
                  <a:srgbClr val="FFC000"/>
                </a:solidFill>
              </a:rPr>
              <a:t>hohe</a:t>
            </a:r>
            <a:r>
              <a:rPr lang="en-IE" sz="2000" dirty="0">
                <a:solidFill>
                  <a:srgbClr val="FFC000"/>
                </a:solidFill>
              </a:rPr>
              <a:t> Dotation </a:t>
            </a:r>
          </a:p>
          <a:p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Ich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kenne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meine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sehr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gut</a:t>
            </a:r>
          </a:p>
          <a:p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15 Jahre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Lehrerfahrung</a:t>
            </a:r>
            <a:endParaRPr lang="en-IE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Kann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individuelle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Massnahmen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zielgenauer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planen</a:t>
            </a:r>
            <a:endParaRPr lang="en-IE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Persönliche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Motivation durch private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Betroffenheit</a:t>
            </a:r>
            <a:endParaRPr lang="en-IE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D0B23BCC-BF2C-4703-9059-20B45AEB3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1791" y="1600200"/>
            <a:ext cx="3844764" cy="4889208"/>
          </a:xfrm>
        </p:spPr>
        <p:txBody>
          <a:bodyPr>
            <a:normAutofit/>
          </a:bodyPr>
          <a:lstStyle/>
          <a:p>
            <a:r>
              <a:rPr lang="de-DE" sz="2200" dirty="0">
                <a:solidFill>
                  <a:srgbClr val="FFC000"/>
                </a:solidFill>
              </a:rPr>
              <a:t>CH allgemein:</a:t>
            </a:r>
          </a:p>
          <a:p>
            <a:r>
              <a:rPr lang="de-DE" sz="2200" dirty="0">
                <a:solidFill>
                  <a:schemeClr val="bg1">
                    <a:lumMod val="85000"/>
                  </a:schemeClr>
                </a:solidFill>
              </a:rPr>
              <a:t>Musiklehrer 100%: fast 400 Physiklehrer 100%: 320 </a:t>
            </a:r>
            <a:r>
              <a:rPr lang="de-DE" sz="22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endParaRPr lang="de-DE" sz="22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DE" sz="2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de-DE" sz="2200" dirty="0">
                <a:solidFill>
                  <a:schemeClr val="bg1">
                    <a:lumMod val="85000"/>
                  </a:schemeClr>
                </a:solidFill>
              </a:rPr>
              <a:t>2 Lektionen pro Woche</a:t>
            </a:r>
          </a:p>
          <a:p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Aber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SuS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000" dirty="0" err="1">
                <a:solidFill>
                  <a:schemeClr val="bg1">
                    <a:lumMod val="85000"/>
                  </a:schemeClr>
                </a:solidFill>
              </a:rPr>
              <a:t>über</a:t>
            </a:r>
            <a:r>
              <a:rPr lang="en-IE" sz="2000" dirty="0">
                <a:solidFill>
                  <a:schemeClr val="bg1">
                    <a:lumMod val="85000"/>
                  </a:schemeClr>
                </a:solidFill>
              </a:rPr>
              <a:t> 2-4 Jahre</a:t>
            </a:r>
          </a:p>
          <a:p>
            <a:endParaRPr lang="en-IE" sz="20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000" dirty="0" err="1">
                <a:solidFill>
                  <a:srgbClr val="92D050"/>
                </a:solidFill>
              </a:rPr>
              <a:t>Unterricht</a:t>
            </a:r>
            <a:r>
              <a:rPr lang="en-IE" sz="2000" dirty="0">
                <a:solidFill>
                  <a:srgbClr val="92D050"/>
                </a:solidFill>
              </a:rPr>
              <a:t> </a:t>
            </a:r>
            <a:r>
              <a:rPr lang="en-IE" sz="2000" dirty="0" err="1">
                <a:solidFill>
                  <a:srgbClr val="92D050"/>
                </a:solidFill>
              </a:rPr>
              <a:t>als</a:t>
            </a:r>
            <a:r>
              <a:rPr lang="en-IE" sz="2000" dirty="0">
                <a:solidFill>
                  <a:srgbClr val="92D050"/>
                </a:solidFill>
              </a:rPr>
              <a:t> </a:t>
            </a:r>
            <a:r>
              <a:rPr lang="en-IE" sz="2000" dirty="0" err="1">
                <a:solidFill>
                  <a:srgbClr val="92D050"/>
                </a:solidFill>
              </a:rPr>
              <a:t>komplexes</a:t>
            </a:r>
            <a:r>
              <a:rPr lang="en-IE" sz="2000" dirty="0">
                <a:solidFill>
                  <a:srgbClr val="92D050"/>
                </a:solidFill>
              </a:rPr>
              <a:t> </a:t>
            </a:r>
            <a:r>
              <a:rPr lang="en-IE" sz="2000" dirty="0" err="1">
                <a:solidFill>
                  <a:srgbClr val="92D050"/>
                </a:solidFill>
              </a:rPr>
              <a:t>Geschehen</a:t>
            </a:r>
            <a:r>
              <a:rPr lang="en-IE" sz="2000" dirty="0">
                <a:solidFill>
                  <a:srgbClr val="92D050"/>
                </a:solidFill>
              </a:rPr>
              <a:t> – Rolle von </a:t>
            </a:r>
            <a:r>
              <a:rPr lang="en-IE" sz="2000" dirty="0" err="1">
                <a:solidFill>
                  <a:srgbClr val="92D050"/>
                </a:solidFill>
              </a:rPr>
              <a:t>Erfahrung</a:t>
            </a:r>
            <a:endParaRPr lang="en-IE" sz="2000" dirty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000" dirty="0" err="1">
                <a:solidFill>
                  <a:srgbClr val="92D050"/>
                </a:solidFill>
              </a:rPr>
              <a:t>Entwicklung</a:t>
            </a:r>
            <a:r>
              <a:rPr lang="en-IE" sz="2000" dirty="0">
                <a:solidFill>
                  <a:srgbClr val="92D050"/>
                </a:solidFill>
              </a:rPr>
              <a:t> </a:t>
            </a:r>
            <a:r>
              <a:rPr lang="en-IE" sz="2000" dirty="0" err="1">
                <a:solidFill>
                  <a:srgbClr val="92D050"/>
                </a:solidFill>
              </a:rPr>
              <a:t>Aufmerksamkeitssteuernung</a:t>
            </a:r>
            <a:r>
              <a:rPr lang="en-IE" sz="2000" dirty="0">
                <a:solidFill>
                  <a:srgbClr val="92D050"/>
                </a:solidFill>
              </a:rPr>
              <a:t> LP</a:t>
            </a:r>
          </a:p>
        </p:txBody>
      </p:sp>
    </p:spTree>
    <p:extLst>
      <p:ext uri="{BB962C8B-B14F-4D97-AF65-F5344CB8AC3E}">
        <p14:creationId xmlns:p14="http://schemas.microsoft.com/office/powerpoint/2010/main" val="36462964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4BD67D9C-46C8-4B37-AF38-B4ECE277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1333684"/>
          </a:xfrm>
        </p:spPr>
        <p:txBody>
          <a:bodyPr>
            <a:normAutofit/>
          </a:bodyPr>
          <a:lstStyle/>
          <a:p>
            <a:r>
              <a:rPr lang="de-DE" sz="4000" dirty="0"/>
              <a:t>Herausforderung auf Sekundarstufe II</a:t>
            </a:r>
            <a:endParaRPr lang="en-IE" sz="4000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D0B23BCC-BF2C-4703-9059-20B45AEB3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0" y="1600200"/>
            <a:ext cx="7886700" cy="4889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Anpassung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IE" sz="2200" dirty="0" err="1">
                <a:solidFill>
                  <a:srgbClr val="FFC000"/>
                </a:solidFill>
              </a:rPr>
              <a:t>räumlichen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  <a:r>
              <a:rPr lang="en-IE" sz="2200" dirty="0" err="1">
                <a:solidFill>
                  <a:srgbClr val="FFC000"/>
                </a:solidFill>
              </a:rPr>
              <a:t>Gegebenheiten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fehlt</a:t>
            </a:r>
            <a:endParaRPr lang="en-IE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>
                <a:solidFill>
                  <a:srgbClr val="FFC000"/>
                </a:solidFill>
              </a:rPr>
              <a:t>LP </a:t>
            </a:r>
            <a:r>
              <a:rPr lang="en-IE" sz="2200" dirty="0" err="1">
                <a:solidFill>
                  <a:srgbClr val="FFC000"/>
                </a:solidFill>
              </a:rPr>
              <a:t>Ausbildungsdefizit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in assistive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Technologien</a:t>
            </a:r>
            <a:endParaRPr lang="en-IE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>
                <a:solidFill>
                  <a:srgbClr val="FFC000"/>
                </a:solidFill>
              </a:rPr>
              <a:t>Assistive </a:t>
            </a:r>
            <a:r>
              <a:rPr lang="en-IE" sz="2200" dirty="0" err="1">
                <a:solidFill>
                  <a:srgbClr val="FFC000"/>
                </a:solidFill>
              </a:rPr>
              <a:t>Technologien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zu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wenig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verfügbar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in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Regelschulen</a:t>
            </a:r>
            <a:endParaRPr lang="en-IE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Betonung </a:t>
            </a:r>
            <a:r>
              <a:rPr lang="en-IE" sz="2200" dirty="0" err="1">
                <a:solidFill>
                  <a:srgbClr val="FFC000"/>
                </a:solidFill>
              </a:rPr>
              <a:t>Selektion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statt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Ausbildungs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-/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Förderungsgedanke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an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Kantonsschulen</a:t>
            </a:r>
            <a:endParaRPr lang="en-IE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Wenig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institutioneller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Spielraum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im </a:t>
            </a:r>
            <a:r>
              <a:rPr lang="en-IE" sz="2200" dirty="0" err="1">
                <a:solidFill>
                  <a:srgbClr val="FFC000"/>
                </a:solidFill>
              </a:rPr>
              <a:t>Bereich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  <a:r>
              <a:rPr lang="en-IE" sz="2200" dirty="0" err="1">
                <a:solidFill>
                  <a:srgbClr val="FFC000"/>
                </a:solidFill>
              </a:rPr>
              <a:t>Bewertung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Anpassung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von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Lernzielen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nicht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zulässig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nur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NAM</a:t>
            </a:r>
          </a:p>
          <a:p>
            <a:pPr marL="0" indent="0">
              <a:buNone/>
            </a:pPr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705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4BD67D9C-46C8-4B37-AF38-B4ECE277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1333684"/>
          </a:xfrm>
        </p:spPr>
        <p:txBody>
          <a:bodyPr>
            <a:normAutofit/>
          </a:bodyPr>
          <a:lstStyle/>
          <a:p>
            <a:r>
              <a:rPr lang="de-DE" sz="4000" dirty="0"/>
              <a:t>Herausforderung, strukturell</a:t>
            </a:r>
            <a:endParaRPr lang="en-IE" sz="4000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D0B23BCC-BF2C-4703-9059-20B45AEB3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0" y="1600200"/>
            <a:ext cx="7886700" cy="488920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komplexes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Geschehen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berufspraktische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Begleitung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mit Reflexion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vergleichsweise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kurz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br>
              <a:rPr lang="en-IE" sz="2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IE" sz="2200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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Domianz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 von </a:t>
            </a:r>
            <a:r>
              <a:rPr lang="en-IE" sz="2200" dirty="0" err="1">
                <a:solidFill>
                  <a:srgbClr val="FFC000"/>
                </a:solidFill>
                <a:sym typeface="Symbol" panose="05050102010706020507" pitchFamily="18" charset="2"/>
              </a:rPr>
              <a:t>Alltagstheorien</a:t>
            </a:r>
            <a:r>
              <a:rPr lang="en-IE" sz="2200" i="1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 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und</a:t>
            </a:r>
            <a:r>
              <a:rPr lang="en-IE" sz="2200" i="1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 </a:t>
            </a:r>
            <a:r>
              <a:rPr lang="en-IE" sz="2200" dirty="0" err="1">
                <a:solidFill>
                  <a:srgbClr val="FFC000"/>
                </a:solidFill>
                <a:sym typeface="Symbol" panose="05050102010706020507" pitchFamily="18" charset="2"/>
              </a:rPr>
              <a:t>pragmatischen</a:t>
            </a:r>
            <a:r>
              <a:rPr lang="en-IE" sz="2200" dirty="0">
                <a:solidFill>
                  <a:srgbClr val="FFC000"/>
                </a:solidFill>
                <a:sym typeface="Symbol" panose="05050102010706020507" pitchFamily="18" charset="2"/>
              </a:rPr>
              <a:t> </a:t>
            </a:r>
            <a:r>
              <a:rPr lang="en-IE" sz="2200" dirty="0" err="1">
                <a:solidFill>
                  <a:srgbClr val="FFC000"/>
                </a:solidFill>
                <a:sym typeface="Symbol" panose="05050102010706020507" pitchFamily="18" charset="2"/>
              </a:rPr>
              <a:t>Survial</a:t>
            </a:r>
            <a:r>
              <a:rPr lang="en-IE" sz="2200" dirty="0">
                <a:solidFill>
                  <a:srgbClr val="FFC000"/>
                </a:solidFill>
                <a:sym typeface="Symbol" panose="05050102010706020507" pitchFamily="18" charset="2"/>
              </a:rPr>
              <a:t> </a:t>
            </a:r>
            <a:r>
              <a:rPr lang="en-IE" sz="2200" dirty="0" err="1">
                <a:solidFill>
                  <a:srgbClr val="FFC000"/>
                </a:solidFill>
                <a:sym typeface="Symbol" panose="05050102010706020507" pitchFamily="18" charset="2"/>
              </a:rPr>
              <a:t>Strategien</a:t>
            </a:r>
            <a:endParaRPr lang="en-IE" sz="2200" dirty="0">
              <a:solidFill>
                <a:srgbClr val="FFC000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 err="1">
                <a:solidFill>
                  <a:srgbClr val="FFC000"/>
                </a:solidFill>
              </a:rPr>
              <a:t>Ständig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  <a:r>
              <a:rPr lang="en-IE" sz="2200" dirty="0" err="1">
                <a:solidFill>
                  <a:srgbClr val="FFC000"/>
                </a:solidFill>
              </a:rPr>
              <a:t>Reformen</a:t>
            </a:r>
            <a:r>
              <a:rPr lang="en-IE" sz="2200" dirty="0">
                <a:solidFill>
                  <a:srgbClr val="FFC000"/>
                </a:solidFill>
              </a:rPr>
              <a:t> 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und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neue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Lehrpläne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und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neue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Vorgaben</a:t>
            </a:r>
            <a:endParaRPr lang="en-IE" sz="2200" dirty="0">
              <a:solidFill>
                <a:schemeClr val="bg1">
                  <a:lumMod val="85000"/>
                </a:schemeClr>
              </a:solidFill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IE" sz="1800" dirty="0">
                <a:solidFill>
                  <a:schemeClr val="bg1">
                    <a:lumMod val="85000"/>
                  </a:schemeClr>
                </a:solidFill>
              </a:rPr>
              <a:t>Basale </a:t>
            </a:r>
            <a:r>
              <a:rPr lang="en-IE" sz="1800" dirty="0" err="1">
                <a:solidFill>
                  <a:schemeClr val="bg1">
                    <a:lumMod val="85000"/>
                  </a:schemeClr>
                </a:solidFill>
              </a:rPr>
              <a:t>Kompetenzen</a:t>
            </a:r>
            <a:r>
              <a:rPr lang="en-IE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IE" sz="1800" dirty="0" err="1">
                <a:solidFill>
                  <a:schemeClr val="bg1">
                    <a:lumMod val="85000"/>
                  </a:schemeClr>
                </a:solidFill>
              </a:rPr>
              <a:t>gemeinsames</a:t>
            </a:r>
            <a:r>
              <a:rPr lang="en-IE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1800" dirty="0" err="1">
                <a:solidFill>
                  <a:schemeClr val="bg1">
                    <a:lumMod val="85000"/>
                  </a:schemeClr>
                </a:solidFill>
              </a:rPr>
              <a:t>Prüfen</a:t>
            </a:r>
            <a:r>
              <a:rPr lang="en-IE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IE" sz="1800" dirty="0">
                <a:solidFill>
                  <a:schemeClr val="bg1">
                    <a:lumMod val="85000"/>
                  </a:schemeClr>
                </a:solidFill>
              </a:rPr>
              <a:t>Gymnasium 2022, </a:t>
            </a:r>
            <a:r>
              <a:rPr lang="en-IE" sz="1800" dirty="0" err="1">
                <a:solidFill>
                  <a:schemeClr val="bg1">
                    <a:lumMod val="85000"/>
                  </a:schemeClr>
                </a:solidFill>
              </a:rPr>
              <a:t>Harmos</a:t>
            </a:r>
            <a:r>
              <a:rPr lang="en-IE" sz="1800" dirty="0">
                <a:solidFill>
                  <a:schemeClr val="bg1">
                    <a:lumMod val="85000"/>
                  </a:schemeClr>
                </a:solidFill>
              </a:rPr>
              <a:t>, LP 21, etc.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200" dirty="0">
                <a:solidFill>
                  <a:schemeClr val="bg1">
                    <a:lumMod val="85000"/>
                  </a:schemeClr>
                </a:solidFill>
                <a:sym typeface="Symbol" panose="05050102010706020507" pitchFamily="18" charset="2"/>
              </a:rPr>
              <a:t> 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LP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wenig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Zeit sich in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angepasste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Konzepte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einzuarbeiten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(UDL,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Sprachsensibler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IE" sz="2200" dirty="0" err="1">
                <a:solidFill>
                  <a:schemeClr val="bg1">
                    <a:lumMod val="85000"/>
                  </a:schemeClr>
                </a:solidFill>
              </a:rPr>
              <a:t>Unterricht</a:t>
            </a:r>
            <a:r>
              <a:rPr lang="en-IE" sz="2200" dirty="0">
                <a:solidFill>
                  <a:schemeClr val="bg1">
                    <a:lumMod val="85000"/>
                  </a:schemeClr>
                </a:solidFill>
              </a:rPr>
              <a:t>, etc.)</a:t>
            </a:r>
          </a:p>
          <a:p>
            <a:endParaRPr lang="en-IE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1233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"/>
          <a:stretch/>
        </p:blipFill>
        <p:spPr bwMode="auto">
          <a:xfrm>
            <a:off x="341436" y="1941840"/>
            <a:ext cx="8779685" cy="386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8">
            <a:extLst>
              <a:ext uri="{FF2B5EF4-FFF2-40B4-BE49-F238E27FC236}">
                <a16:creationId xmlns:a16="http://schemas.microsoft.com/office/drawing/2014/main" id="{C1DCFA95-4A2A-45D8-AF78-03FEFF726B33}"/>
              </a:ext>
            </a:extLst>
          </p:cNvPr>
          <p:cNvSpPr txBox="1">
            <a:spLocks/>
          </p:cNvSpPr>
          <p:nvPr/>
        </p:nvSpPr>
        <p:spPr>
          <a:xfrm>
            <a:off x="5292096" y="6013001"/>
            <a:ext cx="3690492" cy="7623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cap="none" dirty="0"/>
              <a:t>UDL- Guidelines</a:t>
            </a:r>
          </a:p>
        </p:txBody>
      </p:sp>
    </p:spTree>
    <p:extLst>
      <p:ext uri="{BB962C8B-B14F-4D97-AF65-F5344CB8AC3E}">
        <p14:creationId xmlns:p14="http://schemas.microsoft.com/office/powerpoint/2010/main" val="20504759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" b="813"/>
          <a:stretch/>
        </p:blipFill>
        <p:spPr bwMode="auto">
          <a:xfrm>
            <a:off x="341436" y="1876648"/>
            <a:ext cx="8802564" cy="389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FEF62CE4-EEFA-4347-B43E-BDE0981B8675}"/>
              </a:ext>
            </a:extLst>
          </p:cNvPr>
          <p:cNvSpPr txBox="1">
            <a:spLocks/>
          </p:cNvSpPr>
          <p:nvPr/>
        </p:nvSpPr>
        <p:spPr>
          <a:xfrm>
            <a:off x="5292096" y="6013001"/>
            <a:ext cx="3690492" cy="7623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cap="none" dirty="0"/>
              <a:t>UDL- Guidelines</a:t>
            </a:r>
          </a:p>
        </p:txBody>
      </p:sp>
    </p:spTree>
    <p:extLst>
      <p:ext uri="{BB962C8B-B14F-4D97-AF65-F5344CB8AC3E}">
        <p14:creationId xmlns:p14="http://schemas.microsoft.com/office/powerpoint/2010/main" val="38343736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"/>
          <a:stretch/>
        </p:blipFill>
        <p:spPr bwMode="auto">
          <a:xfrm>
            <a:off x="341436" y="1916832"/>
            <a:ext cx="8810185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8">
            <a:extLst>
              <a:ext uri="{FF2B5EF4-FFF2-40B4-BE49-F238E27FC236}">
                <a16:creationId xmlns:a16="http://schemas.microsoft.com/office/drawing/2014/main" id="{E5C07F41-679E-4BA6-8F29-64FB3AF0C657}"/>
              </a:ext>
            </a:extLst>
          </p:cNvPr>
          <p:cNvSpPr txBox="1">
            <a:spLocks/>
          </p:cNvSpPr>
          <p:nvPr/>
        </p:nvSpPr>
        <p:spPr>
          <a:xfrm>
            <a:off x="5292096" y="6013001"/>
            <a:ext cx="3690492" cy="7623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cap="none" dirty="0"/>
              <a:t>UDL- Guidelines</a:t>
            </a:r>
          </a:p>
        </p:txBody>
      </p:sp>
    </p:spTree>
    <p:extLst>
      <p:ext uri="{BB962C8B-B14F-4D97-AF65-F5344CB8AC3E}">
        <p14:creationId xmlns:p14="http://schemas.microsoft.com/office/powerpoint/2010/main" val="4709849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/>
          <a:stretch/>
        </p:blipFill>
        <p:spPr bwMode="auto">
          <a:xfrm>
            <a:off x="341436" y="1916832"/>
            <a:ext cx="879666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8">
            <a:extLst>
              <a:ext uri="{FF2B5EF4-FFF2-40B4-BE49-F238E27FC236}">
                <a16:creationId xmlns:a16="http://schemas.microsoft.com/office/drawing/2014/main" id="{BBE7A20E-6D25-4223-B251-1551E59AD175}"/>
              </a:ext>
            </a:extLst>
          </p:cNvPr>
          <p:cNvSpPr txBox="1">
            <a:spLocks/>
          </p:cNvSpPr>
          <p:nvPr/>
        </p:nvSpPr>
        <p:spPr>
          <a:xfrm>
            <a:off x="5292096" y="6013001"/>
            <a:ext cx="3690492" cy="7623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cap="none" dirty="0"/>
              <a:t>UDL- Guidelines</a:t>
            </a:r>
          </a:p>
        </p:txBody>
      </p:sp>
      <p:sp>
        <p:nvSpPr>
          <p:cNvPr id="7" name="Titel 8">
            <a:extLst>
              <a:ext uri="{FF2B5EF4-FFF2-40B4-BE49-F238E27FC236}">
                <a16:creationId xmlns:a16="http://schemas.microsoft.com/office/drawing/2014/main" id="{24F73A9F-1C74-424E-A692-23DB3D5688EF}"/>
              </a:ext>
            </a:extLst>
          </p:cNvPr>
          <p:cNvSpPr txBox="1">
            <a:spLocks/>
          </p:cNvSpPr>
          <p:nvPr/>
        </p:nvSpPr>
        <p:spPr>
          <a:xfrm>
            <a:off x="747523" y="855999"/>
            <a:ext cx="7886700" cy="7623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sz="2400" cap="none" dirty="0">
                <a:solidFill>
                  <a:srgbClr val="FFC000"/>
                </a:solidFill>
              </a:rPr>
              <a:t>Am Ende ist es die integrative Haltung, die den Unterschied macht, nicht die didaktische Methode</a:t>
            </a:r>
          </a:p>
        </p:txBody>
      </p:sp>
    </p:spTree>
    <p:extLst>
      <p:ext uri="{BB962C8B-B14F-4D97-AF65-F5344CB8AC3E}">
        <p14:creationId xmlns:p14="http://schemas.microsoft.com/office/powerpoint/2010/main" val="3529693856"/>
      </p:ext>
    </p:extLst>
  </p:cSld>
  <p:clrMapOvr>
    <a:masterClrMapping/>
  </p:clrMapOvr>
</p:sld>
</file>

<file path=ppt/theme/theme1.xml><?xml version="1.0" encoding="utf-8"?>
<a:theme xmlns:a="http://schemas.openxmlformats.org/drawingml/2006/main" name="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_csps_szh">
  <a:themeElements>
    <a:clrScheme name="Custom 2">
      <a:dk1>
        <a:sysClr val="windowText" lastClr="000000"/>
      </a:dk1>
      <a:lt1>
        <a:sysClr val="window" lastClr="FFFFFF"/>
      </a:lt1>
      <a:dk2>
        <a:srgbClr val="252B46"/>
      </a:dk2>
      <a:lt2>
        <a:srgbClr val="E7E6E6"/>
      </a:lt2>
      <a:accent1>
        <a:srgbClr val="D31932"/>
      </a:accent1>
      <a:accent2>
        <a:srgbClr val="EB5E51"/>
      </a:accent2>
      <a:accent3>
        <a:srgbClr val="C7CF1C"/>
      </a:accent3>
      <a:accent4>
        <a:srgbClr val="51A66D"/>
      </a:accent4>
      <a:accent5>
        <a:srgbClr val="5F9EBC"/>
      </a:accent5>
      <a:accent6>
        <a:srgbClr val="A98899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h.potm" id="{A06D1AE1-386F-41A1-BDD2-B7134B3483B0}" vid="{BD87C389-3230-4BFD-B98A-E77276AEA019}"/>
    </a:ext>
  </a:extLst>
</a:theme>
</file>

<file path=ppt/theme/theme4.xml><?xml version="1.0" encoding="utf-8"?>
<a:theme xmlns:a="http://schemas.openxmlformats.org/drawingml/2006/main" name="Folienmaster_HfH">
  <a:themeElements>
    <a:clrScheme name="HfH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74011"/>
      </a:accent1>
      <a:accent2>
        <a:srgbClr val="82AF29"/>
      </a:accent2>
      <a:accent3>
        <a:srgbClr val="F08100"/>
      </a:accent3>
      <a:accent4>
        <a:srgbClr val="58A5DB"/>
      </a:accent4>
      <a:accent5>
        <a:srgbClr val="1B9E90"/>
      </a:accent5>
      <a:accent6>
        <a:srgbClr val="BE1925"/>
      </a:accent6>
      <a:hlink>
        <a:srgbClr val="E74011"/>
      </a:hlink>
      <a:folHlink>
        <a:srgbClr val="BE1925"/>
      </a:folHlink>
    </a:clrScheme>
    <a:fontScheme name="Hf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" id="{F3BAC35B-79C4-7E42-BB44-CFDF9FC4D7D2}" vid="{66E38591-9E84-5A4E-86E6-2F309C4C6067}"/>
    </a:ext>
  </a:extLst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7681858B7D484080A6C8E6830BC98C" ma:contentTypeVersion="16" ma:contentTypeDescription="Ein neues Dokument erstellen." ma:contentTypeScope="" ma:versionID="efabc2fd2160146da9773b3e62151174">
  <xsd:schema xmlns:xsd="http://www.w3.org/2001/XMLSchema" xmlns:xs="http://www.w3.org/2001/XMLSchema" xmlns:p="http://schemas.microsoft.com/office/2006/metadata/properties" xmlns:ns2="76555f21-dda2-40b2-9e67-0c5126acc9bb" xmlns:ns3="4fd9addd-010e-4f5f-8f1c-4194eaaa354f" targetNamespace="http://schemas.microsoft.com/office/2006/metadata/properties" ma:root="true" ma:fieldsID="9324ecf6a410d7f8e560099a02caca26" ns2:_="" ns3:_="">
    <xsd:import namespace="76555f21-dda2-40b2-9e67-0c5126acc9bb"/>
    <xsd:import namespace="4fd9addd-010e-4f5f-8f1c-4194eaaa3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55f21-dda2-40b2-9e67-0c5126acc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d8ca9b99-a138-4061-96ae-ccea63f481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9addd-010e-4f5f-8f1c-4194eaaa3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d73401d-95f3-4a64-be7b-bef45ce11d4d}" ma:internalName="TaxCatchAll" ma:showField="CatchAllData" ma:web="4fd9addd-010e-4f5f-8f1c-4194eaaa35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d9addd-010e-4f5f-8f1c-4194eaaa354f" xsi:nil="true"/>
    <lcf76f155ced4ddcb4097134ff3c332f xmlns="76555f21-dda2-40b2-9e67-0c5126acc9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CA5DC28-ED1D-41CE-B331-EC5F4B7C766D}"/>
</file>

<file path=customXml/itemProps2.xml><?xml version="1.0" encoding="utf-8"?>
<ds:datastoreItem xmlns:ds="http://schemas.openxmlformats.org/officeDocument/2006/customXml" ds:itemID="{BF53BBFB-DCAD-49D7-BE4F-06C162D19838}"/>
</file>

<file path=customXml/itemProps3.xml><?xml version="1.0" encoding="utf-8"?>
<ds:datastoreItem xmlns:ds="http://schemas.openxmlformats.org/officeDocument/2006/customXml" ds:itemID="{D288C5A4-80FC-473F-8283-3AF299B23A3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8973</Words>
  <Application>Microsoft Office PowerPoint</Application>
  <PresentationFormat>Bildschirmpräsentation (4:3)</PresentationFormat>
  <Paragraphs>1210</Paragraphs>
  <Slides>64</Slides>
  <Notes>53</Notes>
  <HiddenSlides>7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64</vt:i4>
      </vt:variant>
    </vt:vector>
  </HeadingPairs>
  <TitlesOfParts>
    <vt:vector size="76" baseType="lpstr">
      <vt:lpstr>Arial</vt:lpstr>
      <vt:lpstr>Calibri</vt:lpstr>
      <vt:lpstr>Calibri Light</vt:lpstr>
      <vt:lpstr>Calibri,Bold</vt:lpstr>
      <vt:lpstr>Cambria Math</vt:lpstr>
      <vt:lpstr>Frutiger LT Pro 45 Light</vt:lpstr>
      <vt:lpstr>Symbol</vt:lpstr>
      <vt:lpstr>Wingdings</vt:lpstr>
      <vt:lpstr>1_Benutzerdefiniertes Design</vt:lpstr>
      <vt:lpstr>Benutzerdefiniertes Design</vt:lpstr>
      <vt:lpstr>template_csps_szh</vt:lpstr>
      <vt:lpstr>Folienmaster_HfH</vt:lpstr>
      <vt:lpstr>Universal Design for Learning (UDL)  auf der Sekundarstufe II: Grundlagen und Good Practice</vt:lpstr>
      <vt:lpstr>Ergebnisse aus dem Forschungsprojekt  «EIL- Enhanced Inclusive Learning»:  Inklusive Didaktik und Nachteilsausgleich  an Berufsfach- und Mittelschulen  Résultats du projet de recherche  « EIL-  Enhanced Inclusive Learning »:  Didactique inclusive et compensation des désavantages dans les écoles professionnelles et les collèges</vt:lpstr>
      <vt:lpstr>Ergebnisse / Résultats</vt:lpstr>
      <vt:lpstr>Umsetzung EIL-Projekt in die Praxis / EIL-Projet : Mise en pratique  </vt:lpstr>
      <vt:lpstr>Unser Vorhaben</vt:lpstr>
      <vt:lpstr>Universal Design in Instruction, UDI </vt:lpstr>
      <vt:lpstr>Grundlagen des  Universal Design for Learning UDL </vt:lpstr>
      <vt:lpstr>Kontext: Inklusive Bildung – Inklusive Didaktik  </vt:lpstr>
      <vt:lpstr>Universal Design for Learning, UDL</vt:lpstr>
      <vt:lpstr>Neurologische Netzwerke – Lernprozesse – Unterrichtsplanung</vt:lpstr>
      <vt:lpstr>Handlungsempfehlungen: die UDL-Leitlinien</vt:lpstr>
      <vt:lpstr>PowerPoint-Präsentation</vt:lpstr>
      <vt:lpstr>PowerPoint-Präsentation</vt:lpstr>
      <vt:lpstr>PowerPoint-Präsentation</vt:lpstr>
      <vt:lpstr>Literatur und weitere Informationen </vt:lpstr>
      <vt:lpstr>PowerPoint-Präsentation</vt:lpstr>
      <vt:lpstr>Motivation &amp; Vorgehen Problemlage Mathematikunterricht</vt:lpstr>
      <vt:lpstr>Motivation &amp; Vorgehen Erfahrungen und Haltung</vt:lpstr>
      <vt:lpstr>Motivation &amp; Vorgehen Auf dem Weg zur Implementierung von UDL</vt:lpstr>
      <vt:lpstr>PowerPoint-Präsentation</vt:lpstr>
      <vt:lpstr>PowerPoint-Präsentation</vt:lpstr>
      <vt:lpstr>PowerPoint-Präsentation</vt:lpstr>
      <vt:lpstr>WAS? - Beispiele</vt:lpstr>
      <vt:lpstr>Zugang über Informationsaufnahme</vt:lpstr>
      <vt:lpstr>Zugang über Informationsaufnahme</vt:lpstr>
      <vt:lpstr>Zugang über Informationsaufnahme</vt:lpstr>
      <vt:lpstr>Zugang über Informationsaufnahme</vt:lpstr>
      <vt:lpstr>Zugang über Informationsaufnahme</vt:lpstr>
      <vt:lpstr>Zugang über Informationsaufnahme</vt:lpstr>
      <vt:lpstr>Zugang über Unterrichtshandlungen</vt:lpstr>
      <vt:lpstr>Entwicklungsebene: Verstehen von Sprache und Symbole</vt:lpstr>
      <vt:lpstr>Ebenen der Bildungssprache</vt:lpstr>
      <vt:lpstr>Die Sprachen der Mathematik</vt:lpstr>
      <vt:lpstr>Die Sprachen der Mathematik</vt:lpstr>
      <vt:lpstr>Verinnerlichung von Verständnis</vt:lpstr>
      <vt:lpstr>Verinnerlichung von Verständnis</vt:lpstr>
      <vt:lpstr>Verinnerlichung von Verständnis</vt:lpstr>
      <vt:lpstr>Verinnerlichung von Verständnis</vt:lpstr>
      <vt:lpstr>Verinnerlichung von Verständnis</vt:lpstr>
      <vt:lpstr>Verinnerlichung von Verständnis</vt:lpstr>
      <vt:lpstr>WIE?</vt:lpstr>
      <vt:lpstr>Entwicklung von  Ausdruck &amp; Kommunikation</vt:lpstr>
      <vt:lpstr>Entwicklung von  Ausdruck &amp; Kommunikation</vt:lpstr>
      <vt:lpstr>Entwicklung von  Ausdruck &amp; Kommunikation</vt:lpstr>
      <vt:lpstr>Entwicklung von  Ausdruck &amp; Kommunikation</vt:lpstr>
      <vt:lpstr>Entwicklung von  Ausdruck &amp; Kommunikation</vt:lpstr>
      <vt:lpstr>Unterstützung von exekutive Funktionen</vt:lpstr>
      <vt:lpstr>Unterstützung von exekutive Funktionen</vt:lpstr>
      <vt:lpstr>Unterstützung von exekutive Funktionen</vt:lpstr>
      <vt:lpstr>WARUM?</vt:lpstr>
      <vt:lpstr>Wecken von Lerninteresse</vt:lpstr>
      <vt:lpstr>Aufrechterhaltung von  Anstrengung und Ausdauer</vt:lpstr>
      <vt:lpstr>Aufrechterhaltung von  Anstrengung und Ausdauer</vt:lpstr>
      <vt:lpstr>Aufrechterhaltung von  Anstrengung und Ausdauer</vt:lpstr>
      <vt:lpstr>Aufrechterhaltung von  Anstrengung und Ausdauer</vt:lpstr>
      <vt:lpstr>Fähigkeit zur  Regulierung des eigenen Lernens</vt:lpstr>
      <vt:lpstr>Fähigkeit zur  Regulierung des eigenen Lernens</vt:lpstr>
      <vt:lpstr>Herausforderungen US - CH</vt:lpstr>
      <vt:lpstr>Herausforderung auf Sekundarstufe II</vt:lpstr>
      <vt:lpstr>Herausforderung, strukturell</vt:lpstr>
      <vt:lpstr>PowerPoint-Präsentation</vt:lpstr>
      <vt:lpstr>PowerPoint-Präsentation</vt:lpstr>
      <vt:lpstr>PowerPoint-Präsentation</vt:lpstr>
      <vt:lpstr>PowerPoint-Präsentation</vt:lpstr>
    </vt:vector>
  </TitlesOfParts>
  <Company>Gabriela Fuchs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Gabriela Fuchs</dc:creator>
  <cp:lastModifiedBy>Meier, Olga</cp:lastModifiedBy>
  <cp:revision>885</cp:revision>
  <cp:lastPrinted>2018-09-10T09:05:41Z</cp:lastPrinted>
  <dcterms:created xsi:type="dcterms:W3CDTF">2009-10-15T13:11:28Z</dcterms:created>
  <dcterms:modified xsi:type="dcterms:W3CDTF">2022-03-21T15:44:13Z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0x010100C27681858B7D484080A6C8E6830BC98C</vt:lpwstr>
  </property>
</Properties>
</file>