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649"/>
    <a:srgbClr val="C7CF1C"/>
    <a:srgbClr val="5F9FBC"/>
    <a:srgbClr val="3D4D70"/>
    <a:srgbClr val="A98899"/>
    <a:srgbClr val="51A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E5249B-507E-4763-B42F-D2354587AF91}" v="1" dt="2022-02-03T06:51:35.920"/>
    <p1510:client id="{D8B80BE0-FBB0-43F1-97ED-FB0360B66789}" v="1" dt="2022-02-03T06:56:32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56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39892-B42B-42BE-A33D-DE35F9CA451A}" type="datetimeFigureOut">
              <a:rPr lang="de-CH" smtClean="0"/>
              <a:t>22.09.2022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F6534-F569-48E9-B7C4-9D01517495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953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F6534-F569-48E9-B7C4-9D015174959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616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921" y="2938071"/>
            <a:ext cx="6858000" cy="1763609"/>
          </a:xfrm>
          <a:prstGeom prst="rect">
            <a:avLst/>
          </a:prstGeom>
        </p:spPr>
        <p:txBody>
          <a:bodyPr anchor="b"/>
          <a:lstStyle>
            <a:lvl1pPr algn="ct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921" y="479375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743CE2DE-CC8A-4D20-A6D4-BD69CEAD2F5D}"/>
              </a:ext>
            </a:extLst>
          </p:cNvPr>
          <p:cNvSpPr/>
          <p:nvPr/>
        </p:nvSpPr>
        <p:spPr>
          <a:xfrm>
            <a:off x="641350" y="1386000"/>
            <a:ext cx="8502650" cy="5472000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A3822-452E-4099-AE15-CF444C437027}"/>
              </a:ext>
            </a:extLst>
          </p:cNvPr>
          <p:cNvSpPr/>
          <p:nvPr userDrawn="1"/>
        </p:nvSpPr>
        <p:spPr>
          <a:xfrm>
            <a:off x="558885" y="314440"/>
            <a:ext cx="207001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Stiftung Schweizer Zentrum</a:t>
            </a:r>
          </a:p>
          <a:p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für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Heil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-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und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Sonderpädagogik</a:t>
            </a:r>
            <a:endParaRPr lang="fr-CH" sz="105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endParaRPr lang="fr-CH" sz="50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Fondation Centre suisse</a:t>
            </a: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de pédagogie spécialisée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2BDD4C-69AF-4A6E-8833-858B69895706}"/>
              </a:ext>
            </a:extLst>
          </p:cNvPr>
          <p:cNvSpPr/>
          <p:nvPr userDrawn="1"/>
        </p:nvSpPr>
        <p:spPr>
          <a:xfrm rot="16200000">
            <a:off x="-64768" y="553822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 </a:t>
            </a:r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AB08260-972B-42FC-9C01-E24C3A45B10E}"/>
              </a:ext>
            </a:extLst>
          </p:cNvPr>
          <p:cNvSpPr/>
          <p:nvPr userDrawn="1"/>
        </p:nvSpPr>
        <p:spPr>
          <a:xfrm>
            <a:off x="0" y="1386000"/>
            <a:ext cx="540000" cy="5472000"/>
          </a:xfrm>
          <a:prstGeom prst="rect">
            <a:avLst/>
          </a:prstGeom>
          <a:solidFill>
            <a:srgbClr val="CF3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8">
            <a:extLst>
              <a:ext uri="{FF2B5EF4-FFF2-40B4-BE49-F238E27FC236}">
                <a16:creationId xmlns:a16="http://schemas.microsoft.com/office/drawing/2014/main" id="{C15C271D-234C-4AF5-9E86-73279048D8BB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1065213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1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/>
        </p:nvSpPr>
        <p:spPr>
          <a:xfrm>
            <a:off x="635001" y="1384302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7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6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22.09.2022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8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/>
        </p:nvSpPr>
        <p:spPr>
          <a:xfrm rot="16200000">
            <a:off x="-8765" y="6179069"/>
            <a:ext cx="7040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30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6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22.09.2022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8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34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6F9B-C7EE-45D3-B437-FCACC9ED9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10" y="217836"/>
            <a:ext cx="8163414" cy="953337"/>
          </a:xfrm>
        </p:spPr>
        <p:txBody>
          <a:bodyPr/>
          <a:lstStyle/>
          <a:p>
            <a:r>
              <a:rPr lang="fr-CH" sz="1600" dirty="0" err="1"/>
              <a:t>Organigramm</a:t>
            </a:r>
            <a:r>
              <a:rPr lang="fr-CH" sz="1600" dirty="0"/>
              <a:t> SZH </a:t>
            </a:r>
            <a:r>
              <a:rPr lang="fr-CH" sz="1600" b="0" dirty="0"/>
              <a:t>(19.09.22)</a:t>
            </a:r>
            <a:br>
              <a:rPr lang="fr-CH" sz="800" b="0" dirty="0"/>
            </a:br>
            <a:br>
              <a:rPr lang="fr-CH" sz="800" dirty="0"/>
            </a:br>
            <a:r>
              <a:rPr lang="fr-CH" sz="1600" dirty="0"/>
              <a:t>Organigramme CSPS </a:t>
            </a:r>
            <a:r>
              <a:rPr lang="fr-CH" sz="1600" b="0" dirty="0"/>
              <a:t>(19.09.22)</a:t>
            </a:r>
            <a:br>
              <a:rPr lang="fr-CH" sz="1600" b="0" dirty="0"/>
            </a:br>
            <a:endParaRPr lang="fr-CH" dirty="0"/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6D034753-9436-4285-817A-F99CDDFD6583}"/>
              </a:ext>
            </a:extLst>
          </p:cNvPr>
          <p:cNvSpPr/>
          <p:nvPr/>
        </p:nvSpPr>
        <p:spPr>
          <a:xfrm>
            <a:off x="2387863" y="1537108"/>
            <a:ext cx="5130000" cy="5130000"/>
          </a:xfrm>
          <a:prstGeom prst="rect">
            <a:avLst/>
          </a:prstGeom>
          <a:solidFill>
            <a:srgbClr val="CF364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>
              <a:highlight>
                <a:srgbClr val="CF3649"/>
              </a:highlight>
            </a:endParaRPr>
          </a:p>
        </p:txBody>
      </p:sp>
      <p:sp>
        <p:nvSpPr>
          <p:cNvPr id="5" name="Rechteck 5">
            <a:extLst>
              <a:ext uri="{FF2B5EF4-FFF2-40B4-BE49-F238E27FC236}">
                <a16:creationId xmlns:a16="http://schemas.microsoft.com/office/drawing/2014/main" id="{CDC64B5F-CB61-4349-BC6C-1546061AACE0}"/>
              </a:ext>
            </a:extLst>
          </p:cNvPr>
          <p:cNvSpPr/>
          <p:nvPr/>
        </p:nvSpPr>
        <p:spPr>
          <a:xfrm>
            <a:off x="3060079" y="2222016"/>
            <a:ext cx="3780000" cy="378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graphicFrame>
        <p:nvGraphicFramePr>
          <p:cNvPr id="6" name="Tabelle 47">
            <a:extLst>
              <a:ext uri="{FF2B5EF4-FFF2-40B4-BE49-F238E27FC236}">
                <a16:creationId xmlns:a16="http://schemas.microsoft.com/office/drawing/2014/main" id="{45FF3BE8-FEDB-4358-A425-91B40876D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939892"/>
              </p:ext>
            </p:extLst>
          </p:nvPr>
        </p:nvGraphicFramePr>
        <p:xfrm>
          <a:off x="3525355" y="2684099"/>
          <a:ext cx="2831345" cy="2855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379">
                  <a:extLst>
                    <a:ext uri="{9D8B030D-6E8A-4147-A177-3AD203B41FA5}">
                      <a16:colId xmlns:a16="http://schemas.microsoft.com/office/drawing/2014/main" val="984673787"/>
                    </a:ext>
                  </a:extLst>
                </a:gridCol>
                <a:gridCol w="927109">
                  <a:extLst>
                    <a:ext uri="{9D8B030D-6E8A-4147-A177-3AD203B41FA5}">
                      <a16:colId xmlns:a16="http://schemas.microsoft.com/office/drawing/2014/main" val="564738156"/>
                    </a:ext>
                  </a:extLst>
                </a:gridCol>
                <a:gridCol w="965857">
                  <a:extLst>
                    <a:ext uri="{9D8B030D-6E8A-4147-A177-3AD203B41FA5}">
                      <a16:colId xmlns:a16="http://schemas.microsoft.com/office/drawing/2014/main" val="1640414576"/>
                    </a:ext>
                  </a:extLst>
                </a:gridCol>
              </a:tblGrid>
              <a:tr h="689570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Géraldine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Ayer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Thèmes</a:t>
                      </a:r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Projects</a:t>
                      </a:r>
                      <a:endParaRPr lang="de-CH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Dr. phil. Olga 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Meier-Popa,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b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</a:br>
                      <a:r>
                        <a:rPr lang="fr-CH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Themen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i="0" u="none" strike="noStrike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Damaris </a:t>
                      </a:r>
                      <a:b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</a:br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Gut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endParaRPr lang="de-DE" sz="800" b="1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357973"/>
                  </a:ext>
                </a:extLst>
              </a:tr>
              <a:tr h="69087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Elodie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Siffert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 </a:t>
                      </a:r>
                      <a:b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</a:b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Robin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Morand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Silvia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Schnyder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SZH/CSPS</a:t>
                      </a:r>
                    </a:p>
                    <a:p>
                      <a:pPr algn="ctr"/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59533"/>
                  </a:ext>
                </a:extLst>
              </a:tr>
              <a:tr h="785821">
                <a:tc>
                  <a:txBody>
                    <a:bodyPr/>
                    <a:lstStyle/>
                    <a:p>
                      <a:pPr algn="ctr"/>
                      <a:r>
                        <a:rPr lang="de-CH" sz="800" b="0" i="0" u="none" strike="noStrike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Dr. phil. Tamara </a:t>
                      </a:r>
                    </a:p>
                    <a:p>
                      <a:pPr algn="ctr"/>
                      <a:r>
                        <a:rPr lang="de-CH" sz="800" b="1" i="0" u="none" strike="noStrike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Carigiet</a:t>
                      </a:r>
                      <a:r>
                        <a:rPr lang="de-CH" sz="800" b="1" i="0" u="none" strike="noStrike" kern="1200" baseline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 Reinhard</a:t>
                      </a:r>
                      <a:r>
                        <a:rPr lang="de-DE" sz="800" dirty="0">
                          <a:latin typeface="Frutiger LT Pro 45 Light" panose="020B0403030504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de-CH" sz="800" b="1" i="0" u="none" strike="noStrike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800" b="1" i="0" u="none" strike="noStrike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800" b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Thomas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Wetter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Dokumentation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Documentation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53742"/>
                  </a:ext>
                </a:extLst>
              </a:tr>
              <a:tr h="689570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i="0" u="none" strike="noStrike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Noëlle</a:t>
                      </a:r>
                    </a:p>
                    <a:p>
                      <a:pPr algn="ctr"/>
                      <a:r>
                        <a:rPr lang="de-DE" sz="800" b="1" i="0" u="none" strike="noStrike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Fetzer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endParaRPr lang="de-DE" sz="800" b="1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Jessica 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Courret 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Sekretariat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Remo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Lizzi 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Sekretariat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41155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E14399A3-748A-4D27-B1B2-D618785BFA51}"/>
              </a:ext>
            </a:extLst>
          </p:cNvPr>
          <p:cNvGrpSpPr/>
          <p:nvPr/>
        </p:nvGrpSpPr>
        <p:grpSpPr>
          <a:xfrm>
            <a:off x="4632656" y="4215733"/>
            <a:ext cx="574196" cy="442615"/>
            <a:chOff x="7469978" y="4044039"/>
            <a:chExt cx="574196" cy="4426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E9030F-4D3D-40B6-B8A0-32266E0BF2F8}"/>
                </a:ext>
              </a:extLst>
            </p:cNvPr>
            <p:cNvSpPr/>
            <p:nvPr/>
          </p:nvSpPr>
          <p:spPr>
            <a:xfrm>
              <a:off x="7469978" y="4044039"/>
              <a:ext cx="5533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SZH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ED2E20-1741-4042-948F-8CE0778FA25F}"/>
                </a:ext>
              </a:extLst>
            </p:cNvPr>
            <p:cNvSpPr/>
            <p:nvPr/>
          </p:nvSpPr>
          <p:spPr>
            <a:xfrm>
              <a:off x="7469978" y="4178877"/>
              <a:ext cx="574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CSPS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60C42-A960-4AC5-88AB-A8CAE8BEFE98}"/>
              </a:ext>
            </a:extLst>
          </p:cNvPr>
          <p:cNvSpPr/>
          <p:nvPr/>
        </p:nvSpPr>
        <p:spPr>
          <a:xfrm>
            <a:off x="2363673" y="5986006"/>
            <a:ext cx="5129999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</a:t>
            </a:r>
            <a:r>
              <a:rPr lang="de-CH" sz="1000" dirty="0">
                <a:latin typeface="Frutiger LT Pro 45 Light" panose="020B0403030504020204" pitchFamily="34" charset="0"/>
              </a:rPr>
              <a:t>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Anna</a:t>
            </a:r>
            <a:r>
              <a:rPr lang="de-DE" sz="1000" dirty="0">
                <a:latin typeface="Frutiger LT Pro 45 Light" panose="020B0403030504020204" pitchFamily="34" charset="0"/>
              </a:rPr>
              <a:t>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Bütikofer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/ CDIP)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Urs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Germann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(EBGB / BFEH)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Daniela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Ittensohn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- Deutschschweiz)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Melina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Salamin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(HEPL)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AF3DC-8C75-4200-914A-FBEC1F297A76}"/>
              </a:ext>
            </a:extLst>
          </p:cNvPr>
          <p:cNvSpPr/>
          <p:nvPr/>
        </p:nvSpPr>
        <p:spPr>
          <a:xfrm>
            <a:off x="2363673" y="1540914"/>
            <a:ext cx="513000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Frutiger LT Pro 45 Light" panose="020B0403030504020204" pitchFamily="34" charset="0"/>
              </a:rPr>
              <a:t>Stiftungsrat / Conseil de </a:t>
            </a:r>
            <a:r>
              <a:rPr lang="de-DE" sz="1100" b="1" dirty="0" err="1">
                <a:latin typeface="Frutiger LT Pro 45 Light" panose="020B0403030504020204" pitchFamily="34" charset="0"/>
              </a:rPr>
              <a:t>fondation</a:t>
            </a:r>
            <a:r>
              <a:rPr lang="de-DE" sz="1100" dirty="0">
                <a:latin typeface="Frutiger LT Pro 45 Light" panose="020B0403030504020204" pitchFamily="34" charset="0"/>
              </a:rPr>
              <a:t> 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Monika </a:t>
            </a:r>
            <a:r>
              <a:rPr lang="de-DE" sz="1000" b="1" dirty="0">
                <a:solidFill>
                  <a:schemeClr val="bg1"/>
                </a:solidFill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Maire-Hefti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(Präsidentin/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présidente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Guy </a:t>
            </a:r>
            <a:r>
              <a:rPr lang="de-DE" sz="1000" b="1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(Vize-Präsident/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Vice-président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CDIP – Suisse 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D9F68-51CC-43EA-BD33-5E3CB5AF25B9}"/>
              </a:ext>
            </a:extLst>
          </p:cNvPr>
          <p:cNvSpPr/>
          <p:nvPr/>
        </p:nvSpPr>
        <p:spPr>
          <a:xfrm rot="16200000">
            <a:off x="820978" y="3744660"/>
            <a:ext cx="379588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000">
              <a:latin typeface="Frutiger LT Pro 45 Light" panose="020B0403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AAD192-1997-41D5-B093-C22C0AE5C77E}"/>
              </a:ext>
            </a:extLst>
          </p:cNvPr>
          <p:cNvSpPr/>
          <p:nvPr/>
        </p:nvSpPr>
        <p:spPr>
          <a:xfrm>
            <a:off x="2997184" y="2190251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Direktor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Directeur</a:t>
            </a:r>
            <a:endParaRPr lang="de-DE" sz="1050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Romain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Lanners </a:t>
            </a:r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*</a:t>
            </a:r>
            <a:endParaRPr lang="de-CH" sz="1000" dirty="0">
              <a:latin typeface="Frutiger LT Pro 45 Light" panose="020B0403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FB84F0-6005-4657-896B-5935B116A718}"/>
              </a:ext>
            </a:extLst>
          </p:cNvPr>
          <p:cNvSpPr/>
          <p:nvPr/>
        </p:nvSpPr>
        <p:spPr>
          <a:xfrm>
            <a:off x="3039730" y="5545066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Vize-Direktorin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Vice-directrice</a:t>
            </a:r>
            <a:endParaRPr lang="de-DE" sz="1050" b="1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Barbara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Egloff</a:t>
            </a:r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 °</a:t>
            </a:r>
          </a:p>
        </p:txBody>
      </p:sp>
    </p:spTree>
    <p:extLst>
      <p:ext uri="{BB962C8B-B14F-4D97-AF65-F5344CB8AC3E}">
        <p14:creationId xmlns:p14="http://schemas.microsoft.com/office/powerpoint/2010/main" val="42369879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SPS-SZH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_csps_vorlage.pptx" id="{C3BE769B-BE11-404C-9DFC-15C1AE9FCF42}" vid="{04C765B5-D8F8-4EA8-9BD4-B51B57D099D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7681858B7D484080A6C8E6830BC98C" ma:contentTypeVersion="12" ma:contentTypeDescription="Ein neues Dokument erstellen." ma:contentTypeScope="" ma:versionID="c5a86a920f34fe6f0dcf3e4c064d1e0e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22708a1a1cb780eca1ae6b1113bfe7a2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C37DB9-DB57-49EE-82DF-83A9ECC48AA1}">
  <ds:schemaRefs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4fd9addd-010e-4f5f-8f1c-4194eaaa354f"/>
    <ds:schemaRef ds:uri="76555f21-dda2-40b2-9e67-0c5126acc9bb"/>
  </ds:schemaRefs>
</ds:datastoreItem>
</file>

<file path=customXml/itemProps2.xml><?xml version="1.0" encoding="utf-8"?>
<ds:datastoreItem xmlns:ds="http://schemas.openxmlformats.org/officeDocument/2006/customXml" ds:itemID="{AAB14B74-688F-4B2F-99C3-B9E42DF0D5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55f21-dda2-40b2-9e67-0c5126acc9bb"/>
    <ds:schemaRef ds:uri="4fd9addd-010e-4f5f-8f1c-4194eaaa35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FCB507-764D-4548-A0F3-F82780D423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szh_csps_vorlage</Template>
  <TotalTime>0</TotalTime>
  <Words>188</Words>
  <Application>Microsoft Office PowerPoint</Application>
  <PresentationFormat>Bildschirmpräsentation (4:3)</PresentationFormat>
  <Paragraphs>63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Frutiger LT Pro 45 Light</vt:lpstr>
      <vt:lpstr>Thème Office</vt:lpstr>
      <vt:lpstr>Organigramm SZH (19.09.22)  Organigramme CSPS (19.09.22)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Egloff, Barbara</dc:creator>
  <cp:lastModifiedBy>Wetter, Thomas</cp:lastModifiedBy>
  <cp:revision>12</cp:revision>
  <dcterms:created xsi:type="dcterms:W3CDTF">2021-04-19T14:41:01Z</dcterms:created>
  <dcterms:modified xsi:type="dcterms:W3CDTF">2022-09-22T05:50:55Z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</Properties>
</file>