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3649"/>
    <a:srgbClr val="C7CF1C"/>
    <a:srgbClr val="5F9FBC"/>
    <a:srgbClr val="3D4D70"/>
    <a:srgbClr val="A98899"/>
    <a:srgbClr val="51A6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73F966-3434-4A87-B2D1-41E3CD2892E2}" v="1" dt="2024-02-20T13:26:01.4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13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163B6-C1C1-4781-A8C3-B80C5735A4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921" y="2938071"/>
            <a:ext cx="6858000" cy="1763609"/>
          </a:xfrm>
          <a:prstGeom prst="rect">
            <a:avLst/>
          </a:prstGeom>
        </p:spPr>
        <p:txBody>
          <a:bodyPr anchor="b"/>
          <a:lstStyle>
            <a:lvl1pPr algn="ctr">
              <a:defRPr sz="3375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C50C4-DFFA-4316-98A8-E71E54B5B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2921" y="4793756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fr-CH"/>
          </a:p>
        </p:txBody>
      </p:sp>
      <p:sp>
        <p:nvSpPr>
          <p:cNvPr id="6" name="Rechteck 17">
            <a:extLst>
              <a:ext uri="{FF2B5EF4-FFF2-40B4-BE49-F238E27FC236}">
                <a16:creationId xmlns:a16="http://schemas.microsoft.com/office/drawing/2014/main" id="{743CE2DE-CC8A-4D20-A6D4-BD69CEAD2F5D}"/>
              </a:ext>
            </a:extLst>
          </p:cNvPr>
          <p:cNvSpPr/>
          <p:nvPr/>
        </p:nvSpPr>
        <p:spPr>
          <a:xfrm>
            <a:off x="641350" y="1386000"/>
            <a:ext cx="8502650" cy="5472000"/>
          </a:xfrm>
          <a:prstGeom prst="rect">
            <a:avLst/>
          </a:prstGeom>
          <a:solidFill>
            <a:schemeClr val="bg1">
              <a:lumMod val="65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7A3822-452E-4099-AE15-CF444C437027}"/>
              </a:ext>
            </a:extLst>
          </p:cNvPr>
          <p:cNvSpPr/>
          <p:nvPr userDrawn="1"/>
        </p:nvSpPr>
        <p:spPr>
          <a:xfrm>
            <a:off x="558885" y="314440"/>
            <a:ext cx="2070015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Stiftung Schweizer Zentrum</a:t>
            </a:r>
          </a:p>
          <a:p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für</a:t>
            </a:r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 </a:t>
            </a:r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Heil</a:t>
            </a:r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- </a:t>
            </a:r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und</a:t>
            </a:r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 </a:t>
            </a:r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Sonderpädagogik</a:t>
            </a:r>
            <a:endParaRPr lang="fr-CH" sz="1050" dirty="0">
              <a:solidFill>
                <a:schemeClr val="tx2"/>
              </a:solidFill>
              <a:latin typeface="Frutiger LT Pro 45 Light" panose="020B0403030504020204" pitchFamily="34" charset="0"/>
            </a:endParaRPr>
          </a:p>
          <a:p>
            <a:endParaRPr lang="fr-CH" sz="500" dirty="0">
              <a:solidFill>
                <a:schemeClr val="tx2"/>
              </a:solidFill>
              <a:latin typeface="Frutiger LT Pro 45 Light" panose="020B0403030504020204" pitchFamily="34" charset="0"/>
            </a:endParaRPr>
          </a:p>
          <a:p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Fondation Centre suisse</a:t>
            </a:r>
          </a:p>
          <a:p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de pédagogie spécialisée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2BDD4C-69AF-4A6E-8833-858B69895706}"/>
              </a:ext>
            </a:extLst>
          </p:cNvPr>
          <p:cNvSpPr/>
          <p:nvPr userDrawn="1"/>
        </p:nvSpPr>
        <p:spPr>
          <a:xfrm rot="16200000">
            <a:off x="-64768" y="553822"/>
            <a:ext cx="880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1200" b="1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1000" b="1" dirty="0">
                <a:solidFill>
                  <a:schemeClr val="accent1"/>
                </a:solidFill>
                <a:latin typeface="Frutiger LT Pro 45 Light" panose="020B0403030504020204" pitchFamily="34" charset="0"/>
              </a:rPr>
              <a:t>CSPS  </a:t>
            </a:r>
            <a:r>
              <a:rPr lang="fr-CH" sz="1200" b="1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1000" b="1" dirty="0">
                <a:solidFill>
                  <a:schemeClr val="accent1"/>
                </a:solidFill>
                <a:latin typeface="Frutiger LT Pro 45 Light" panose="020B0403030504020204" pitchFamily="34" charset="0"/>
              </a:rPr>
              <a:t>SZH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7AB08260-972B-42FC-9C01-E24C3A45B10E}"/>
              </a:ext>
            </a:extLst>
          </p:cNvPr>
          <p:cNvSpPr/>
          <p:nvPr userDrawn="1"/>
        </p:nvSpPr>
        <p:spPr>
          <a:xfrm>
            <a:off x="0" y="1386000"/>
            <a:ext cx="540000" cy="5472000"/>
          </a:xfrm>
          <a:prstGeom prst="rect">
            <a:avLst/>
          </a:prstGeom>
          <a:solidFill>
            <a:srgbClr val="CF3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 Verbindung 18">
            <a:extLst>
              <a:ext uri="{FF2B5EF4-FFF2-40B4-BE49-F238E27FC236}">
                <a16:creationId xmlns:a16="http://schemas.microsoft.com/office/drawing/2014/main" id="{C15C271D-234C-4AF5-9E86-73279048D8BB}"/>
              </a:ext>
            </a:extLst>
          </p:cNvPr>
          <p:cNvCxnSpPr>
            <a:cxnSpLocks/>
          </p:cNvCxnSpPr>
          <p:nvPr userDrawn="1"/>
        </p:nvCxnSpPr>
        <p:spPr>
          <a:xfrm>
            <a:off x="536400" y="0"/>
            <a:ext cx="0" cy="1065213"/>
          </a:xfrm>
          <a:prstGeom prst="line">
            <a:avLst/>
          </a:prstGeom>
          <a:ln w="9525"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013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18">
            <a:extLst>
              <a:ext uri="{FF2B5EF4-FFF2-40B4-BE49-F238E27FC236}">
                <a16:creationId xmlns:a16="http://schemas.microsoft.com/office/drawing/2014/main" id="{611AA533-34FF-45F6-A445-219FA1F8432D}"/>
              </a:ext>
            </a:extLst>
          </p:cNvPr>
          <p:cNvSpPr/>
          <p:nvPr/>
        </p:nvSpPr>
        <p:spPr>
          <a:xfrm>
            <a:off x="635001" y="1384302"/>
            <a:ext cx="8509000" cy="5473699"/>
          </a:xfrm>
          <a:prstGeom prst="rect">
            <a:avLst/>
          </a:prstGeom>
          <a:solidFill>
            <a:schemeClr val="bg1">
              <a:lumMod val="65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D7614A-FB28-4D94-B398-C8DA24DC48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170" y="266517"/>
            <a:ext cx="8163414" cy="9533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5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6A6A5-3DA2-46DC-A2BC-058790B3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170" y="1578636"/>
            <a:ext cx="8163422" cy="4777341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DDB34-6E44-4BF9-8610-BCD01758B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EF3AD67-4F26-499F-A1CE-2F7F6384144B}" type="datetimeFigureOut">
              <a:rPr lang="de-CH" smtClean="0"/>
              <a:t>20.08.2024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926EE-1550-47E5-8E5A-1A2F7D62C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A37FF-0D19-44EE-A901-244E6156C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11470" y="6489418"/>
            <a:ext cx="2334114" cy="2041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A50D36-8BEE-4C05-B9F8-3AE21F18816C}" type="slidenum">
              <a:rPr lang="de-CH" smtClean="0"/>
              <a:t>‹Nr.›</a:t>
            </a:fld>
            <a:endParaRPr lang="de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521DC9-0AFC-4EEA-AAAF-31181BC8CE8A}"/>
              </a:ext>
            </a:extLst>
          </p:cNvPr>
          <p:cNvSpPr/>
          <p:nvPr/>
        </p:nvSpPr>
        <p:spPr>
          <a:xfrm rot="16200000">
            <a:off x="-8765" y="6179069"/>
            <a:ext cx="70403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1050" b="1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788" b="1">
                <a:solidFill>
                  <a:schemeClr val="accent1"/>
                </a:solidFill>
                <a:latin typeface="Frutiger LT Pro 45 Light" panose="020B0403030504020204" pitchFamily="34" charset="0"/>
              </a:rPr>
              <a:t>CSPS </a:t>
            </a:r>
            <a:r>
              <a:rPr lang="fr-CH" sz="1050" b="1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788" b="1">
                <a:solidFill>
                  <a:schemeClr val="accent1"/>
                </a:solidFill>
                <a:latin typeface="Frutiger LT Pro 45 Light" panose="020B0403030504020204" pitchFamily="34" charset="0"/>
              </a:rPr>
              <a:t>SZH</a:t>
            </a:r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BFDB7B74-2025-47B4-B962-6F1FFAC2F759}"/>
              </a:ext>
            </a:extLst>
          </p:cNvPr>
          <p:cNvCxnSpPr>
            <a:cxnSpLocks/>
          </p:cNvCxnSpPr>
          <p:nvPr/>
        </p:nvCxnSpPr>
        <p:spPr>
          <a:xfrm>
            <a:off x="536400" y="0"/>
            <a:ext cx="0" cy="6858000"/>
          </a:xfrm>
          <a:prstGeom prst="line">
            <a:avLst/>
          </a:prstGeom>
          <a:ln w="9525"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2307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183D7-B81E-47D5-B357-D2162FB4C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70" y="266516"/>
            <a:ext cx="7886700" cy="683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DC27F-E8AA-4B9B-B1E0-FD37A122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2170" y="1075766"/>
            <a:ext cx="7886700" cy="5280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31F84-FD36-468D-BE9D-08B5CEB5B8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2170" y="6489418"/>
            <a:ext cx="2057400" cy="204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2"/>
                </a:solidFill>
              </a:defRPr>
            </a:lvl1pPr>
          </a:lstStyle>
          <a:p>
            <a:fld id="{DEF3AD67-4F26-499F-A1CE-2F7F6384144B}" type="datetimeFigureOut">
              <a:rPr lang="de-CH" smtClean="0"/>
              <a:t>20.08.2024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95671-F66E-4FB1-A821-846AFECB35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82470" y="6489418"/>
            <a:ext cx="3086100" cy="204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2"/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CBBA6-3CBB-42B5-AB26-2863245DF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11470" y="6489418"/>
            <a:ext cx="2057400" cy="204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2"/>
                </a:solidFill>
              </a:defRPr>
            </a:lvl1pPr>
          </a:lstStyle>
          <a:p>
            <a:fld id="{EDA50D36-8BEE-4C05-B9F8-3AE21F18816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5034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2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2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56F9B-C7EE-45D3-B437-FCACC9ED9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110" y="203322"/>
            <a:ext cx="8163414" cy="953337"/>
          </a:xfrm>
        </p:spPr>
        <p:txBody>
          <a:bodyPr/>
          <a:lstStyle/>
          <a:p>
            <a:r>
              <a:rPr lang="fr-CH" sz="1600" dirty="0" err="1"/>
              <a:t>Organigramm</a:t>
            </a:r>
            <a:r>
              <a:rPr lang="fr-CH" sz="1600" dirty="0"/>
              <a:t> SZH </a:t>
            </a:r>
            <a:r>
              <a:rPr lang="fr-CH" sz="1600" b="0" dirty="0"/>
              <a:t>(19.07.2024)</a:t>
            </a:r>
            <a:br>
              <a:rPr lang="fr-CH" sz="800" b="0" dirty="0"/>
            </a:br>
            <a:br>
              <a:rPr lang="fr-CH" sz="800" dirty="0"/>
            </a:br>
            <a:r>
              <a:rPr lang="fr-CH" sz="1600" dirty="0"/>
              <a:t>Organigramme CSPS </a:t>
            </a:r>
            <a:r>
              <a:rPr lang="fr-CH" sz="1600" b="0" dirty="0"/>
              <a:t>(19.07.2024)</a:t>
            </a:r>
            <a:br>
              <a:rPr lang="fr-CH" sz="1600" b="0" dirty="0"/>
            </a:br>
            <a:endParaRPr lang="fr-CH" dirty="0"/>
          </a:p>
        </p:txBody>
      </p:sp>
      <p:sp>
        <p:nvSpPr>
          <p:cNvPr id="4" name="Rechteck 1">
            <a:extLst>
              <a:ext uri="{FF2B5EF4-FFF2-40B4-BE49-F238E27FC236}">
                <a16:creationId xmlns:a16="http://schemas.microsoft.com/office/drawing/2014/main" id="{6D034753-9436-4285-817A-F99CDDFD6583}"/>
              </a:ext>
            </a:extLst>
          </p:cNvPr>
          <p:cNvSpPr/>
          <p:nvPr/>
        </p:nvSpPr>
        <p:spPr>
          <a:xfrm>
            <a:off x="2363673" y="1544721"/>
            <a:ext cx="5130000" cy="5130000"/>
          </a:xfrm>
          <a:prstGeom prst="rect">
            <a:avLst/>
          </a:prstGeom>
          <a:solidFill>
            <a:srgbClr val="CF364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350">
              <a:highlight>
                <a:srgbClr val="CF3649"/>
              </a:highlight>
            </a:endParaRPr>
          </a:p>
        </p:txBody>
      </p:sp>
      <p:sp>
        <p:nvSpPr>
          <p:cNvPr id="5" name="Rechteck 5">
            <a:extLst>
              <a:ext uri="{FF2B5EF4-FFF2-40B4-BE49-F238E27FC236}">
                <a16:creationId xmlns:a16="http://schemas.microsoft.com/office/drawing/2014/main" id="{CDC64B5F-CB61-4349-BC6C-1546061AACE0}"/>
              </a:ext>
            </a:extLst>
          </p:cNvPr>
          <p:cNvSpPr/>
          <p:nvPr/>
        </p:nvSpPr>
        <p:spPr>
          <a:xfrm>
            <a:off x="3038673" y="2207963"/>
            <a:ext cx="3780000" cy="378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350"/>
          </a:p>
        </p:txBody>
      </p:sp>
      <p:graphicFrame>
        <p:nvGraphicFramePr>
          <p:cNvPr id="6" name="Tabelle 47">
            <a:extLst>
              <a:ext uri="{FF2B5EF4-FFF2-40B4-BE49-F238E27FC236}">
                <a16:creationId xmlns:a16="http://schemas.microsoft.com/office/drawing/2014/main" id="{45FF3BE8-FEDB-4358-A425-91B40876D3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253630"/>
              </p:ext>
            </p:extLst>
          </p:nvPr>
        </p:nvGraphicFramePr>
        <p:xfrm>
          <a:off x="3567921" y="2711209"/>
          <a:ext cx="2733445" cy="27807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103">
                  <a:extLst>
                    <a:ext uri="{9D8B030D-6E8A-4147-A177-3AD203B41FA5}">
                      <a16:colId xmlns:a16="http://schemas.microsoft.com/office/drawing/2014/main" val="984673787"/>
                    </a:ext>
                  </a:extLst>
                </a:gridCol>
                <a:gridCol w="914707">
                  <a:extLst>
                    <a:ext uri="{9D8B030D-6E8A-4147-A177-3AD203B41FA5}">
                      <a16:colId xmlns:a16="http://schemas.microsoft.com/office/drawing/2014/main" val="564738156"/>
                    </a:ext>
                  </a:extLst>
                </a:gridCol>
                <a:gridCol w="900635">
                  <a:extLst>
                    <a:ext uri="{9D8B030D-6E8A-4147-A177-3AD203B41FA5}">
                      <a16:colId xmlns:a16="http://schemas.microsoft.com/office/drawing/2014/main" val="1640414576"/>
                    </a:ext>
                  </a:extLst>
                </a:gridCol>
              </a:tblGrid>
              <a:tr h="686031"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Géraldine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Ayer 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Edition SZH/CSPS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Thèmes</a:t>
                      </a: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 / </a:t>
                      </a: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Projets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Dr. phil. Olga </a:t>
                      </a: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Meier-Popa</a:t>
                      </a: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*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fr-CH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Themen</a:t>
                      </a:r>
                      <a:r>
                        <a:rPr lang="fr-CH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 /</a:t>
                      </a:r>
                      <a:r>
                        <a:rPr lang="en-US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 </a:t>
                      </a: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Projekte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Damaris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Gut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Edition 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SZH/CSPS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357973"/>
                  </a:ext>
                </a:extLst>
              </a:tr>
              <a:tr h="686031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Élodie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Winkler 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*</a:t>
                      </a:r>
                      <a:r>
                        <a:rPr lang="en-US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 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Edition SZH/CSPS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Thèmes</a:t>
                      </a: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 / </a:t>
                      </a: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Projets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Robin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Morand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Edition SZH/CSPS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Thèmes</a:t>
                      </a: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 / </a:t>
                      </a: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Projets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Silvia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Schnyder 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Edition 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SZH/CSPS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59533"/>
                  </a:ext>
                </a:extLst>
              </a:tr>
              <a:tr h="686031"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Milena</a:t>
                      </a:r>
                      <a:b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</a:br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Gautschi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Edition 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SZH/CSPS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CH" sz="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Thomas </a:t>
                      </a: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Wetter </a:t>
                      </a: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*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Dokumentation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Documentation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153742"/>
                  </a:ext>
                </a:extLst>
              </a:tr>
              <a:tr h="722684"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Noëlle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Fetzer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Edition 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SZH/CSPS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Jessica 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Courret </a:t>
                      </a:r>
                    </a:p>
                    <a:p>
                      <a:pPr lvl="0" algn="ctr">
                        <a:buNone/>
                      </a:pPr>
                      <a:r>
                        <a:rPr lang="fr-CH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°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Sekretariat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Administration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Tatjana </a:t>
                      </a:r>
                      <a:b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</a:b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Burri </a:t>
                      </a:r>
                    </a:p>
                    <a:p>
                      <a:pPr lvl="0" algn="ctr">
                        <a:buNone/>
                      </a:pPr>
                      <a:r>
                        <a:rPr lang="fr-CH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°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Projekte, 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Administration</a:t>
                      </a:r>
                      <a:endParaRPr lang="de-DE" sz="800" b="0" kern="12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641155"/>
                  </a:ext>
                </a:extLst>
              </a:tr>
            </a:tbl>
          </a:graphicData>
        </a:graphic>
      </p:graphicFrame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8E63A792-4DF8-60A9-2AE2-60E9A4B90A73}"/>
              </a:ext>
            </a:extLst>
          </p:cNvPr>
          <p:cNvGrpSpPr/>
          <p:nvPr/>
        </p:nvGrpSpPr>
        <p:grpSpPr>
          <a:xfrm>
            <a:off x="4652009" y="4188448"/>
            <a:ext cx="574196" cy="442615"/>
            <a:chOff x="4652009" y="4188448"/>
            <a:chExt cx="574196" cy="44261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FE9030F-4D3D-40B6-B8A0-32266E0BF2F8}"/>
                </a:ext>
              </a:extLst>
            </p:cNvPr>
            <p:cNvSpPr/>
            <p:nvPr/>
          </p:nvSpPr>
          <p:spPr>
            <a:xfrm>
              <a:off x="4652009" y="4188448"/>
              <a:ext cx="5533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H" sz="1400" b="1" dirty="0">
                  <a:solidFill>
                    <a:schemeClr val="tx2"/>
                  </a:solidFill>
                  <a:latin typeface="Frutiger LT Pro 45 Light" panose="020B0403030504020204" pitchFamily="34" charset="0"/>
                </a:rPr>
                <a:t>:</a:t>
              </a:r>
              <a:r>
                <a:rPr lang="fr-CH" sz="1000" b="1" dirty="0">
                  <a:solidFill>
                    <a:schemeClr val="tx2"/>
                  </a:solidFill>
                  <a:latin typeface="Frutiger LT Pro 45 Light" panose="020B0403030504020204" pitchFamily="34" charset="0"/>
                </a:rPr>
                <a:t> </a:t>
              </a:r>
              <a:r>
                <a:rPr lang="fr-CH" sz="1000" b="1" dirty="0">
                  <a:solidFill>
                    <a:schemeClr val="accent1"/>
                  </a:solidFill>
                  <a:latin typeface="Frutiger LT Pro 45 Light" panose="020B0403030504020204" pitchFamily="34" charset="0"/>
                </a:rPr>
                <a:t>SZH 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3ED2E20-1741-4042-948F-8CE0778FA25F}"/>
                </a:ext>
              </a:extLst>
            </p:cNvPr>
            <p:cNvSpPr/>
            <p:nvPr/>
          </p:nvSpPr>
          <p:spPr>
            <a:xfrm>
              <a:off x="4652009" y="4323286"/>
              <a:ext cx="57419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H" sz="1400" b="1" dirty="0">
                  <a:solidFill>
                    <a:schemeClr val="tx2"/>
                  </a:solidFill>
                  <a:latin typeface="Frutiger LT Pro 45 Light" panose="020B0403030504020204" pitchFamily="34" charset="0"/>
                </a:rPr>
                <a:t>:</a:t>
              </a:r>
              <a:r>
                <a:rPr lang="fr-CH" sz="1000" b="1" dirty="0">
                  <a:solidFill>
                    <a:schemeClr val="tx2"/>
                  </a:solidFill>
                  <a:latin typeface="Frutiger LT Pro 45 Light" panose="020B0403030504020204" pitchFamily="34" charset="0"/>
                </a:rPr>
                <a:t> </a:t>
              </a:r>
              <a:r>
                <a:rPr lang="fr-CH" sz="1000" b="1" dirty="0">
                  <a:solidFill>
                    <a:schemeClr val="accent1"/>
                  </a:solidFill>
                  <a:latin typeface="Frutiger LT Pro 45 Light" panose="020B0403030504020204" pitchFamily="34" charset="0"/>
                </a:rPr>
                <a:t>CSPS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F060C42-A960-4AC5-88AB-A8CAE8BEFE98}"/>
              </a:ext>
            </a:extLst>
          </p:cNvPr>
          <p:cNvSpPr/>
          <p:nvPr/>
        </p:nvSpPr>
        <p:spPr>
          <a:xfrm>
            <a:off x="2363673" y="5987909"/>
            <a:ext cx="5129999" cy="686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latin typeface="Frutiger LT Pro 45 Light" panose="020B0403030504020204" pitchFamily="34" charset="0"/>
                <a:cs typeface="Times New Roman"/>
              </a:rPr>
              <a:t>Dr. phil. Anna </a:t>
            </a:r>
            <a:r>
              <a:rPr lang="de-DE" sz="1000" b="1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Bütikofer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 (EDK / CDIP)</a:t>
            </a:r>
            <a:endParaRPr lang="de-CH" sz="1000" dirty="0">
              <a:latin typeface="Frutiger LT Pro 45 Light" panose="020B0403030504020204" pitchFamily="34" charset="0"/>
            </a:endParaRP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Gaby </a:t>
            </a:r>
            <a:r>
              <a:rPr lang="de-DE" sz="1000" b="1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Schmidt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 (EDK - Deutschschweiz) 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Dr. phil. Melina </a:t>
            </a:r>
            <a:r>
              <a:rPr lang="de-DE" sz="1000" b="1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Salamin</a:t>
            </a:r>
            <a:r>
              <a:rPr lang="de-DE" sz="100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 (FOVAHM) </a:t>
            </a:r>
            <a:endParaRPr lang="de-DE" sz="1000" dirty="0">
              <a:latin typeface="Frutiger LT Pro 45 Light" panose="020B0403030504020204" pitchFamily="34" charset="0"/>
              <a:ea typeface="Calibri" panose="020F0502020204030204" pitchFamily="34" charset="0"/>
              <a:cs typeface="Times New Roman"/>
            </a:endParaRP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Dr. phil. Urs </a:t>
            </a:r>
            <a:r>
              <a:rPr lang="de-DE" sz="1000" b="1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Germann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 (EBGB / BFEH)</a:t>
            </a:r>
            <a:endParaRPr lang="de-CH" sz="1000" dirty="0">
              <a:latin typeface="Frutiger LT Pro 45 Light" panose="020B0403030504020204" pitchFamily="34" charset="0"/>
              <a:cs typeface="Times New Roman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1AF3DC-8C75-4200-914A-FBEC1F297A76}"/>
              </a:ext>
            </a:extLst>
          </p:cNvPr>
          <p:cNvSpPr/>
          <p:nvPr/>
        </p:nvSpPr>
        <p:spPr>
          <a:xfrm>
            <a:off x="2363673" y="1540914"/>
            <a:ext cx="5130000" cy="686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b="1" dirty="0">
                <a:latin typeface="Frutiger LT Pro 45 Light" panose="020B0403030504020204" pitchFamily="34" charset="0"/>
              </a:rPr>
              <a:t>Stiftungsrat / Conseil de </a:t>
            </a:r>
            <a:r>
              <a:rPr lang="de-DE" sz="1100" b="1" dirty="0" err="1">
                <a:latin typeface="Frutiger LT Pro 45 Light" panose="020B0403030504020204" pitchFamily="34" charset="0"/>
              </a:rPr>
              <a:t>fondation</a:t>
            </a:r>
            <a:r>
              <a:rPr lang="de-DE" sz="1100" dirty="0">
                <a:latin typeface="Frutiger LT Pro 45 Light" panose="020B0403030504020204" pitchFamily="34" charset="0"/>
              </a:rPr>
              <a:t> </a:t>
            </a: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Monika </a:t>
            </a:r>
            <a:r>
              <a:rPr lang="de-DE" sz="1000" b="1" dirty="0">
                <a:solidFill>
                  <a:schemeClr val="bg1"/>
                </a:solidFill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Maire-Hefti 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(Präsidentin/</a:t>
            </a:r>
            <a:r>
              <a:rPr lang="de-DE" sz="1000" dirty="0" err="1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présidente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Guy </a:t>
            </a:r>
            <a:r>
              <a:rPr lang="de-DE" sz="1000" b="1" dirty="0" err="1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Dayer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(Vize-Präsident/</a:t>
            </a:r>
            <a:r>
              <a:rPr lang="de-DE" sz="1000" dirty="0" err="1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Vice-président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CDIP – Suisse </a:t>
            </a:r>
            <a:r>
              <a:rPr lang="de-DE" sz="1000" dirty="0" err="1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latine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de-CH" sz="1000" dirty="0">
              <a:latin typeface="Frutiger LT Pro 45 Light" panose="020B0403030504020204" pitchFamily="34" charset="0"/>
              <a:cs typeface="Times New Roman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DD9F68-51CC-43EA-BD33-5E3CB5AF25B9}"/>
              </a:ext>
            </a:extLst>
          </p:cNvPr>
          <p:cNvSpPr/>
          <p:nvPr/>
        </p:nvSpPr>
        <p:spPr>
          <a:xfrm rot="16200000">
            <a:off x="820978" y="3744660"/>
            <a:ext cx="3795880" cy="686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000">
              <a:latin typeface="Frutiger LT Pro 45 Light" panose="020B04030305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AAD192-1997-41D5-B093-C22C0AE5C77E}"/>
              </a:ext>
            </a:extLst>
          </p:cNvPr>
          <p:cNvSpPr/>
          <p:nvPr/>
        </p:nvSpPr>
        <p:spPr>
          <a:xfrm>
            <a:off x="3035889" y="2211183"/>
            <a:ext cx="3780000" cy="5000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b="1" dirty="0">
                <a:latin typeface="Frutiger LT Pro 45 Light" panose="020B0403030504020204" pitchFamily="34" charset="0"/>
                <a:cs typeface="Times New Roman"/>
              </a:rPr>
              <a:t>Direktor / </a:t>
            </a:r>
            <a:r>
              <a:rPr lang="de-DE" sz="1050" b="1" dirty="0" err="1">
                <a:latin typeface="Frutiger LT Pro 45 Light" panose="020B0403030504020204" pitchFamily="34" charset="0"/>
                <a:cs typeface="Times New Roman"/>
              </a:rPr>
              <a:t>Directeur</a:t>
            </a:r>
            <a:endParaRPr lang="de-DE" sz="1050" dirty="0">
              <a:latin typeface="Frutiger LT Pro 45 Light" panose="020B0403030504020204" pitchFamily="34" charset="0"/>
              <a:cs typeface="Times New Roman"/>
            </a:endParaRP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Dr. phil. Romain </a:t>
            </a:r>
            <a:r>
              <a:rPr lang="de-DE" sz="1000" b="1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Lanners *</a:t>
            </a:r>
            <a:endParaRPr lang="de-CH" sz="1000" b="1" dirty="0">
              <a:latin typeface="Frutiger LT Pro 45 Light" panose="020B0403030504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FB84F0-6005-4657-896B-5935B116A718}"/>
              </a:ext>
            </a:extLst>
          </p:cNvPr>
          <p:cNvSpPr/>
          <p:nvPr/>
        </p:nvSpPr>
        <p:spPr>
          <a:xfrm>
            <a:off x="3042491" y="5493712"/>
            <a:ext cx="3780000" cy="5000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b="1" dirty="0">
                <a:latin typeface="Frutiger LT Pro 45 Light" panose="020B0403030504020204" pitchFamily="34" charset="0"/>
                <a:cs typeface="Times New Roman"/>
              </a:rPr>
              <a:t>Vize-Direktorin / </a:t>
            </a:r>
            <a:r>
              <a:rPr lang="de-DE" sz="1050" b="1" dirty="0" err="1">
                <a:latin typeface="Frutiger LT Pro 45 Light" panose="020B0403030504020204" pitchFamily="34" charset="0"/>
                <a:cs typeface="Times New Roman"/>
              </a:rPr>
              <a:t>Vice-directrice</a:t>
            </a:r>
            <a:endParaRPr lang="de-DE" sz="1050" b="1" dirty="0">
              <a:latin typeface="Frutiger LT Pro 45 Light" panose="020B0403030504020204" pitchFamily="34" charset="0"/>
              <a:cs typeface="Times New Roman"/>
            </a:endParaRP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Dr. phil. Barbara </a:t>
            </a:r>
            <a:r>
              <a:rPr lang="de-DE" sz="1000" b="1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Egloff</a:t>
            </a:r>
            <a:r>
              <a:rPr lang="de-DE" sz="1000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 °</a:t>
            </a:r>
          </a:p>
        </p:txBody>
      </p:sp>
    </p:spTree>
    <p:extLst>
      <p:ext uri="{BB962C8B-B14F-4D97-AF65-F5344CB8AC3E}">
        <p14:creationId xmlns:p14="http://schemas.microsoft.com/office/powerpoint/2010/main" val="423698794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SPS-SZH">
      <a:dk1>
        <a:sysClr val="windowText" lastClr="000000"/>
      </a:dk1>
      <a:lt1>
        <a:sysClr val="window" lastClr="FFFFFF"/>
      </a:lt1>
      <a:dk2>
        <a:srgbClr val="252B46"/>
      </a:dk2>
      <a:lt2>
        <a:srgbClr val="E7E6E6"/>
      </a:lt2>
      <a:accent1>
        <a:srgbClr val="D31932"/>
      </a:accent1>
      <a:accent2>
        <a:srgbClr val="EB5E51"/>
      </a:accent2>
      <a:accent3>
        <a:srgbClr val="C7CF1C"/>
      </a:accent3>
      <a:accent4>
        <a:srgbClr val="51A66D"/>
      </a:accent4>
      <a:accent5>
        <a:srgbClr val="5F9EBC"/>
      </a:accent5>
      <a:accent6>
        <a:srgbClr val="A98899"/>
      </a:accent6>
      <a:hlink>
        <a:srgbClr val="000000"/>
      </a:hlink>
      <a:folHlink>
        <a:srgbClr val="0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zh_csps_vorlage.pptx" id="{C3BE769B-BE11-404C-9DFC-15C1AE9FCF42}" vid="{04C765B5-D8F8-4EA8-9BD4-B51B57D099D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d9addd-010e-4f5f-8f1c-4194eaaa354f" xsi:nil="true"/>
    <lcf76f155ced4ddcb4097134ff3c332f xmlns="76555f21-dda2-40b2-9e67-0c5126acc9b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27681858B7D484080A6C8E6830BC98C" ma:contentTypeVersion="18" ma:contentTypeDescription="Create a new document." ma:contentTypeScope="" ma:versionID="6bfb82c6c7f0b58a5a3a823baf7b5c24">
  <xsd:schema xmlns:xsd="http://www.w3.org/2001/XMLSchema" xmlns:xs="http://www.w3.org/2001/XMLSchema" xmlns:p="http://schemas.microsoft.com/office/2006/metadata/properties" xmlns:ns2="76555f21-dda2-40b2-9e67-0c5126acc9bb" xmlns:ns3="4fd9addd-010e-4f5f-8f1c-4194eaaa354f" targetNamespace="http://schemas.microsoft.com/office/2006/metadata/properties" ma:root="true" ma:fieldsID="a44e83e491c19fd38ac2460e4492b08d" ns2:_="" ns3:_="">
    <xsd:import namespace="76555f21-dda2-40b2-9e67-0c5126acc9bb"/>
    <xsd:import namespace="4fd9addd-010e-4f5f-8f1c-4194eaaa35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555f21-dda2-40b2-9e67-0c5126acc9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8ca9b99-a138-4061-96ae-ccea63f481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d9addd-010e-4f5f-8f1c-4194eaaa354f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6662104-a061-431e-afc0-b7734bee0287}" ma:internalName="TaxCatchAll" ma:showField="CatchAllData" ma:web="4fd9addd-010e-4f5f-8f1c-4194eaaa35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FCB507-764D-4548-A0F3-F82780D423D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9C37DB9-DB57-49EE-82DF-83A9ECC48AA1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4fd9addd-010e-4f5f-8f1c-4194eaaa354f"/>
    <ds:schemaRef ds:uri="http://purl.org/dc/terms/"/>
    <ds:schemaRef ds:uri="76555f21-dda2-40b2-9e67-0c5126acc9bb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5E0393B1-72F9-491D-BD9A-C29BADDE5B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555f21-dda2-40b2-9e67-0c5126acc9bb"/>
    <ds:schemaRef ds:uri="4fd9addd-010e-4f5f-8f1c-4194eaaa35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szh_csps_vorlage</Template>
  <TotalTime>0</TotalTime>
  <Words>186</Words>
  <Application>Microsoft Office PowerPoint</Application>
  <PresentationFormat>Bildschirmpräsentation (4:3)</PresentationFormat>
  <Paragraphs>65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Frutiger LT Pro 45 Light</vt:lpstr>
      <vt:lpstr>Thème Office</vt:lpstr>
      <vt:lpstr>Organigramm SZH (19.07.2024)  Organigramme CSPS (19.07.2024)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Egloff, Barbara</dc:creator>
  <cp:lastModifiedBy>Wetter, Thomas</cp:lastModifiedBy>
  <cp:revision>11</cp:revision>
  <dcterms:created xsi:type="dcterms:W3CDTF">2021-04-19T14:41:01Z</dcterms:created>
  <dcterms:modified xsi:type="dcterms:W3CDTF">2024-08-20T13:55:06Z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0x010100C27681858B7D484080A6C8E6830BC98C</vt:lpwstr>
  </property>
  <property fmtid="{D5CDD505-2E9C-101B-9397-08002B2CF9AE}" pid="3" name="MediaServiceImageTags">
    <vt:lpwstr/>
  </property>
</Properties>
</file>